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0"/>
  </p:notesMasterIdLst>
  <p:sldIdLst>
    <p:sldId id="288" r:id="rId2"/>
    <p:sldId id="289" r:id="rId3"/>
    <p:sldId id="290" r:id="rId4"/>
    <p:sldId id="291" r:id="rId5"/>
    <p:sldId id="292" r:id="rId6"/>
    <p:sldId id="293" r:id="rId7"/>
    <p:sldId id="294" r:id="rId8"/>
    <p:sldId id="295" r:id="rId9"/>
    <p:sldId id="296" r:id="rId10"/>
    <p:sldId id="297" r:id="rId11"/>
    <p:sldId id="298" r:id="rId12"/>
    <p:sldId id="299" r:id="rId13"/>
    <p:sldId id="300" r:id="rId14"/>
    <p:sldId id="301" r:id="rId15"/>
    <p:sldId id="302" r:id="rId16"/>
    <p:sldId id="303" r:id="rId17"/>
    <p:sldId id="304" r:id="rId18"/>
    <p:sldId id="305" r:id="rId19"/>
    <p:sldId id="306" r:id="rId20"/>
    <p:sldId id="307" r:id="rId21"/>
    <p:sldId id="308" r:id="rId22"/>
    <p:sldId id="309" r:id="rId23"/>
    <p:sldId id="310" r:id="rId24"/>
    <p:sldId id="311" r:id="rId25"/>
    <p:sldId id="312" r:id="rId26"/>
    <p:sldId id="313" r:id="rId27"/>
    <p:sldId id="314" r:id="rId28"/>
    <p:sldId id="316" r:id="rId29"/>
    <p:sldId id="317" r:id="rId30"/>
    <p:sldId id="318" r:id="rId31"/>
    <p:sldId id="319" r:id="rId32"/>
    <p:sldId id="320" r:id="rId33"/>
    <p:sldId id="321" r:id="rId34"/>
    <p:sldId id="322" r:id="rId35"/>
    <p:sldId id="323" r:id="rId36"/>
    <p:sldId id="324" r:id="rId37"/>
    <p:sldId id="325" r:id="rId38"/>
    <p:sldId id="326" r:id="rId39"/>
    <p:sldId id="327" r:id="rId40"/>
    <p:sldId id="328" r:id="rId41"/>
    <p:sldId id="329" r:id="rId42"/>
    <p:sldId id="330" r:id="rId43"/>
    <p:sldId id="331" r:id="rId44"/>
    <p:sldId id="332" r:id="rId45"/>
    <p:sldId id="333" r:id="rId46"/>
    <p:sldId id="334" r:id="rId47"/>
    <p:sldId id="335" r:id="rId48"/>
    <p:sldId id="336" r:id="rId49"/>
    <p:sldId id="337" r:id="rId50"/>
    <p:sldId id="338" r:id="rId51"/>
    <p:sldId id="339" r:id="rId52"/>
    <p:sldId id="340" r:id="rId53"/>
    <p:sldId id="341" r:id="rId54"/>
    <p:sldId id="342" r:id="rId55"/>
    <p:sldId id="343" r:id="rId56"/>
    <p:sldId id="258" r:id="rId57"/>
    <p:sldId id="257" r:id="rId58"/>
    <p:sldId id="344" r:id="rId59"/>
    <p:sldId id="259" r:id="rId60"/>
    <p:sldId id="346" r:id="rId61"/>
    <p:sldId id="345" r:id="rId62"/>
    <p:sldId id="260" r:id="rId63"/>
    <p:sldId id="261" r:id="rId64"/>
    <p:sldId id="262" r:id="rId65"/>
    <p:sldId id="263" r:id="rId66"/>
    <p:sldId id="265" r:id="rId67"/>
    <p:sldId id="266" r:id="rId68"/>
    <p:sldId id="268" r:id="rId69"/>
    <p:sldId id="347" r:id="rId70"/>
    <p:sldId id="270" r:id="rId71"/>
    <p:sldId id="271" r:id="rId72"/>
    <p:sldId id="272" r:id="rId73"/>
    <p:sldId id="273" r:id="rId74"/>
    <p:sldId id="274" r:id="rId75"/>
    <p:sldId id="275" r:id="rId76"/>
    <p:sldId id="276" r:id="rId77"/>
    <p:sldId id="277" r:id="rId78"/>
    <p:sldId id="278" r:id="rId79"/>
    <p:sldId id="279" r:id="rId80"/>
    <p:sldId id="280" r:id="rId81"/>
    <p:sldId id="281" r:id="rId82"/>
    <p:sldId id="282" r:id="rId83"/>
    <p:sldId id="283" r:id="rId84"/>
    <p:sldId id="284" r:id="rId85"/>
    <p:sldId id="285" r:id="rId86"/>
    <p:sldId id="286" r:id="rId87"/>
    <p:sldId id="287" r:id="rId88"/>
    <p:sldId id="256" r:id="rId8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85" autoAdjust="0"/>
    <p:restoredTop sz="94660"/>
  </p:normalViewPr>
  <p:slideViewPr>
    <p:cSldViewPr>
      <p:cViewPr>
        <p:scale>
          <a:sx n="89" d="100"/>
          <a:sy n="89" d="100"/>
        </p:scale>
        <p:origin x="-97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wmf"/><Relationship Id="rId4" Type="http://schemas.openxmlformats.org/officeDocument/2006/relationships/image" Target="../media/image7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4.wmf"/><Relationship Id="rId7" Type="http://schemas.openxmlformats.org/officeDocument/2006/relationships/image" Target="../media/image88.wmf"/><Relationship Id="rId2" Type="http://schemas.openxmlformats.org/officeDocument/2006/relationships/image" Target="../media/image83.wmf"/><Relationship Id="rId1" Type="http://schemas.openxmlformats.org/officeDocument/2006/relationships/image" Target="../media/image82.wmf"/><Relationship Id="rId6" Type="http://schemas.openxmlformats.org/officeDocument/2006/relationships/image" Target="../media/image87.wmf"/><Relationship Id="rId5" Type="http://schemas.openxmlformats.org/officeDocument/2006/relationships/image" Target="../media/image86.wmf"/><Relationship Id="rId4" Type="http://schemas.openxmlformats.org/officeDocument/2006/relationships/image" Target="../media/image8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image" Target="../media/image90.wmf"/><Relationship Id="rId1" Type="http://schemas.openxmlformats.org/officeDocument/2006/relationships/image" Target="../media/image89.wmf"/><Relationship Id="rId4" Type="http://schemas.openxmlformats.org/officeDocument/2006/relationships/image" Target="../media/image9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05.wmf"/><Relationship Id="rId1" Type="http://schemas.openxmlformats.org/officeDocument/2006/relationships/image" Target="../media/image10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08.wmf"/><Relationship Id="rId2" Type="http://schemas.openxmlformats.org/officeDocument/2006/relationships/image" Target="../media/image107.wmf"/><Relationship Id="rId1" Type="http://schemas.openxmlformats.org/officeDocument/2006/relationships/image" Target="../media/image10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37C5A3-F206-49A6-A4B0-C7A752641CC3}" type="datetimeFigureOut">
              <a:rPr lang="es-ES" smtClean="0"/>
              <a:pPr/>
              <a:t>06/03/2019</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79F93C-5711-411C-9CD5-20A4552FF0A9}" type="slidenum">
              <a:rPr lang="es-ES" smtClean="0"/>
              <a:pPr/>
              <a:t>‹Nº›</a:t>
            </a:fld>
            <a:endParaRPr lang="es-ES"/>
          </a:p>
        </p:txBody>
      </p:sp>
    </p:spTree>
    <p:extLst>
      <p:ext uri="{BB962C8B-B14F-4D97-AF65-F5344CB8AC3E}">
        <p14:creationId xmlns:p14="http://schemas.microsoft.com/office/powerpoint/2010/main" val="3593485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65E622B-785D-42F4-81FA-71613DE50E64}" type="slidenum">
              <a:rPr lang="es-ES_tradnl" smtClean="0"/>
              <a:pPr/>
              <a:t>1</a:t>
            </a:fld>
            <a:endParaRPr lang="es-ES_tradnl" smtClean="0"/>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4"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65E622B-785D-42F4-81FA-71613DE50E64}" type="slidenum">
              <a:rPr lang="es-ES_tradnl" smtClean="0"/>
              <a:pPr/>
              <a:t>87</a:t>
            </a:fld>
            <a:endParaRPr lang="es-ES_tradnl" smtClean="0"/>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4"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6D394D5E-9544-46A0-8C5C-09C62D52C076}" type="datetimeFigureOut">
              <a:rPr lang="es-ES" smtClean="0"/>
              <a:pPr/>
              <a:t>06/03/2019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4599A73-A67C-48FD-A05C-3C1090245DB0}" type="slidenum">
              <a:rPr lang="es-ES" smtClean="0"/>
              <a:pPr/>
              <a:t>‹Nº›</a:t>
            </a:fld>
            <a:endParaRPr lang="es-ES"/>
          </a:p>
        </p:txBody>
      </p:sp>
    </p:spTree>
    <p:extLst>
      <p:ext uri="{BB962C8B-B14F-4D97-AF65-F5344CB8AC3E}">
        <p14:creationId xmlns:p14="http://schemas.microsoft.com/office/powerpoint/2010/main" val="1108623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D394D5E-9544-46A0-8C5C-09C62D52C076}" type="datetimeFigureOut">
              <a:rPr lang="es-ES" smtClean="0"/>
              <a:pPr/>
              <a:t>06/03/2019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4599A73-A67C-48FD-A05C-3C1090245DB0}" type="slidenum">
              <a:rPr lang="es-ES" smtClean="0"/>
              <a:pPr/>
              <a:t>‹Nº›</a:t>
            </a:fld>
            <a:endParaRPr lang="es-ES"/>
          </a:p>
        </p:txBody>
      </p:sp>
    </p:spTree>
    <p:extLst>
      <p:ext uri="{BB962C8B-B14F-4D97-AF65-F5344CB8AC3E}">
        <p14:creationId xmlns:p14="http://schemas.microsoft.com/office/powerpoint/2010/main" val="1968055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D394D5E-9544-46A0-8C5C-09C62D52C076}" type="datetimeFigureOut">
              <a:rPr lang="es-ES" smtClean="0"/>
              <a:pPr/>
              <a:t>06/03/2019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4599A73-A67C-48FD-A05C-3C1090245DB0}" type="slidenum">
              <a:rPr lang="es-ES" smtClean="0"/>
              <a:pPr/>
              <a:t>‹Nº›</a:t>
            </a:fld>
            <a:endParaRPr lang="es-ES"/>
          </a:p>
        </p:txBody>
      </p:sp>
    </p:spTree>
    <p:extLst>
      <p:ext uri="{BB962C8B-B14F-4D97-AF65-F5344CB8AC3E}">
        <p14:creationId xmlns:p14="http://schemas.microsoft.com/office/powerpoint/2010/main" val="1090905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D394D5E-9544-46A0-8C5C-09C62D52C076}" type="datetimeFigureOut">
              <a:rPr lang="es-ES" smtClean="0"/>
              <a:pPr/>
              <a:t>06/03/2019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4599A73-A67C-48FD-A05C-3C1090245DB0}" type="slidenum">
              <a:rPr lang="es-ES" smtClean="0"/>
              <a:pPr/>
              <a:t>‹Nº›</a:t>
            </a:fld>
            <a:endParaRPr lang="es-ES"/>
          </a:p>
        </p:txBody>
      </p:sp>
    </p:spTree>
    <p:extLst>
      <p:ext uri="{BB962C8B-B14F-4D97-AF65-F5344CB8AC3E}">
        <p14:creationId xmlns:p14="http://schemas.microsoft.com/office/powerpoint/2010/main" val="1046006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D394D5E-9544-46A0-8C5C-09C62D52C076}" type="datetimeFigureOut">
              <a:rPr lang="es-ES" smtClean="0"/>
              <a:pPr/>
              <a:t>06/03/2019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4599A73-A67C-48FD-A05C-3C1090245DB0}" type="slidenum">
              <a:rPr lang="es-ES" smtClean="0"/>
              <a:pPr/>
              <a:t>‹Nº›</a:t>
            </a:fld>
            <a:endParaRPr lang="es-ES"/>
          </a:p>
        </p:txBody>
      </p:sp>
    </p:spTree>
    <p:extLst>
      <p:ext uri="{BB962C8B-B14F-4D97-AF65-F5344CB8AC3E}">
        <p14:creationId xmlns:p14="http://schemas.microsoft.com/office/powerpoint/2010/main" val="3288799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6D394D5E-9544-46A0-8C5C-09C62D52C076}" type="datetimeFigureOut">
              <a:rPr lang="es-ES" smtClean="0"/>
              <a:pPr/>
              <a:t>06/03/2019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4599A73-A67C-48FD-A05C-3C1090245DB0}" type="slidenum">
              <a:rPr lang="es-ES" smtClean="0"/>
              <a:pPr/>
              <a:t>‹Nº›</a:t>
            </a:fld>
            <a:endParaRPr lang="es-ES"/>
          </a:p>
        </p:txBody>
      </p:sp>
    </p:spTree>
    <p:extLst>
      <p:ext uri="{BB962C8B-B14F-4D97-AF65-F5344CB8AC3E}">
        <p14:creationId xmlns:p14="http://schemas.microsoft.com/office/powerpoint/2010/main" val="166602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6D394D5E-9544-46A0-8C5C-09C62D52C076}" type="datetimeFigureOut">
              <a:rPr lang="es-ES" smtClean="0"/>
              <a:pPr/>
              <a:t>06/03/2019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C4599A73-A67C-48FD-A05C-3C1090245DB0}" type="slidenum">
              <a:rPr lang="es-ES" smtClean="0"/>
              <a:pPr/>
              <a:t>‹Nº›</a:t>
            </a:fld>
            <a:endParaRPr lang="es-ES"/>
          </a:p>
        </p:txBody>
      </p:sp>
    </p:spTree>
    <p:extLst>
      <p:ext uri="{BB962C8B-B14F-4D97-AF65-F5344CB8AC3E}">
        <p14:creationId xmlns:p14="http://schemas.microsoft.com/office/powerpoint/2010/main" val="3892438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6D394D5E-9544-46A0-8C5C-09C62D52C076}" type="datetimeFigureOut">
              <a:rPr lang="es-ES" smtClean="0"/>
              <a:pPr/>
              <a:t>06/03/2019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C4599A73-A67C-48FD-A05C-3C1090245DB0}" type="slidenum">
              <a:rPr lang="es-ES" smtClean="0"/>
              <a:pPr/>
              <a:t>‹Nº›</a:t>
            </a:fld>
            <a:endParaRPr lang="es-ES"/>
          </a:p>
        </p:txBody>
      </p:sp>
    </p:spTree>
    <p:extLst>
      <p:ext uri="{BB962C8B-B14F-4D97-AF65-F5344CB8AC3E}">
        <p14:creationId xmlns:p14="http://schemas.microsoft.com/office/powerpoint/2010/main" val="3228605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D394D5E-9544-46A0-8C5C-09C62D52C076}" type="datetimeFigureOut">
              <a:rPr lang="es-ES" smtClean="0"/>
              <a:pPr/>
              <a:t>06/03/2019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C4599A73-A67C-48FD-A05C-3C1090245DB0}" type="slidenum">
              <a:rPr lang="es-ES" smtClean="0"/>
              <a:pPr/>
              <a:t>‹Nº›</a:t>
            </a:fld>
            <a:endParaRPr lang="es-ES"/>
          </a:p>
        </p:txBody>
      </p:sp>
    </p:spTree>
    <p:extLst>
      <p:ext uri="{BB962C8B-B14F-4D97-AF65-F5344CB8AC3E}">
        <p14:creationId xmlns:p14="http://schemas.microsoft.com/office/powerpoint/2010/main" val="1481205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D394D5E-9544-46A0-8C5C-09C62D52C076}" type="datetimeFigureOut">
              <a:rPr lang="es-ES" smtClean="0"/>
              <a:pPr/>
              <a:t>06/03/2019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4599A73-A67C-48FD-A05C-3C1090245DB0}" type="slidenum">
              <a:rPr lang="es-ES" smtClean="0"/>
              <a:pPr/>
              <a:t>‹Nº›</a:t>
            </a:fld>
            <a:endParaRPr lang="es-ES"/>
          </a:p>
        </p:txBody>
      </p:sp>
    </p:spTree>
    <p:extLst>
      <p:ext uri="{BB962C8B-B14F-4D97-AF65-F5344CB8AC3E}">
        <p14:creationId xmlns:p14="http://schemas.microsoft.com/office/powerpoint/2010/main" val="1092855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D394D5E-9544-46A0-8C5C-09C62D52C076}" type="datetimeFigureOut">
              <a:rPr lang="es-ES" smtClean="0"/>
              <a:pPr/>
              <a:t>06/03/2019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4599A73-A67C-48FD-A05C-3C1090245DB0}" type="slidenum">
              <a:rPr lang="es-ES" smtClean="0"/>
              <a:pPr/>
              <a:t>‹Nº›</a:t>
            </a:fld>
            <a:endParaRPr lang="es-ES"/>
          </a:p>
        </p:txBody>
      </p:sp>
    </p:spTree>
    <p:extLst>
      <p:ext uri="{BB962C8B-B14F-4D97-AF65-F5344CB8AC3E}">
        <p14:creationId xmlns:p14="http://schemas.microsoft.com/office/powerpoint/2010/main" val="140784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394D5E-9544-46A0-8C5C-09C62D52C076}" type="datetimeFigureOut">
              <a:rPr lang="es-ES" smtClean="0"/>
              <a:pPr/>
              <a:t>06/03/2019</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599A73-A67C-48FD-A05C-3C1090245DB0}" type="slidenum">
              <a:rPr lang="es-ES" smtClean="0"/>
              <a:pPr/>
              <a:t>‹Nº›</a:t>
            </a:fld>
            <a:endParaRPr lang="es-ES"/>
          </a:p>
        </p:txBody>
      </p:sp>
    </p:spTree>
    <p:extLst>
      <p:ext uri="{BB962C8B-B14F-4D97-AF65-F5344CB8AC3E}">
        <p14:creationId xmlns:p14="http://schemas.microsoft.com/office/powerpoint/2010/main" val="3202776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6.png"/><Relationship Id="rId1" Type="http://schemas.openxmlformats.org/officeDocument/2006/relationships/slideLayout" Target="../slideLayouts/slideLayout7.xml"/><Relationship Id="rId5" Type="http://schemas.openxmlformats.org/officeDocument/2006/relationships/image" Target="../media/image68.png"/><Relationship Id="rId4" Type="http://schemas.openxmlformats.org/officeDocument/2006/relationships/image" Target="../media/image6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6.xml"/><Relationship Id="rId4" Type="http://schemas.openxmlformats.org/officeDocument/2006/relationships/image" Target="../media/image75.png"/></Relationships>
</file>

<file path=ppt/slides/_rels/slide57.xml.rels><?xml version="1.0" encoding="UTF-8" standalone="yes"?>
<Relationships xmlns="http://schemas.openxmlformats.org/package/2006/relationships"><Relationship Id="rId8" Type="http://schemas.openxmlformats.org/officeDocument/2006/relationships/image" Target="../media/image78.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7.wmf"/><Relationship Id="rId5" Type="http://schemas.openxmlformats.org/officeDocument/2006/relationships/oleObject" Target="../embeddings/oleObject2.bin"/><Relationship Id="rId10" Type="http://schemas.openxmlformats.org/officeDocument/2006/relationships/image" Target="../media/image79.wmf"/><Relationship Id="rId4" Type="http://schemas.openxmlformats.org/officeDocument/2006/relationships/image" Target="../media/image76.wmf"/><Relationship Id="rId9" Type="http://schemas.openxmlformats.org/officeDocument/2006/relationships/oleObject" Target="../embeddings/oleObject4.bin"/></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8" Type="http://schemas.openxmlformats.org/officeDocument/2006/relationships/image" Target="../media/image84.wmf"/><Relationship Id="rId13" Type="http://schemas.openxmlformats.org/officeDocument/2006/relationships/oleObject" Target="../embeddings/oleObject10.bin"/><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86.wmf"/><Relationship Id="rId2" Type="http://schemas.openxmlformats.org/officeDocument/2006/relationships/slideLayout" Target="../slideLayouts/slideLayout7.xml"/><Relationship Id="rId16" Type="http://schemas.openxmlformats.org/officeDocument/2006/relationships/image" Target="../media/image88.wmf"/><Relationship Id="rId1" Type="http://schemas.openxmlformats.org/officeDocument/2006/relationships/vmlDrawing" Target="../drawings/vmlDrawing2.vml"/><Relationship Id="rId6" Type="http://schemas.openxmlformats.org/officeDocument/2006/relationships/image" Target="../media/image83.wmf"/><Relationship Id="rId11" Type="http://schemas.openxmlformats.org/officeDocument/2006/relationships/oleObject" Target="../embeddings/oleObject9.bin"/><Relationship Id="rId5" Type="http://schemas.openxmlformats.org/officeDocument/2006/relationships/oleObject" Target="../embeddings/oleObject6.bin"/><Relationship Id="rId15" Type="http://schemas.openxmlformats.org/officeDocument/2006/relationships/oleObject" Target="../embeddings/oleObject11.bin"/><Relationship Id="rId10" Type="http://schemas.openxmlformats.org/officeDocument/2006/relationships/image" Target="../media/image85.wmf"/><Relationship Id="rId4" Type="http://schemas.openxmlformats.org/officeDocument/2006/relationships/image" Target="../media/image82.wmf"/><Relationship Id="rId9" Type="http://schemas.openxmlformats.org/officeDocument/2006/relationships/oleObject" Target="../embeddings/oleObject8.bin"/><Relationship Id="rId14" Type="http://schemas.openxmlformats.org/officeDocument/2006/relationships/image" Target="../media/image87.wmf"/></Relationships>
</file>

<file path=ppt/slides/_rels/slide62.xml.rels><?xml version="1.0" encoding="UTF-8" standalone="yes"?>
<Relationships xmlns="http://schemas.openxmlformats.org/package/2006/relationships"><Relationship Id="rId8" Type="http://schemas.openxmlformats.org/officeDocument/2006/relationships/image" Target="../media/image91.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90.wmf"/><Relationship Id="rId5" Type="http://schemas.openxmlformats.org/officeDocument/2006/relationships/oleObject" Target="../embeddings/oleObject13.bin"/><Relationship Id="rId10" Type="http://schemas.openxmlformats.org/officeDocument/2006/relationships/image" Target="../media/image92.wmf"/><Relationship Id="rId4" Type="http://schemas.openxmlformats.org/officeDocument/2006/relationships/image" Target="../media/image89.wmf"/><Relationship Id="rId9" Type="http://schemas.openxmlformats.org/officeDocument/2006/relationships/oleObject" Target="../embeddings/oleObject15.bin"/></Relationships>
</file>

<file path=ppt/slides/_rels/slide6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hyperlink" Target="http://127.0.0.1:49712/help/lefunctionsref.hlp/n0uhywbqfucg6qn18woziy41flqp.htm" TargetMode="Externa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hyperlink" Target="http://127.0.0.1:49712/help/lefunctionsref.hlp/n0uhywbqfucg6qn18woziy41flqp.htm"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hyperlink" Target="http://127.0.0.1:52695/help/lefunctionsref.hlp/p0fpeei0opypg8n1b06qe4r040lv.htm" TargetMode="Externa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hyperlink" Target="http://127.0.0.1:52695/help/lefunctionsref.hlp/n1kutdm509h870n16phzq12ymcty.htm" TargetMode="External"/><Relationship Id="rId2" Type="http://schemas.openxmlformats.org/officeDocument/2006/relationships/hyperlink" Target="http://127.0.0.1:52695/help/lefunctionsref.hlp/n171sw5z3652h3n1ufcldur0inb4.htm" TargetMode="External"/><Relationship Id="rId1" Type="http://schemas.openxmlformats.org/officeDocument/2006/relationships/slideLayout" Target="../slideLayouts/slideLayout7.xml"/><Relationship Id="rId6" Type="http://schemas.openxmlformats.org/officeDocument/2006/relationships/hyperlink" Target="http://127.0.0.1:52695/help/lefunctionsref.hlp/n1kxey71grroain1k5e0j8n69vj3.htm" TargetMode="External"/><Relationship Id="rId5" Type="http://schemas.openxmlformats.org/officeDocument/2006/relationships/hyperlink" Target="http://127.0.0.1:52695/help/lefunctionsref.hlp/n17pvzfuds06k9n1mjy5aj05itqs.htm" TargetMode="External"/><Relationship Id="rId4" Type="http://schemas.openxmlformats.org/officeDocument/2006/relationships/hyperlink" Target="http://127.0.0.1:52695/help/lefunctionsref.hlp/p15jfg8krvr0mjn141ntvp4vw1m3.htm" TargetMode="Externa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05.wmf"/><Relationship Id="rId5" Type="http://schemas.openxmlformats.org/officeDocument/2006/relationships/oleObject" Target="../embeddings/oleObject17.bin"/><Relationship Id="rId4" Type="http://schemas.openxmlformats.org/officeDocument/2006/relationships/image" Target="../media/image104.wmf"/></Relationships>
</file>

<file path=ppt/slides/_rels/slide73.xml.rels><?xml version="1.0" encoding="UTF-8" standalone="yes"?>
<Relationships xmlns="http://schemas.openxmlformats.org/package/2006/relationships"><Relationship Id="rId8" Type="http://schemas.openxmlformats.org/officeDocument/2006/relationships/image" Target="../media/image108.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07.wmf"/><Relationship Id="rId5" Type="http://schemas.openxmlformats.org/officeDocument/2006/relationships/oleObject" Target="../embeddings/oleObject19.bin"/><Relationship Id="rId4" Type="http://schemas.openxmlformats.org/officeDocument/2006/relationships/image" Target="../media/image106.wmf"/></Relationships>
</file>

<file path=ppt/slides/_rels/slide74.xml.rels><?xml version="1.0" encoding="UTF-8" standalone="yes"?>
<Relationships xmlns="http://schemas.openxmlformats.org/package/2006/relationships"><Relationship Id="rId3" Type="http://schemas.openxmlformats.org/officeDocument/2006/relationships/hyperlink" Target="http://127.0.0.1:52695/help/lefunctionsref.hlp/p0ahi8tk3trkv5n173sil9hd7c62.htm" TargetMode="External"/><Relationship Id="rId2" Type="http://schemas.openxmlformats.org/officeDocument/2006/relationships/hyperlink" Target="http://127.0.0.1:52695/help/lefunctionsref.hlp/n0bn6385z4pweqn1qrpmklqtln99.htm" TargetMode="External"/><Relationship Id="rId1" Type="http://schemas.openxmlformats.org/officeDocument/2006/relationships/slideLayout" Target="../slideLayouts/slideLayout7.xml"/><Relationship Id="rId4" Type="http://schemas.openxmlformats.org/officeDocument/2006/relationships/hyperlink" Target="http://127.0.0.1:52695/help/lefunctionsref.hlp/p0bo5thbfrcab1n1menkqxq2suiv.htm"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0.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7.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21.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755650" y="260350"/>
            <a:ext cx="7772400" cy="1470025"/>
          </a:xfrm>
        </p:spPr>
        <p:txBody>
          <a:bodyPr/>
          <a:lstStyle/>
          <a:p>
            <a:r>
              <a:rPr lang="es-ES" dirty="0" smtClean="0"/>
              <a:t>333</a:t>
            </a:r>
          </a:p>
        </p:txBody>
      </p:sp>
      <p:sp>
        <p:nvSpPr>
          <p:cNvPr id="34819" name="Rectangle 3"/>
          <p:cNvSpPr>
            <a:spLocks noGrp="1" noChangeArrowheads="1"/>
          </p:cNvSpPr>
          <p:nvPr>
            <p:ph type="subTitle" idx="1"/>
          </p:nvPr>
        </p:nvSpPr>
        <p:spPr/>
        <p:txBody>
          <a:bodyPr/>
          <a:lstStyle/>
          <a:p>
            <a:endParaRPr lang="es-ES" smtClean="0"/>
          </a:p>
        </p:txBody>
      </p:sp>
      <p:sp>
        <p:nvSpPr>
          <p:cNvPr id="34820" name="Rectangle 4"/>
          <p:cNvSpPr>
            <a:spLocks noChangeArrowheads="1"/>
          </p:cNvSpPr>
          <p:nvPr/>
        </p:nvSpPr>
        <p:spPr bwMode="auto">
          <a:xfrm>
            <a:off x="-15875" y="0"/>
            <a:ext cx="9159875" cy="6877050"/>
          </a:xfrm>
          <a:prstGeom prst="rect">
            <a:avLst/>
          </a:prstGeom>
          <a:solidFill>
            <a:srgbClr val="000080"/>
          </a:solidFill>
          <a:ln w="9525">
            <a:noFill/>
            <a:miter lim="800000"/>
            <a:headEnd/>
            <a:tailEnd/>
          </a:ln>
        </p:spPr>
        <p:txBody>
          <a:bodyPr/>
          <a:lstStyle/>
          <a:p>
            <a:r>
              <a:rPr lang="es-ES" dirty="0" smtClean="0">
                <a:solidFill>
                  <a:srgbClr val="FFFFCC"/>
                </a:solidFill>
                <a:latin typeface="Arial Unicode MS" pitchFamily="34" charset="-128"/>
              </a:rPr>
              <a:t>3333</a:t>
            </a:r>
            <a:endParaRPr lang="es-ES" dirty="0">
              <a:solidFill>
                <a:srgbClr val="FFFFCC"/>
              </a:solidFill>
              <a:latin typeface="Arial Unicode MS" pitchFamily="34" charset="-128"/>
            </a:endParaRPr>
          </a:p>
        </p:txBody>
      </p:sp>
      <p:sp>
        <p:nvSpPr>
          <p:cNvPr id="34821" name="Rectangle 5"/>
          <p:cNvSpPr>
            <a:spLocks noChangeArrowheads="1"/>
          </p:cNvSpPr>
          <p:nvPr/>
        </p:nvSpPr>
        <p:spPr bwMode="auto">
          <a:xfrm>
            <a:off x="687388" y="765175"/>
            <a:ext cx="7783512" cy="1149350"/>
          </a:xfrm>
          <a:prstGeom prst="rect">
            <a:avLst/>
          </a:prstGeom>
          <a:noFill/>
          <a:ln w="9525">
            <a:noFill/>
            <a:miter lim="800000"/>
            <a:headEnd/>
            <a:tailEnd/>
          </a:ln>
        </p:spPr>
        <p:txBody>
          <a:bodyPr/>
          <a:lstStyle/>
          <a:p>
            <a:endParaRPr lang="es-ES"/>
          </a:p>
        </p:txBody>
      </p:sp>
      <p:sp>
        <p:nvSpPr>
          <p:cNvPr id="34822" name="Text Box 6"/>
          <p:cNvSpPr txBox="1">
            <a:spLocks noChangeArrowheads="1"/>
          </p:cNvSpPr>
          <p:nvPr/>
        </p:nvSpPr>
        <p:spPr bwMode="auto">
          <a:xfrm>
            <a:off x="0" y="0"/>
            <a:ext cx="9144000" cy="1415772"/>
          </a:xfrm>
          <a:prstGeom prst="rect">
            <a:avLst/>
          </a:prstGeom>
          <a:solidFill>
            <a:srgbClr val="000080"/>
          </a:solidFill>
          <a:ln w="9525">
            <a:noFill/>
            <a:miter lim="800000"/>
            <a:headEnd/>
            <a:tailEnd/>
          </a:ln>
        </p:spPr>
        <p:txBody>
          <a:bodyPr>
            <a:spAutoFit/>
          </a:bodyPr>
          <a:lstStyle/>
          <a:p>
            <a:endParaRPr lang="es-ES_tradnl" sz="1800" u="sng" dirty="0">
              <a:solidFill>
                <a:srgbClr val="FFFF00"/>
              </a:solidFill>
              <a:latin typeface="Arial Unicode MS" pitchFamily="34" charset="-128"/>
            </a:endParaRPr>
          </a:p>
          <a:p>
            <a:pPr algn="ctr"/>
            <a:r>
              <a:rPr lang="es-ES_tradnl" sz="4000" b="1" u="sng" dirty="0" smtClean="0">
                <a:solidFill>
                  <a:srgbClr val="FFFF00"/>
                </a:solidFill>
                <a:latin typeface="Arial Unicode MS" pitchFamily="34" charset="-128"/>
              </a:rPr>
              <a:t>SOFTWARE  I </a:t>
            </a:r>
          </a:p>
          <a:p>
            <a:pPr algn="ctr"/>
            <a:r>
              <a:rPr lang="es-ES_tradnl" sz="2800" dirty="0" smtClean="0">
                <a:solidFill>
                  <a:srgbClr val="FFFF00"/>
                </a:solidFill>
                <a:latin typeface="Arial Unicode MS" pitchFamily="34" charset="-128"/>
              </a:rPr>
              <a:t>PROFESOR</a:t>
            </a:r>
            <a:r>
              <a:rPr lang="es-ES_tradnl" sz="2800" dirty="0">
                <a:solidFill>
                  <a:srgbClr val="FFFF00"/>
                </a:solidFill>
                <a:latin typeface="Arial Unicode MS" pitchFamily="34" charset="-128"/>
              </a:rPr>
              <a:t>: JOSE LUIS VALENCIA DELFA</a:t>
            </a:r>
            <a:endParaRPr lang="es-ES_tradnl" sz="2000" dirty="0">
              <a:solidFill>
                <a:srgbClr val="FFFF00"/>
              </a:solidFill>
              <a:latin typeface="Arial Unicode MS" pitchFamily="34" charset="-128"/>
            </a:endParaRPr>
          </a:p>
        </p:txBody>
      </p:sp>
      <p:sp>
        <p:nvSpPr>
          <p:cNvPr id="34823" name="Rectangle 7"/>
          <p:cNvSpPr>
            <a:spLocks noChangeArrowheads="1"/>
          </p:cNvSpPr>
          <p:nvPr/>
        </p:nvSpPr>
        <p:spPr bwMode="auto">
          <a:xfrm>
            <a:off x="457200" y="5876925"/>
            <a:ext cx="8686800" cy="615950"/>
          </a:xfrm>
          <a:prstGeom prst="rect">
            <a:avLst/>
          </a:prstGeom>
          <a:noFill/>
          <a:ln w="9525">
            <a:noFill/>
            <a:miter lim="800000"/>
            <a:headEnd/>
            <a:tailEnd/>
          </a:ln>
        </p:spPr>
        <p:txBody>
          <a:bodyPr lIns="0" tIns="0" rIns="0" bIns="0">
            <a:spAutoFit/>
          </a:bodyPr>
          <a:lstStyle/>
          <a:p>
            <a:r>
              <a:rPr lang="es-ES_tradnl" sz="2000" dirty="0">
                <a:solidFill>
                  <a:srgbClr val="FFFF66"/>
                </a:solidFill>
                <a:latin typeface="Arial Unicode MS" pitchFamily="34" charset="-128"/>
              </a:rPr>
              <a:t>FACULTAD DE ESTUDIOS ESTADÍSTICOS</a:t>
            </a:r>
          </a:p>
          <a:p>
            <a:r>
              <a:rPr lang="es-ES_tradnl" sz="2000" dirty="0">
                <a:solidFill>
                  <a:srgbClr val="FFFF66"/>
                </a:solidFill>
                <a:latin typeface="Arial Unicode MS" pitchFamily="34" charset="-128"/>
              </a:rPr>
              <a:t>UNIVERSIDAD COMPLUTENSE DE MADRID</a:t>
            </a:r>
          </a:p>
        </p:txBody>
      </p:sp>
      <p:pic>
        <p:nvPicPr>
          <p:cNvPr id="34824" name="Picture 8" descr="Complutense"/>
          <p:cNvPicPr>
            <a:picLocks noChangeAspect="1" noChangeArrowheads="1"/>
          </p:cNvPicPr>
          <p:nvPr/>
        </p:nvPicPr>
        <p:blipFill>
          <a:blip r:embed="rId3" cstate="print"/>
          <a:srcRect/>
          <a:stretch>
            <a:fillRect/>
          </a:stretch>
        </p:blipFill>
        <p:spPr bwMode="auto">
          <a:xfrm>
            <a:off x="3981935" y="3212976"/>
            <a:ext cx="1814201" cy="2160240"/>
          </a:xfrm>
          <a:prstGeom prst="rect">
            <a:avLst/>
          </a:prstGeom>
          <a:noFill/>
          <a:ln w="9525">
            <a:noFill/>
            <a:miter lim="800000"/>
            <a:headEnd/>
            <a:tailEnd/>
          </a:ln>
        </p:spPr>
      </p:pic>
      <p:sp>
        <p:nvSpPr>
          <p:cNvPr id="9" name="8 CuadroTexto"/>
          <p:cNvSpPr txBox="1"/>
          <p:nvPr/>
        </p:nvSpPr>
        <p:spPr>
          <a:xfrm>
            <a:off x="179512" y="1412776"/>
            <a:ext cx="8964488" cy="830997"/>
          </a:xfrm>
          <a:prstGeom prst="rect">
            <a:avLst/>
          </a:prstGeom>
          <a:noFill/>
        </p:spPr>
        <p:txBody>
          <a:bodyPr wrap="square" rtlCol="0">
            <a:spAutoFit/>
          </a:bodyPr>
          <a:lstStyle/>
          <a:p>
            <a:r>
              <a:rPr lang="es-ES" sz="4800" dirty="0" smtClean="0">
                <a:solidFill>
                  <a:srgbClr val="FF0000"/>
                </a:solidFill>
              </a:rPr>
              <a:t>TEMA 2 SENTENCIAS Y FUNCIONES</a:t>
            </a:r>
            <a:endParaRPr lang="es-ES" sz="4800" dirty="0">
              <a:solidFill>
                <a:srgbClr val="FF0000"/>
              </a:solidFill>
            </a:endParaRPr>
          </a:p>
        </p:txBody>
      </p:sp>
    </p:spTree>
    <p:extLst>
      <p:ext uri="{BB962C8B-B14F-4D97-AF65-F5344CB8AC3E}">
        <p14:creationId xmlns:p14="http://schemas.microsoft.com/office/powerpoint/2010/main" val="31087124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611560" y="836712"/>
            <a:ext cx="8280920" cy="4824536"/>
          </a:xfrm>
        </p:spPr>
        <p:txBody>
          <a:bodyPr>
            <a:noAutofit/>
          </a:bodyPr>
          <a:lstStyle/>
          <a:p>
            <a:r>
              <a:rPr lang="es-ES" sz="2400" b="1" dirty="0" smtClean="0">
                <a:solidFill>
                  <a:schemeClr val="tx1"/>
                </a:solidFill>
              </a:rPr>
              <a:t>OPCIONES RELEVANTES</a:t>
            </a:r>
          </a:p>
          <a:p>
            <a:pPr algn="l">
              <a:spcAft>
                <a:spcPts val="1200"/>
              </a:spcAft>
            </a:pPr>
            <a:r>
              <a:rPr lang="es-ES_tradnl" sz="2400" b="1" dirty="0" smtClean="0">
                <a:solidFill>
                  <a:schemeClr val="tx1"/>
                </a:solidFill>
              </a:rPr>
              <a:t>N=</a:t>
            </a:r>
            <a:r>
              <a:rPr lang="es-ES_tradnl" sz="2400" dirty="0" smtClean="0"/>
              <a:t>n  Indica el número de líneas que el puntero accede a la vez. </a:t>
            </a:r>
          </a:p>
          <a:p>
            <a:pPr algn="l">
              <a:spcAft>
                <a:spcPts val="1200"/>
              </a:spcAft>
            </a:pPr>
            <a:r>
              <a:rPr lang="es-ES_tradnl" sz="2400" b="1" dirty="0" smtClean="0">
                <a:solidFill>
                  <a:schemeClr val="tx1"/>
                </a:solidFill>
              </a:rPr>
              <a:t>MISSOVER</a:t>
            </a:r>
            <a:r>
              <a:rPr lang="es-ES_tradnl" sz="2400" dirty="0" smtClean="0"/>
              <a:t>     SAS no busca otra nueva línea si no encuentra  valores en la línea  actual  para  todas  las  variables, dando  por faltantes (</a:t>
            </a:r>
            <a:r>
              <a:rPr lang="es-ES_tradnl" sz="2400" dirty="0" err="1" smtClean="0"/>
              <a:t>missing</a:t>
            </a:r>
            <a:r>
              <a:rPr lang="es-ES_tradnl" sz="2400" dirty="0" smtClean="0"/>
              <a:t>) los valores para las últimas  variables. </a:t>
            </a:r>
          </a:p>
          <a:p>
            <a:pPr algn="l">
              <a:spcAft>
                <a:spcPts val="1200"/>
              </a:spcAft>
            </a:pPr>
            <a:r>
              <a:rPr lang="es-ES_tradnl" sz="2400" b="1" i="1" dirty="0" smtClean="0">
                <a:solidFill>
                  <a:schemeClr val="tx1"/>
                </a:solidFill>
              </a:rPr>
              <a:t>STOPOVER </a:t>
            </a:r>
            <a:r>
              <a:rPr lang="es-ES_tradnl" sz="2400" i="1" dirty="0" smtClean="0"/>
              <a:t> </a:t>
            </a:r>
            <a:r>
              <a:rPr lang="es-ES_tradnl" sz="2400" dirty="0" smtClean="0"/>
              <a:t>paraliza  lectura  de  datos  con valor faltante</a:t>
            </a:r>
          </a:p>
          <a:p>
            <a:pPr algn="l">
              <a:spcAft>
                <a:spcPts val="1200"/>
              </a:spcAft>
            </a:pPr>
            <a:r>
              <a:rPr lang="es-ES_tradnl" sz="2400" b="1" i="1" dirty="0" smtClean="0">
                <a:solidFill>
                  <a:schemeClr val="tx1"/>
                </a:solidFill>
              </a:rPr>
              <a:t>FLOWOVER</a:t>
            </a:r>
            <a:r>
              <a:rPr lang="es-ES_tradnl" sz="2400" i="1" dirty="0" smtClean="0"/>
              <a:t>  o </a:t>
            </a:r>
            <a:r>
              <a:rPr lang="es-ES_tradnl" sz="2400" dirty="0" smtClean="0"/>
              <a:t>sigue buscando la información a leer en la línea siguiente.  Es el valor por defecto.</a:t>
            </a:r>
          </a:p>
        </p:txBody>
      </p:sp>
      <p:sp>
        <p:nvSpPr>
          <p:cNvPr id="4" name="3 CuadroTexto"/>
          <p:cNvSpPr txBox="1"/>
          <p:nvPr/>
        </p:nvSpPr>
        <p:spPr>
          <a:xfrm>
            <a:off x="251520" y="44624"/>
            <a:ext cx="8712968" cy="707886"/>
          </a:xfrm>
          <a:prstGeom prst="rect">
            <a:avLst/>
          </a:prstGeom>
          <a:solidFill>
            <a:schemeClr val="accent1">
              <a:lumMod val="60000"/>
              <a:lumOff val="40000"/>
            </a:schemeClr>
          </a:solidFill>
        </p:spPr>
        <p:txBody>
          <a:bodyPr wrap="square" rtlCol="0">
            <a:spAutoFit/>
          </a:bodyPr>
          <a:lstStyle/>
          <a:p>
            <a:pPr algn="ctr"/>
            <a:r>
              <a:rPr lang="es-ES" sz="4000" b="1" dirty="0" smtClean="0"/>
              <a:t>SENTENCIAS PASO DATA: INFILE</a:t>
            </a:r>
            <a:endParaRPr lang="es-ES" sz="4000" b="1" dirty="0"/>
          </a:p>
        </p:txBody>
      </p:sp>
    </p:spTree>
    <p:extLst>
      <p:ext uri="{BB962C8B-B14F-4D97-AF65-F5344CB8AC3E}">
        <p14:creationId xmlns:p14="http://schemas.microsoft.com/office/powerpoint/2010/main" val="1124302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51520" y="44624"/>
            <a:ext cx="8712968" cy="707886"/>
          </a:xfrm>
          <a:prstGeom prst="rect">
            <a:avLst/>
          </a:prstGeom>
          <a:solidFill>
            <a:schemeClr val="accent1">
              <a:lumMod val="60000"/>
              <a:lumOff val="40000"/>
            </a:schemeClr>
          </a:solidFill>
        </p:spPr>
        <p:txBody>
          <a:bodyPr wrap="square" rtlCol="0">
            <a:spAutoFit/>
          </a:bodyPr>
          <a:lstStyle/>
          <a:p>
            <a:pPr algn="ctr"/>
            <a:r>
              <a:rPr lang="es-ES" sz="4000" b="1" dirty="0" smtClean="0"/>
              <a:t>SENTENCIAS PASO DATA: INFILE</a:t>
            </a:r>
            <a:endParaRPr lang="es-ES" sz="4000" b="1" dirty="0"/>
          </a:p>
        </p:txBody>
      </p:sp>
      <p:pic>
        <p:nvPicPr>
          <p:cNvPr id="4101" name="Picture 5"/>
          <p:cNvPicPr>
            <a:picLocks noChangeAspect="1" noChangeArrowheads="1"/>
          </p:cNvPicPr>
          <p:nvPr/>
        </p:nvPicPr>
        <p:blipFill>
          <a:blip r:embed="rId2" cstate="print"/>
          <a:srcRect/>
          <a:stretch>
            <a:fillRect/>
          </a:stretch>
        </p:blipFill>
        <p:spPr bwMode="auto">
          <a:xfrm>
            <a:off x="1115616" y="908720"/>
            <a:ext cx="2088232" cy="2523746"/>
          </a:xfrm>
          <a:prstGeom prst="rect">
            <a:avLst/>
          </a:prstGeom>
          <a:noFill/>
          <a:ln w="9525">
            <a:noFill/>
            <a:miter lim="800000"/>
            <a:headEnd/>
            <a:tailEnd/>
          </a:ln>
        </p:spPr>
      </p:pic>
      <p:grpSp>
        <p:nvGrpSpPr>
          <p:cNvPr id="17" name="16 Grupo"/>
          <p:cNvGrpSpPr/>
          <p:nvPr/>
        </p:nvGrpSpPr>
        <p:grpSpPr>
          <a:xfrm>
            <a:off x="3923928" y="1124744"/>
            <a:ext cx="3096344" cy="1431925"/>
            <a:chOff x="3923928" y="1124744"/>
            <a:chExt cx="3096344" cy="1431925"/>
          </a:xfrm>
        </p:grpSpPr>
        <p:pic>
          <p:nvPicPr>
            <p:cNvPr id="4100" name="Picture 4"/>
            <p:cNvPicPr>
              <a:picLocks noChangeAspect="1" noChangeArrowheads="1"/>
            </p:cNvPicPr>
            <p:nvPr/>
          </p:nvPicPr>
          <p:blipFill>
            <a:blip r:embed="rId3" cstate="print"/>
            <a:srcRect/>
            <a:stretch>
              <a:fillRect/>
            </a:stretch>
          </p:blipFill>
          <p:spPr bwMode="auto">
            <a:xfrm>
              <a:off x="5869335" y="1124744"/>
              <a:ext cx="1150937" cy="1431925"/>
            </a:xfrm>
            <a:prstGeom prst="rect">
              <a:avLst/>
            </a:prstGeom>
            <a:noFill/>
            <a:ln w="9525">
              <a:noFill/>
              <a:miter lim="800000"/>
              <a:headEnd/>
              <a:tailEnd/>
            </a:ln>
          </p:spPr>
        </p:pic>
        <p:sp>
          <p:nvSpPr>
            <p:cNvPr id="11" name="10 Flecha derecha"/>
            <p:cNvSpPr/>
            <p:nvPr/>
          </p:nvSpPr>
          <p:spPr>
            <a:xfrm>
              <a:off x="3923928" y="1772816"/>
              <a:ext cx="1296144"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4098" name="Picture 2"/>
          <p:cNvPicPr>
            <a:picLocks noChangeAspect="1" noChangeArrowheads="1"/>
          </p:cNvPicPr>
          <p:nvPr/>
        </p:nvPicPr>
        <p:blipFill>
          <a:blip r:embed="rId4" cstate="print"/>
          <a:srcRect/>
          <a:stretch>
            <a:fillRect/>
          </a:stretch>
        </p:blipFill>
        <p:spPr bwMode="auto">
          <a:xfrm>
            <a:off x="899592" y="3334865"/>
            <a:ext cx="2952328" cy="2411443"/>
          </a:xfrm>
          <a:prstGeom prst="rect">
            <a:avLst/>
          </a:prstGeom>
          <a:noFill/>
          <a:ln w="9525">
            <a:noFill/>
            <a:miter lim="800000"/>
            <a:headEnd/>
            <a:tailEnd/>
          </a:ln>
        </p:spPr>
      </p:pic>
      <p:grpSp>
        <p:nvGrpSpPr>
          <p:cNvPr id="18" name="17 Grupo"/>
          <p:cNvGrpSpPr/>
          <p:nvPr/>
        </p:nvGrpSpPr>
        <p:grpSpPr>
          <a:xfrm>
            <a:off x="4067944" y="2996952"/>
            <a:ext cx="3238475" cy="2495550"/>
            <a:chOff x="4067944" y="2996952"/>
            <a:chExt cx="3238475" cy="2495550"/>
          </a:xfrm>
        </p:grpSpPr>
        <p:pic>
          <p:nvPicPr>
            <p:cNvPr id="4099" name="Picture 3"/>
            <p:cNvPicPr>
              <a:picLocks noChangeAspect="1" noChangeArrowheads="1"/>
            </p:cNvPicPr>
            <p:nvPr/>
          </p:nvPicPr>
          <p:blipFill>
            <a:blip r:embed="rId5" cstate="print"/>
            <a:srcRect/>
            <a:stretch>
              <a:fillRect/>
            </a:stretch>
          </p:blipFill>
          <p:spPr bwMode="auto">
            <a:xfrm>
              <a:off x="5868144" y="2996952"/>
              <a:ext cx="1438275" cy="2495550"/>
            </a:xfrm>
            <a:prstGeom prst="rect">
              <a:avLst/>
            </a:prstGeom>
            <a:noFill/>
            <a:ln w="9525">
              <a:noFill/>
              <a:miter lim="800000"/>
              <a:headEnd/>
              <a:tailEnd/>
            </a:ln>
          </p:spPr>
        </p:pic>
        <p:sp>
          <p:nvSpPr>
            <p:cNvPr id="13" name="12 Flecha derecha"/>
            <p:cNvSpPr/>
            <p:nvPr/>
          </p:nvSpPr>
          <p:spPr>
            <a:xfrm>
              <a:off x="4067944" y="4221088"/>
              <a:ext cx="1296144"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4103" name="Picture 7"/>
          <p:cNvPicPr>
            <a:picLocks noChangeAspect="1" noChangeArrowheads="1"/>
          </p:cNvPicPr>
          <p:nvPr/>
        </p:nvPicPr>
        <p:blipFill>
          <a:blip r:embed="rId6" cstate="print"/>
          <a:srcRect/>
          <a:stretch>
            <a:fillRect/>
          </a:stretch>
        </p:blipFill>
        <p:spPr bwMode="auto">
          <a:xfrm>
            <a:off x="539552" y="5733256"/>
            <a:ext cx="3135682" cy="1010519"/>
          </a:xfrm>
          <a:prstGeom prst="rect">
            <a:avLst/>
          </a:prstGeom>
          <a:noFill/>
          <a:ln w="9525">
            <a:noFill/>
            <a:miter lim="800000"/>
            <a:headEnd/>
            <a:tailEnd/>
          </a:ln>
        </p:spPr>
      </p:pic>
      <p:pic>
        <p:nvPicPr>
          <p:cNvPr id="2" name="Picture 2"/>
          <p:cNvPicPr>
            <a:picLocks noChangeAspect="1" noChangeArrowheads="1"/>
          </p:cNvPicPr>
          <p:nvPr/>
        </p:nvPicPr>
        <p:blipFill>
          <a:blip r:embed="rId7" cstate="print"/>
          <a:srcRect/>
          <a:stretch>
            <a:fillRect/>
          </a:stretch>
        </p:blipFill>
        <p:spPr bwMode="auto">
          <a:xfrm>
            <a:off x="4283968" y="5949280"/>
            <a:ext cx="4750965" cy="585910"/>
          </a:xfrm>
          <a:prstGeom prst="rect">
            <a:avLst/>
          </a:prstGeom>
          <a:noFill/>
          <a:ln w="9525">
            <a:noFill/>
            <a:miter lim="800000"/>
            <a:headEnd/>
            <a:tailEnd/>
          </a:ln>
        </p:spPr>
      </p:pic>
      <p:sp>
        <p:nvSpPr>
          <p:cNvPr id="14" name="13 Flecha derecha"/>
          <p:cNvSpPr/>
          <p:nvPr/>
        </p:nvSpPr>
        <p:spPr>
          <a:xfrm>
            <a:off x="3131840" y="6237312"/>
            <a:ext cx="115212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80292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ppt_x"/>
                                          </p:val>
                                        </p:tav>
                                        <p:tav tm="100000">
                                          <p:val>
                                            <p:strVal val="#ppt_x"/>
                                          </p:val>
                                        </p:tav>
                                      </p:tavLst>
                                    </p:anim>
                                    <p:anim calcmode="lin" valueType="num">
                                      <p:cBhvr additive="base">
                                        <p:cTn id="14"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103"/>
                                        </p:tgtEl>
                                        <p:attrNameLst>
                                          <p:attrName>style.visibility</p:attrName>
                                        </p:attrNameLst>
                                      </p:cBhvr>
                                      <p:to>
                                        <p:strVal val="visible"/>
                                      </p:to>
                                    </p:set>
                                    <p:anim calcmode="lin" valueType="num">
                                      <p:cBhvr additive="base">
                                        <p:cTn id="25" dur="500" fill="hold"/>
                                        <p:tgtEl>
                                          <p:spTgt spid="4103"/>
                                        </p:tgtEl>
                                        <p:attrNameLst>
                                          <p:attrName>ppt_x</p:attrName>
                                        </p:attrNameLst>
                                      </p:cBhvr>
                                      <p:tavLst>
                                        <p:tav tm="0">
                                          <p:val>
                                            <p:strVal val="#ppt_x"/>
                                          </p:val>
                                        </p:tav>
                                        <p:tav tm="100000">
                                          <p:val>
                                            <p:strVal val="#ppt_x"/>
                                          </p:val>
                                        </p:tav>
                                      </p:tavLst>
                                    </p:anim>
                                    <p:anim calcmode="lin" valueType="num">
                                      <p:cBhvr additive="base">
                                        <p:cTn id="26" dur="500" fill="hold"/>
                                        <p:tgtEl>
                                          <p:spTgt spid="410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51520" y="44624"/>
            <a:ext cx="8712968" cy="707886"/>
          </a:xfrm>
          <a:prstGeom prst="rect">
            <a:avLst/>
          </a:prstGeom>
          <a:solidFill>
            <a:schemeClr val="accent1">
              <a:lumMod val="60000"/>
              <a:lumOff val="40000"/>
            </a:schemeClr>
          </a:solidFill>
        </p:spPr>
        <p:txBody>
          <a:bodyPr wrap="square" rtlCol="0">
            <a:spAutoFit/>
          </a:bodyPr>
          <a:lstStyle/>
          <a:p>
            <a:pPr algn="ctr"/>
            <a:r>
              <a:rPr lang="es-ES" sz="4000" b="1" dirty="0" smtClean="0"/>
              <a:t>SENTENCIAS PASO DATA: INFILE</a:t>
            </a:r>
            <a:endParaRPr lang="es-ES" sz="4000" b="1" dirty="0"/>
          </a:p>
        </p:txBody>
      </p:sp>
      <p:sp>
        <p:nvSpPr>
          <p:cNvPr id="6" name="5 CuadroTexto"/>
          <p:cNvSpPr txBox="1"/>
          <p:nvPr/>
        </p:nvSpPr>
        <p:spPr>
          <a:xfrm>
            <a:off x="467544" y="980728"/>
            <a:ext cx="8064896" cy="1569660"/>
          </a:xfrm>
          <a:prstGeom prst="rect">
            <a:avLst/>
          </a:prstGeom>
          <a:noFill/>
        </p:spPr>
        <p:txBody>
          <a:bodyPr wrap="square" rtlCol="0">
            <a:spAutoFit/>
          </a:bodyPr>
          <a:lstStyle/>
          <a:p>
            <a:r>
              <a:rPr lang="es-ES" sz="2400" dirty="0" smtClean="0"/>
              <a:t>Ejemplo de lectura de datos de dos ficheros externos utilizando el posible nombre de fichero ficticio DUMMY y la opción FILEVAR</a:t>
            </a:r>
          </a:p>
          <a:p>
            <a:endParaRPr lang="es-ES" sz="2400" dirty="0"/>
          </a:p>
        </p:txBody>
      </p:sp>
      <p:pic>
        <p:nvPicPr>
          <p:cNvPr id="40962" name="Picture 2"/>
          <p:cNvPicPr>
            <a:picLocks noChangeAspect="1" noChangeArrowheads="1"/>
          </p:cNvPicPr>
          <p:nvPr/>
        </p:nvPicPr>
        <p:blipFill>
          <a:blip r:embed="rId2" cstate="print"/>
          <a:srcRect/>
          <a:stretch>
            <a:fillRect/>
          </a:stretch>
        </p:blipFill>
        <p:spPr bwMode="auto">
          <a:xfrm>
            <a:off x="971600" y="3140968"/>
            <a:ext cx="6894645" cy="2808312"/>
          </a:xfrm>
          <a:prstGeom prst="rect">
            <a:avLst/>
          </a:prstGeom>
          <a:noFill/>
          <a:ln w="9525">
            <a:noFill/>
            <a:miter lim="800000"/>
            <a:headEnd/>
            <a:tailEnd/>
          </a:ln>
        </p:spPr>
      </p:pic>
      <p:pic>
        <p:nvPicPr>
          <p:cNvPr id="1536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2217013"/>
            <a:ext cx="8072040" cy="563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29005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51520" y="44624"/>
            <a:ext cx="8712968" cy="707886"/>
          </a:xfrm>
          <a:prstGeom prst="rect">
            <a:avLst/>
          </a:prstGeom>
          <a:solidFill>
            <a:schemeClr val="accent1">
              <a:lumMod val="60000"/>
              <a:lumOff val="40000"/>
            </a:schemeClr>
          </a:solidFill>
        </p:spPr>
        <p:txBody>
          <a:bodyPr wrap="square" rtlCol="0">
            <a:spAutoFit/>
          </a:bodyPr>
          <a:lstStyle/>
          <a:p>
            <a:pPr algn="ctr"/>
            <a:r>
              <a:rPr lang="es-ES" sz="4000" b="1" dirty="0" smtClean="0"/>
              <a:t>SENTENCIAS PASO DATA: INPUT</a:t>
            </a:r>
            <a:endParaRPr lang="es-ES" sz="4000" b="1" dirty="0"/>
          </a:p>
        </p:txBody>
      </p:sp>
      <p:sp>
        <p:nvSpPr>
          <p:cNvPr id="6" name="5 CuadroTexto"/>
          <p:cNvSpPr txBox="1"/>
          <p:nvPr/>
        </p:nvSpPr>
        <p:spPr>
          <a:xfrm>
            <a:off x="251520" y="908720"/>
            <a:ext cx="8352928" cy="6740307"/>
          </a:xfrm>
          <a:prstGeom prst="rect">
            <a:avLst/>
          </a:prstGeom>
          <a:noFill/>
        </p:spPr>
        <p:txBody>
          <a:bodyPr wrap="square" rtlCol="0">
            <a:spAutoFit/>
          </a:bodyPr>
          <a:lstStyle/>
          <a:p>
            <a:r>
              <a:rPr lang="es-ES_tradnl" sz="2000" dirty="0" smtClean="0"/>
              <a:t>Sirve  para  indicar  al  sistema  SAS  como  leer  los  datos  y como moverse dentro del conjunto de datos raíz (fichero de información que puede encontrarse en el editor o un directorio de cualquier unidad). </a:t>
            </a:r>
          </a:p>
          <a:p>
            <a:r>
              <a:rPr lang="es-ES_tradnl" sz="2000" dirty="0" smtClean="0"/>
              <a:t> </a:t>
            </a:r>
            <a:endParaRPr lang="es-ES" sz="2000" dirty="0" smtClean="0"/>
          </a:p>
          <a:p>
            <a:pPr marL="342900" indent="-342900">
              <a:buAutoNum type="alphaLcParenR"/>
            </a:pPr>
            <a:r>
              <a:rPr lang="es-ES_tradnl" sz="2000" b="1" dirty="0" smtClean="0"/>
              <a:t>Indicación de columnas</a:t>
            </a:r>
            <a:r>
              <a:rPr lang="es-ES_tradnl" sz="2000" dirty="0" smtClean="0"/>
              <a:t>. </a:t>
            </a:r>
          </a:p>
          <a:p>
            <a:pPr marL="342900" indent="-342900"/>
            <a:r>
              <a:rPr lang="es-ES_tradnl" sz="2000" dirty="0" smtClean="0"/>
              <a:t>    Los valores se pueden leer en cualquier orden  independientemente de la posición que ocupen en las líneas. Los campos en blanco así como los puntos (.) se consideran valores </a:t>
            </a:r>
            <a:r>
              <a:rPr lang="es-ES_tradnl" sz="2000" dirty="0" err="1" smtClean="0"/>
              <a:t>missing</a:t>
            </a:r>
            <a:r>
              <a:rPr lang="es-ES_tradnl" sz="2000" dirty="0" smtClean="0"/>
              <a:t>. Las variables alfanuméricas, identificadas por el símbolo $ pueden contener blancos en medio.             </a:t>
            </a:r>
          </a:p>
          <a:p>
            <a:pPr marL="342900" indent="-342900"/>
            <a:r>
              <a:rPr lang="es-ES_tradnl" sz="2000" dirty="0" smtClean="0"/>
              <a:t>               </a:t>
            </a:r>
            <a:r>
              <a:rPr lang="es-ES_tradnl" sz="2000" dirty="0" smtClean="0">
                <a:solidFill>
                  <a:srgbClr val="0070C0"/>
                </a:solidFill>
              </a:rPr>
              <a:t>Input x 10-12 y  15  z $  3-7;</a:t>
            </a:r>
          </a:p>
          <a:p>
            <a:pPr marL="342900" indent="-342900"/>
            <a:r>
              <a:rPr lang="es-ES_tradnl" sz="2000" dirty="0" smtClean="0"/>
              <a:t>b) </a:t>
            </a:r>
            <a:r>
              <a:rPr lang="es-ES_tradnl" sz="2000" b="1" dirty="0" smtClean="0"/>
              <a:t>INPUT Formato libre</a:t>
            </a:r>
          </a:p>
          <a:p>
            <a:pPr marL="342900" indent="-342900"/>
            <a:r>
              <a:rPr lang="es-ES_tradnl" sz="2000" i="1" dirty="0" smtClean="0"/>
              <a:t>		</a:t>
            </a:r>
            <a:r>
              <a:rPr lang="es-ES_tradnl" sz="2000" i="1" dirty="0" smtClean="0">
                <a:solidFill>
                  <a:srgbClr val="FF0000"/>
                </a:solidFill>
              </a:rPr>
              <a:t>INPUT  nombre (</a:t>
            </a:r>
            <a:r>
              <a:rPr lang="es-ES_tradnl" sz="2000" dirty="0" smtClean="0">
                <a:solidFill>
                  <a:srgbClr val="FF0000"/>
                </a:solidFill>
              </a:rPr>
              <a:t>$</a:t>
            </a:r>
            <a:r>
              <a:rPr lang="es-ES_tradnl" sz="2000" i="1" dirty="0" smtClean="0">
                <a:solidFill>
                  <a:srgbClr val="FF0000"/>
                </a:solidFill>
              </a:rPr>
              <a:t>) (</a:t>
            </a:r>
            <a:r>
              <a:rPr lang="es-ES_tradnl" sz="2000" dirty="0" smtClean="0">
                <a:solidFill>
                  <a:srgbClr val="FF0000"/>
                </a:solidFill>
              </a:rPr>
              <a:t>&amp;</a:t>
            </a:r>
            <a:r>
              <a:rPr lang="es-ES_tradnl" sz="2000" i="1" dirty="0" smtClean="0">
                <a:solidFill>
                  <a:srgbClr val="FF0000"/>
                </a:solidFill>
              </a:rPr>
              <a:t>) ;</a:t>
            </a:r>
          </a:p>
          <a:p>
            <a:pPr marL="342900" indent="-342900"/>
            <a:r>
              <a:rPr lang="es-ES_tradnl" sz="2000" i="1" dirty="0" smtClean="0"/>
              <a:t>c) </a:t>
            </a:r>
            <a:r>
              <a:rPr lang="es-ES_tradnl" sz="2000" b="1" i="1" dirty="0" smtClean="0"/>
              <a:t>INPUT </a:t>
            </a:r>
            <a:r>
              <a:rPr lang="es-ES_tradnl" sz="2000" b="1" dirty="0" smtClean="0"/>
              <a:t>Formateado.</a:t>
            </a:r>
          </a:p>
          <a:p>
            <a:pPr marL="342900" indent="-342900"/>
            <a:r>
              <a:rPr lang="es-ES_tradnl" sz="2000" dirty="0" smtClean="0"/>
              <a:t>		</a:t>
            </a:r>
            <a:r>
              <a:rPr lang="es-ES_tradnl" sz="2000" i="1" dirty="0" smtClean="0">
                <a:solidFill>
                  <a:srgbClr val="FF0000"/>
                </a:solidFill>
              </a:rPr>
              <a:t>INPUT  variable modificador  </a:t>
            </a:r>
            <a:r>
              <a:rPr lang="es-ES_tradnl" sz="2000" i="1" dirty="0" err="1" smtClean="0">
                <a:solidFill>
                  <a:srgbClr val="FF0000"/>
                </a:solidFill>
              </a:rPr>
              <a:t>informato</a:t>
            </a:r>
            <a:r>
              <a:rPr lang="es-ES_tradnl" sz="2000" i="1" dirty="0" smtClean="0">
                <a:solidFill>
                  <a:srgbClr val="FF0000"/>
                </a:solidFill>
              </a:rPr>
              <a:t>;</a:t>
            </a:r>
          </a:p>
          <a:p>
            <a:pPr marL="342900" indent="-342900"/>
            <a:r>
              <a:rPr lang="es-ES_tradnl" sz="2000" i="1" dirty="0" smtClean="0"/>
              <a:t>      en este caso las variables </a:t>
            </a:r>
            <a:r>
              <a:rPr lang="es-ES_tradnl" sz="2000" i="1" dirty="0" err="1" smtClean="0"/>
              <a:t>alfanumericas</a:t>
            </a:r>
            <a:r>
              <a:rPr lang="es-ES_tradnl" sz="2000" i="1" dirty="0" smtClean="0"/>
              <a:t> se leen con 8 caracteres a no ser que se haya introducido alguna </a:t>
            </a:r>
            <a:r>
              <a:rPr lang="es-ES_tradnl" sz="2000" i="1" dirty="0" err="1" smtClean="0"/>
              <a:t>setencia</a:t>
            </a:r>
            <a:r>
              <a:rPr lang="es-ES_tradnl" sz="2000" i="1" dirty="0" smtClean="0"/>
              <a:t> </a:t>
            </a:r>
            <a:r>
              <a:rPr lang="es-ES_tradnl" sz="2000" i="1" dirty="0" err="1" smtClean="0"/>
              <a:t>format</a:t>
            </a:r>
            <a:r>
              <a:rPr lang="es-ES_tradnl" sz="2000" i="1" dirty="0" smtClean="0"/>
              <a:t>, </a:t>
            </a:r>
            <a:r>
              <a:rPr lang="es-ES_tradnl" sz="2000" i="1" dirty="0" err="1" smtClean="0"/>
              <a:t>informat</a:t>
            </a:r>
            <a:r>
              <a:rPr lang="es-ES_tradnl" sz="2000" i="1" dirty="0" smtClean="0"/>
              <a:t>, </a:t>
            </a:r>
            <a:r>
              <a:rPr lang="es-ES_tradnl" sz="2000" i="1" dirty="0" err="1" smtClean="0"/>
              <a:t>attrib</a:t>
            </a:r>
            <a:r>
              <a:rPr lang="es-ES_tradnl" sz="2000" i="1" dirty="0" smtClean="0"/>
              <a:t>.</a:t>
            </a:r>
          </a:p>
          <a:p>
            <a:pPr marL="342900" indent="-342900"/>
            <a:r>
              <a:rPr lang="es-ES_tradnl" sz="2000" i="1" dirty="0" smtClean="0">
                <a:solidFill>
                  <a:srgbClr val="0070C0"/>
                </a:solidFill>
              </a:rPr>
              <a:t>				INPUT (marca1‑marca5) (3.);</a:t>
            </a:r>
          </a:p>
          <a:p>
            <a:pPr marL="342900" indent="-342900" algn="ctr"/>
            <a:r>
              <a:rPr lang="en-US" sz="2000" i="1" dirty="0" smtClean="0">
                <a:solidFill>
                  <a:srgbClr val="0070C0"/>
                </a:solidFill>
              </a:rPr>
              <a:t>INPUT (a b) (</a:t>
            </a:r>
            <a:r>
              <a:rPr lang="en-US" sz="2000" dirty="0" smtClean="0">
                <a:solidFill>
                  <a:srgbClr val="0070C0"/>
                </a:solidFill>
              </a:rPr>
              <a:t>$</a:t>
            </a:r>
            <a:r>
              <a:rPr lang="en-US" sz="2000" i="1" dirty="0" smtClean="0">
                <a:solidFill>
                  <a:srgbClr val="0070C0"/>
                </a:solidFill>
              </a:rPr>
              <a:t>, 4.);</a:t>
            </a:r>
            <a:endParaRPr lang="es-ES" sz="2000" dirty="0" smtClean="0">
              <a:solidFill>
                <a:srgbClr val="0070C0"/>
              </a:solidFill>
            </a:endParaRPr>
          </a:p>
          <a:p>
            <a:pPr marL="342900" indent="-342900"/>
            <a:endParaRPr lang="es-ES" dirty="0" smtClean="0"/>
          </a:p>
          <a:p>
            <a:pPr marL="342900" indent="-342900"/>
            <a:endParaRPr lang="es-ES_tradnl" dirty="0" smtClean="0"/>
          </a:p>
          <a:p>
            <a:pPr marL="342900" indent="-342900">
              <a:buAutoNum type="alphaLcParenR"/>
            </a:pPr>
            <a:endParaRPr lang="es-ES" dirty="0" smtClean="0"/>
          </a:p>
          <a:p>
            <a:endParaRPr lang="es-ES" dirty="0"/>
          </a:p>
        </p:txBody>
      </p:sp>
    </p:spTree>
    <p:extLst>
      <p:ext uri="{BB962C8B-B14F-4D97-AF65-F5344CB8AC3E}">
        <p14:creationId xmlns:p14="http://schemas.microsoft.com/office/powerpoint/2010/main" val="244112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 calcmode="lin" valueType="num">
                                      <p:cBhvr additive="base">
                                        <p:cTn id="55" dur="50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6" dur="50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xEl>
                                              <p:pRg st="9" end="9"/>
                                            </p:txEl>
                                          </p:spTgt>
                                        </p:tgtEl>
                                        <p:attrNameLst>
                                          <p:attrName>style.visibility</p:attrName>
                                        </p:attrNameLst>
                                      </p:cBhvr>
                                      <p:to>
                                        <p:strVal val="visible"/>
                                      </p:to>
                                    </p:set>
                                    <p:anim calcmode="lin" valueType="num">
                                      <p:cBhvr additive="base">
                                        <p:cTn id="61" dur="50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62" dur="50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
                                            <p:txEl>
                                              <p:pRg st="10" end="10"/>
                                            </p:txEl>
                                          </p:spTgt>
                                        </p:tgtEl>
                                        <p:attrNameLst>
                                          <p:attrName>style.visibility</p:attrName>
                                        </p:attrNameLst>
                                      </p:cBhvr>
                                      <p:to>
                                        <p:strVal val="visible"/>
                                      </p:to>
                                    </p:set>
                                    <p:anim calcmode="lin" valueType="num">
                                      <p:cBhvr additive="base">
                                        <p:cTn id="67" dur="50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68" dur="50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
                                            <p:txEl>
                                              <p:pRg st="11" end="11"/>
                                            </p:txEl>
                                          </p:spTgt>
                                        </p:tgtEl>
                                        <p:attrNameLst>
                                          <p:attrName>style.visibility</p:attrName>
                                        </p:attrNameLst>
                                      </p:cBhvr>
                                      <p:to>
                                        <p:strVal val="visible"/>
                                      </p:to>
                                    </p:set>
                                    <p:anim calcmode="lin" valueType="num">
                                      <p:cBhvr additive="base">
                                        <p:cTn id="73" dur="50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74" dur="50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51520" y="44624"/>
            <a:ext cx="8712968" cy="707886"/>
          </a:xfrm>
          <a:prstGeom prst="rect">
            <a:avLst/>
          </a:prstGeom>
          <a:solidFill>
            <a:schemeClr val="accent1">
              <a:lumMod val="60000"/>
              <a:lumOff val="40000"/>
            </a:schemeClr>
          </a:solidFill>
        </p:spPr>
        <p:txBody>
          <a:bodyPr wrap="square" rtlCol="0">
            <a:spAutoFit/>
          </a:bodyPr>
          <a:lstStyle/>
          <a:p>
            <a:pPr algn="ctr"/>
            <a:r>
              <a:rPr lang="es-ES" sz="4000" b="1" dirty="0" smtClean="0"/>
              <a:t>SENTENCIAS PASO DATA: INPUT</a:t>
            </a:r>
            <a:endParaRPr lang="es-ES" sz="4000" b="1" dirty="0"/>
          </a:p>
        </p:txBody>
      </p:sp>
      <p:sp>
        <p:nvSpPr>
          <p:cNvPr id="6" name="5 CuadroTexto"/>
          <p:cNvSpPr txBox="1"/>
          <p:nvPr/>
        </p:nvSpPr>
        <p:spPr>
          <a:xfrm>
            <a:off x="467544" y="1124744"/>
            <a:ext cx="8352928" cy="1815882"/>
          </a:xfrm>
          <a:prstGeom prst="rect">
            <a:avLst/>
          </a:prstGeom>
          <a:noFill/>
        </p:spPr>
        <p:txBody>
          <a:bodyPr wrap="square" rtlCol="0">
            <a:spAutoFit/>
          </a:bodyPr>
          <a:lstStyle/>
          <a:p>
            <a:r>
              <a:rPr lang="es-ES" dirty="0" smtClean="0"/>
              <a:t>d</a:t>
            </a:r>
            <a:r>
              <a:rPr lang="es-ES" sz="2000" dirty="0" smtClean="0"/>
              <a:t>) </a:t>
            </a:r>
            <a:r>
              <a:rPr lang="en-US" sz="2000" b="1" dirty="0" smtClean="0"/>
              <a:t>Input </a:t>
            </a:r>
            <a:r>
              <a:rPr lang="en-US" sz="2000" b="1" dirty="0" err="1" smtClean="0"/>
              <a:t>nominado</a:t>
            </a:r>
            <a:r>
              <a:rPr lang="en-US" sz="2000" b="1" dirty="0" smtClean="0"/>
              <a:t>.</a:t>
            </a:r>
            <a:r>
              <a:rPr lang="en-US" sz="2000" dirty="0" smtClean="0"/>
              <a:t>  </a:t>
            </a:r>
            <a:r>
              <a:rPr lang="es-ES_tradnl" sz="2000" dirty="0" smtClean="0"/>
              <a:t>Se utiliza cuando los datos  fuente  contienen el nombre de variables  (por ejemplo casas=12, nombre = '</a:t>
            </a:r>
            <a:r>
              <a:rPr lang="es-ES_tradnl" sz="2000" dirty="0" err="1" smtClean="0"/>
              <a:t>jose</a:t>
            </a:r>
            <a:r>
              <a:rPr lang="es-ES_tradnl" sz="2000" dirty="0" smtClean="0"/>
              <a:t>'...). La sintaxis es:</a:t>
            </a:r>
            <a:endParaRPr lang="es-ES" dirty="0" smtClean="0"/>
          </a:p>
          <a:p>
            <a:pPr algn="ctr"/>
            <a:r>
              <a:rPr lang="es-ES_tradnl" i="1" dirty="0" smtClean="0">
                <a:solidFill>
                  <a:srgbClr val="FF0000"/>
                </a:solidFill>
              </a:rPr>
              <a:t>INPUT      variable= (</a:t>
            </a:r>
            <a:r>
              <a:rPr lang="es-ES_tradnl" dirty="0" smtClean="0">
                <a:solidFill>
                  <a:srgbClr val="FF0000"/>
                </a:solidFill>
              </a:rPr>
              <a:t>$</a:t>
            </a:r>
            <a:r>
              <a:rPr lang="es-ES_tradnl" i="1" dirty="0" smtClean="0">
                <a:solidFill>
                  <a:srgbClr val="FF0000"/>
                </a:solidFill>
              </a:rPr>
              <a:t>) (</a:t>
            </a:r>
            <a:r>
              <a:rPr lang="es-ES_tradnl" i="1" dirty="0" err="1" smtClean="0">
                <a:solidFill>
                  <a:srgbClr val="FF0000"/>
                </a:solidFill>
              </a:rPr>
              <a:t>informato</a:t>
            </a:r>
            <a:r>
              <a:rPr lang="es-ES_tradnl" i="1" dirty="0" smtClean="0">
                <a:solidFill>
                  <a:srgbClr val="FF0000"/>
                </a:solidFill>
              </a:rPr>
              <a:t>)  ….  ;</a:t>
            </a:r>
            <a:endParaRPr lang="es-ES" dirty="0" smtClean="0">
              <a:solidFill>
                <a:srgbClr val="FF0000"/>
              </a:solidFill>
            </a:endParaRPr>
          </a:p>
          <a:p>
            <a:pPr marL="342900" indent="-342900"/>
            <a:endParaRPr lang="es-ES_tradnl" dirty="0" smtClean="0"/>
          </a:p>
          <a:p>
            <a:pPr marL="342900" indent="-342900">
              <a:buAutoNum type="alphaLcParenR"/>
            </a:pPr>
            <a:endParaRPr lang="es-ES" dirty="0" smtClean="0"/>
          </a:p>
          <a:p>
            <a:endParaRPr lang="es-ES" dirty="0"/>
          </a:p>
        </p:txBody>
      </p:sp>
      <p:pic>
        <p:nvPicPr>
          <p:cNvPr id="2050" name="Picture 2"/>
          <p:cNvPicPr>
            <a:picLocks noChangeAspect="1" noChangeArrowheads="1"/>
          </p:cNvPicPr>
          <p:nvPr/>
        </p:nvPicPr>
        <p:blipFill>
          <a:blip r:embed="rId2" cstate="print"/>
          <a:srcRect/>
          <a:stretch>
            <a:fillRect/>
          </a:stretch>
        </p:blipFill>
        <p:spPr bwMode="auto">
          <a:xfrm>
            <a:off x="899592" y="2348880"/>
            <a:ext cx="1656184" cy="1561103"/>
          </a:xfrm>
          <a:prstGeom prst="rect">
            <a:avLst/>
          </a:prstGeom>
          <a:noFill/>
          <a:ln w="9525">
            <a:noFill/>
            <a:miter lim="800000"/>
            <a:headEnd/>
            <a:tailEnd/>
          </a:ln>
        </p:spPr>
      </p:pic>
      <p:cxnSp>
        <p:nvCxnSpPr>
          <p:cNvPr id="7" name="6 Conector recto de flecha"/>
          <p:cNvCxnSpPr/>
          <p:nvPr/>
        </p:nvCxnSpPr>
        <p:spPr>
          <a:xfrm>
            <a:off x="2627784" y="2924944"/>
            <a:ext cx="11521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7 Flecha derecha"/>
          <p:cNvSpPr/>
          <p:nvPr/>
        </p:nvSpPr>
        <p:spPr>
          <a:xfrm>
            <a:off x="2627784" y="2780928"/>
            <a:ext cx="165618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51" name="Picture 3"/>
          <p:cNvPicPr>
            <a:picLocks noChangeAspect="1" noChangeArrowheads="1"/>
          </p:cNvPicPr>
          <p:nvPr/>
        </p:nvPicPr>
        <p:blipFill>
          <a:blip r:embed="rId3" cstate="print"/>
          <a:srcRect/>
          <a:stretch>
            <a:fillRect/>
          </a:stretch>
        </p:blipFill>
        <p:spPr bwMode="auto">
          <a:xfrm>
            <a:off x="5004048" y="2492896"/>
            <a:ext cx="1152128" cy="1214815"/>
          </a:xfrm>
          <a:prstGeom prst="rect">
            <a:avLst/>
          </a:prstGeom>
          <a:noFill/>
          <a:ln w="9525">
            <a:noFill/>
            <a:miter lim="800000"/>
            <a:headEnd/>
            <a:tailEnd/>
          </a:ln>
        </p:spPr>
      </p:pic>
      <p:sp>
        <p:nvSpPr>
          <p:cNvPr id="9" name="8 CuadroTexto"/>
          <p:cNvSpPr txBox="1"/>
          <p:nvPr/>
        </p:nvSpPr>
        <p:spPr>
          <a:xfrm>
            <a:off x="683568" y="4365104"/>
            <a:ext cx="8136904" cy="1938992"/>
          </a:xfrm>
          <a:prstGeom prst="rect">
            <a:avLst/>
          </a:prstGeom>
          <a:noFill/>
        </p:spPr>
        <p:txBody>
          <a:bodyPr wrap="square" rtlCol="0">
            <a:spAutoFit/>
          </a:bodyPr>
          <a:lstStyle/>
          <a:p>
            <a:r>
              <a:rPr lang="es-ES_tradnl" sz="2000" dirty="0" smtClean="0"/>
              <a:t>@ 	mueve el puntero a la columna indicada tras ese signo</a:t>
            </a:r>
            <a:endParaRPr lang="es-ES" sz="2000" dirty="0" smtClean="0"/>
          </a:p>
          <a:p>
            <a:r>
              <a:rPr lang="es-ES_tradnl" sz="2000" dirty="0" smtClean="0"/>
              <a:t>/ 	salta una línea     </a:t>
            </a:r>
            <a:endParaRPr lang="es-ES" sz="2000" dirty="0" smtClean="0"/>
          </a:p>
          <a:p>
            <a:r>
              <a:rPr lang="es-ES_tradnl" sz="2000" dirty="0" smtClean="0"/>
              <a:t>#n 	mueve el puntero a la línea n (relativa a la observación)</a:t>
            </a:r>
            <a:endParaRPr lang="es-ES" sz="2000" dirty="0" smtClean="0"/>
          </a:p>
          <a:p>
            <a:pPr marL="901700" indent="-901700"/>
            <a:r>
              <a:rPr lang="es-ES_tradnl" sz="2000" dirty="0" smtClean="0"/>
              <a:t>? 	elimina las notas en la ventana log acerca de  los  errores  de  lectura datos.</a:t>
            </a:r>
            <a:endParaRPr lang="es-ES" sz="2000" dirty="0" smtClean="0"/>
          </a:p>
          <a:p>
            <a:endParaRPr lang="es-ES" sz="2000" dirty="0"/>
          </a:p>
        </p:txBody>
      </p:sp>
    </p:spTree>
    <p:extLst>
      <p:ext uri="{BB962C8B-B14F-4D97-AF65-F5344CB8AC3E}">
        <p14:creationId xmlns:p14="http://schemas.microsoft.com/office/powerpoint/2010/main" val="295947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51520" y="44624"/>
            <a:ext cx="8712968" cy="707886"/>
          </a:xfrm>
          <a:prstGeom prst="rect">
            <a:avLst/>
          </a:prstGeom>
          <a:solidFill>
            <a:schemeClr val="accent1">
              <a:lumMod val="60000"/>
              <a:lumOff val="40000"/>
            </a:schemeClr>
          </a:solidFill>
        </p:spPr>
        <p:txBody>
          <a:bodyPr wrap="square" rtlCol="0">
            <a:spAutoFit/>
          </a:bodyPr>
          <a:lstStyle/>
          <a:p>
            <a:pPr algn="ctr"/>
            <a:r>
              <a:rPr lang="es-ES" sz="4000" b="1" dirty="0" smtClean="0"/>
              <a:t>SENTENCIAS PASO DATA: INPUT</a:t>
            </a:r>
            <a:endParaRPr lang="es-ES" sz="4000" b="1" dirty="0"/>
          </a:p>
        </p:txBody>
      </p:sp>
      <p:sp>
        <p:nvSpPr>
          <p:cNvPr id="6" name="5 CuadroTexto"/>
          <p:cNvSpPr txBox="1"/>
          <p:nvPr/>
        </p:nvSpPr>
        <p:spPr>
          <a:xfrm>
            <a:off x="251520" y="1052736"/>
            <a:ext cx="8352928" cy="646331"/>
          </a:xfrm>
          <a:prstGeom prst="rect">
            <a:avLst/>
          </a:prstGeom>
          <a:noFill/>
        </p:spPr>
        <p:txBody>
          <a:bodyPr wrap="square" rtlCol="0">
            <a:spAutoFit/>
          </a:bodyPr>
          <a:lstStyle/>
          <a:p>
            <a:pPr marL="342900" indent="-342900">
              <a:buAutoNum type="alphaLcParenR"/>
            </a:pPr>
            <a:endParaRPr lang="es-ES" dirty="0" smtClean="0"/>
          </a:p>
          <a:p>
            <a:endParaRPr lang="es-ES" dirty="0"/>
          </a:p>
        </p:txBody>
      </p:sp>
      <p:sp>
        <p:nvSpPr>
          <p:cNvPr id="10" name="9 CuadroTexto"/>
          <p:cNvSpPr txBox="1"/>
          <p:nvPr/>
        </p:nvSpPr>
        <p:spPr>
          <a:xfrm>
            <a:off x="611560" y="980728"/>
            <a:ext cx="7848872" cy="2862322"/>
          </a:xfrm>
          <a:prstGeom prst="rect">
            <a:avLst/>
          </a:prstGeom>
          <a:noFill/>
        </p:spPr>
        <p:txBody>
          <a:bodyPr wrap="square" rtlCol="0">
            <a:spAutoFit/>
          </a:bodyPr>
          <a:lstStyle/>
          <a:p>
            <a:r>
              <a:rPr lang="es-ES" dirty="0" smtClean="0"/>
              <a:t>Tras la sentencia Input el puntero se dirige a la siguiente línea, salvo si: </a:t>
            </a:r>
          </a:p>
          <a:p>
            <a:endParaRPr lang="es-ES" dirty="0" smtClean="0"/>
          </a:p>
          <a:p>
            <a:r>
              <a:rPr lang="es-ES" dirty="0" smtClean="0"/>
              <a:t>1.-   Al final de la sentencia se incluye el operador </a:t>
            </a:r>
            <a:r>
              <a:rPr lang="es-ES_tradnl" dirty="0" smtClean="0"/>
              <a:t>@   </a:t>
            </a:r>
          </a:p>
          <a:p>
            <a:r>
              <a:rPr lang="es-ES_tradnl" dirty="0" smtClean="0"/>
              <a:t>        El puntero permanece en el lugar de la línea donde ha dejado de leer la última variable. Saltará de línea al finalizar el resto de sentencias del bloque data. </a:t>
            </a:r>
          </a:p>
          <a:p>
            <a:endParaRPr lang="es-ES_tradnl" dirty="0" smtClean="0"/>
          </a:p>
          <a:p>
            <a:r>
              <a:rPr lang="es-ES_tradnl" dirty="0" smtClean="0"/>
              <a:t>2.-   </a:t>
            </a:r>
            <a:r>
              <a:rPr lang="es-ES" dirty="0" smtClean="0"/>
              <a:t> Al final de la sentencia se incluye el operador </a:t>
            </a:r>
            <a:r>
              <a:rPr lang="es-ES_tradnl" dirty="0" smtClean="0"/>
              <a:t>@ @</a:t>
            </a:r>
          </a:p>
          <a:p>
            <a:pPr marL="450850"/>
            <a:r>
              <a:rPr lang="es-ES_tradnl" dirty="0" smtClean="0"/>
              <a:t> El puntero permanece en el lugar de la línea donde ha dejado de leer la última variable y esperara allí la siguiente realización de una nueva sentencia Input. </a:t>
            </a:r>
            <a:endParaRPr lang="es-ES" dirty="0"/>
          </a:p>
        </p:txBody>
      </p:sp>
      <p:pic>
        <p:nvPicPr>
          <p:cNvPr id="3076" name="Picture 4"/>
          <p:cNvPicPr>
            <a:picLocks noChangeAspect="1" noChangeArrowheads="1"/>
          </p:cNvPicPr>
          <p:nvPr/>
        </p:nvPicPr>
        <p:blipFill>
          <a:blip r:embed="rId2" cstate="print"/>
          <a:srcRect b="6562"/>
          <a:stretch>
            <a:fillRect/>
          </a:stretch>
        </p:blipFill>
        <p:spPr bwMode="auto">
          <a:xfrm>
            <a:off x="683568" y="3789040"/>
            <a:ext cx="4095455" cy="1009246"/>
          </a:xfrm>
          <a:prstGeom prst="rect">
            <a:avLst/>
          </a:prstGeom>
          <a:noFill/>
          <a:ln w="9525">
            <a:noFill/>
            <a:miter lim="800000"/>
            <a:headEnd/>
            <a:tailEnd/>
          </a:ln>
        </p:spPr>
      </p:pic>
      <p:grpSp>
        <p:nvGrpSpPr>
          <p:cNvPr id="13" name="12 Grupo"/>
          <p:cNvGrpSpPr/>
          <p:nvPr/>
        </p:nvGrpSpPr>
        <p:grpSpPr>
          <a:xfrm>
            <a:off x="5004048" y="3717032"/>
            <a:ext cx="3744416" cy="781050"/>
            <a:chOff x="5004048" y="3717032"/>
            <a:chExt cx="3744416" cy="781050"/>
          </a:xfrm>
        </p:grpSpPr>
        <p:sp>
          <p:nvSpPr>
            <p:cNvPr id="15" name="14 Flecha derecha"/>
            <p:cNvSpPr/>
            <p:nvPr/>
          </p:nvSpPr>
          <p:spPr>
            <a:xfrm>
              <a:off x="5004048" y="4077072"/>
              <a:ext cx="136815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077" name="Picture 5"/>
            <p:cNvPicPr>
              <a:picLocks noChangeAspect="1" noChangeArrowheads="1"/>
            </p:cNvPicPr>
            <p:nvPr/>
          </p:nvPicPr>
          <p:blipFill>
            <a:blip r:embed="rId3" cstate="print"/>
            <a:srcRect/>
            <a:stretch>
              <a:fillRect/>
            </a:stretch>
          </p:blipFill>
          <p:spPr bwMode="auto">
            <a:xfrm>
              <a:off x="6662489" y="3717032"/>
              <a:ext cx="2085975" cy="781050"/>
            </a:xfrm>
            <a:prstGeom prst="rect">
              <a:avLst/>
            </a:prstGeom>
            <a:noFill/>
            <a:ln w="9525">
              <a:noFill/>
              <a:miter lim="800000"/>
              <a:headEnd/>
              <a:tailEnd/>
            </a:ln>
          </p:spPr>
        </p:pic>
      </p:grpSp>
      <p:pic>
        <p:nvPicPr>
          <p:cNvPr id="3074" name="Picture 2"/>
          <p:cNvPicPr>
            <a:picLocks noChangeAspect="1" noChangeArrowheads="1"/>
          </p:cNvPicPr>
          <p:nvPr/>
        </p:nvPicPr>
        <p:blipFill>
          <a:blip r:embed="rId4" cstate="print"/>
          <a:srcRect b="5308"/>
          <a:stretch>
            <a:fillRect/>
          </a:stretch>
        </p:blipFill>
        <p:spPr bwMode="auto">
          <a:xfrm>
            <a:off x="827584" y="5085184"/>
            <a:ext cx="3954724" cy="982795"/>
          </a:xfrm>
          <a:prstGeom prst="rect">
            <a:avLst/>
          </a:prstGeom>
          <a:noFill/>
          <a:ln w="9525">
            <a:noFill/>
            <a:miter lim="800000"/>
            <a:headEnd/>
            <a:tailEnd/>
          </a:ln>
        </p:spPr>
      </p:pic>
      <p:pic>
        <p:nvPicPr>
          <p:cNvPr id="3075" name="Picture 3"/>
          <p:cNvPicPr>
            <a:picLocks noChangeAspect="1" noChangeArrowheads="1"/>
          </p:cNvPicPr>
          <p:nvPr/>
        </p:nvPicPr>
        <p:blipFill>
          <a:blip r:embed="rId5" cstate="print"/>
          <a:srcRect/>
          <a:stretch>
            <a:fillRect/>
          </a:stretch>
        </p:blipFill>
        <p:spPr bwMode="auto">
          <a:xfrm>
            <a:off x="6553605" y="4725144"/>
            <a:ext cx="2105025" cy="1828800"/>
          </a:xfrm>
          <a:prstGeom prst="rect">
            <a:avLst/>
          </a:prstGeom>
          <a:noFill/>
          <a:ln w="9525">
            <a:noFill/>
            <a:miter lim="800000"/>
            <a:headEnd/>
            <a:tailEnd/>
          </a:ln>
        </p:spPr>
      </p:pic>
      <p:sp>
        <p:nvSpPr>
          <p:cNvPr id="17" name="16 Flecha derecha"/>
          <p:cNvSpPr/>
          <p:nvPr/>
        </p:nvSpPr>
        <p:spPr>
          <a:xfrm>
            <a:off x="4770198" y="5436255"/>
            <a:ext cx="1602002" cy="4410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49943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075"/>
                                        </p:tgtEl>
                                        <p:attrNameLst>
                                          <p:attrName>style.visibility</p:attrName>
                                        </p:attrNameLst>
                                      </p:cBhvr>
                                      <p:to>
                                        <p:strVal val="visible"/>
                                      </p:to>
                                    </p:set>
                                    <p:anim calcmode="lin" valueType="num">
                                      <p:cBhvr additive="base">
                                        <p:cTn id="17" dur="500" fill="hold"/>
                                        <p:tgtEl>
                                          <p:spTgt spid="3075"/>
                                        </p:tgtEl>
                                        <p:attrNameLst>
                                          <p:attrName>ppt_x</p:attrName>
                                        </p:attrNameLst>
                                      </p:cBhvr>
                                      <p:tavLst>
                                        <p:tav tm="0">
                                          <p:val>
                                            <p:strVal val="#ppt_x"/>
                                          </p:val>
                                        </p:tav>
                                        <p:tav tm="100000">
                                          <p:val>
                                            <p:strVal val="#ppt_x"/>
                                          </p:val>
                                        </p:tav>
                                      </p:tavLst>
                                    </p:anim>
                                    <p:anim calcmode="lin" valueType="num">
                                      <p:cBhvr additive="base">
                                        <p:cTn id="18"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51520" y="44624"/>
            <a:ext cx="8712968" cy="707886"/>
          </a:xfrm>
          <a:prstGeom prst="rect">
            <a:avLst/>
          </a:prstGeom>
          <a:solidFill>
            <a:schemeClr val="accent1">
              <a:lumMod val="60000"/>
              <a:lumOff val="40000"/>
            </a:schemeClr>
          </a:solidFill>
        </p:spPr>
        <p:txBody>
          <a:bodyPr wrap="square" rtlCol="0">
            <a:spAutoFit/>
          </a:bodyPr>
          <a:lstStyle/>
          <a:p>
            <a:pPr algn="ctr"/>
            <a:r>
              <a:rPr lang="es-ES" sz="4000" b="1" dirty="0" smtClean="0"/>
              <a:t>SENTENCIAS PASO DATA: INPUT</a:t>
            </a:r>
            <a:endParaRPr lang="es-ES" sz="4000" b="1" dirty="0"/>
          </a:p>
        </p:txBody>
      </p:sp>
      <p:sp>
        <p:nvSpPr>
          <p:cNvPr id="6" name="5 CuadroTexto"/>
          <p:cNvSpPr txBox="1"/>
          <p:nvPr/>
        </p:nvSpPr>
        <p:spPr>
          <a:xfrm>
            <a:off x="251520" y="1052736"/>
            <a:ext cx="8352928" cy="646331"/>
          </a:xfrm>
          <a:prstGeom prst="rect">
            <a:avLst/>
          </a:prstGeom>
          <a:noFill/>
        </p:spPr>
        <p:txBody>
          <a:bodyPr wrap="square" rtlCol="0">
            <a:spAutoFit/>
          </a:bodyPr>
          <a:lstStyle/>
          <a:p>
            <a:pPr marL="342900" indent="-342900">
              <a:buAutoNum type="alphaLcParenR"/>
            </a:pPr>
            <a:endParaRPr lang="es-ES" dirty="0" smtClean="0"/>
          </a:p>
          <a:p>
            <a:endParaRPr lang="es-ES" dirty="0"/>
          </a:p>
        </p:txBody>
      </p:sp>
      <p:pic>
        <p:nvPicPr>
          <p:cNvPr id="5124" name="Picture 4"/>
          <p:cNvPicPr>
            <a:picLocks noChangeAspect="1" noChangeArrowheads="1"/>
          </p:cNvPicPr>
          <p:nvPr/>
        </p:nvPicPr>
        <p:blipFill>
          <a:blip r:embed="rId2" cstate="print"/>
          <a:srcRect/>
          <a:stretch>
            <a:fillRect/>
          </a:stretch>
        </p:blipFill>
        <p:spPr bwMode="auto">
          <a:xfrm>
            <a:off x="4283968" y="3457222"/>
            <a:ext cx="3960440" cy="2423126"/>
          </a:xfrm>
          <a:prstGeom prst="rect">
            <a:avLst/>
          </a:prstGeom>
          <a:noFill/>
          <a:ln w="9525">
            <a:noFill/>
            <a:miter lim="800000"/>
            <a:headEnd/>
            <a:tailEnd/>
          </a:ln>
        </p:spPr>
      </p:pic>
      <p:pic>
        <p:nvPicPr>
          <p:cNvPr id="5125" name="Picture 5"/>
          <p:cNvPicPr>
            <a:picLocks noChangeAspect="1" noChangeArrowheads="1"/>
          </p:cNvPicPr>
          <p:nvPr/>
        </p:nvPicPr>
        <p:blipFill>
          <a:blip r:embed="rId3" cstate="print"/>
          <a:srcRect b="10986"/>
          <a:stretch>
            <a:fillRect/>
          </a:stretch>
        </p:blipFill>
        <p:spPr bwMode="auto">
          <a:xfrm>
            <a:off x="1259588" y="922666"/>
            <a:ext cx="3744460" cy="2453362"/>
          </a:xfrm>
          <a:prstGeom prst="rect">
            <a:avLst/>
          </a:prstGeom>
          <a:noFill/>
          <a:ln w="9525">
            <a:noFill/>
            <a:miter lim="800000"/>
            <a:headEnd/>
            <a:tailEnd/>
          </a:ln>
        </p:spPr>
      </p:pic>
    </p:spTree>
    <p:extLst>
      <p:ext uri="{BB962C8B-B14F-4D97-AF65-F5344CB8AC3E}">
        <p14:creationId xmlns:p14="http://schemas.microsoft.com/office/powerpoint/2010/main" val="313010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ppt_x"/>
                                          </p:val>
                                        </p:tav>
                                        <p:tav tm="100000">
                                          <p:val>
                                            <p:strVal val="#ppt_x"/>
                                          </p:val>
                                        </p:tav>
                                      </p:tavLst>
                                    </p:anim>
                                    <p:anim calcmode="lin" valueType="num">
                                      <p:cBhvr additive="base">
                                        <p:cTn id="8"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51520" y="44624"/>
            <a:ext cx="8712968" cy="707886"/>
          </a:xfrm>
          <a:prstGeom prst="rect">
            <a:avLst/>
          </a:prstGeom>
          <a:solidFill>
            <a:schemeClr val="accent1">
              <a:lumMod val="60000"/>
              <a:lumOff val="40000"/>
            </a:schemeClr>
          </a:solidFill>
        </p:spPr>
        <p:txBody>
          <a:bodyPr wrap="square" rtlCol="0">
            <a:spAutoFit/>
          </a:bodyPr>
          <a:lstStyle/>
          <a:p>
            <a:pPr algn="ctr"/>
            <a:r>
              <a:rPr lang="es-ES" sz="4000" b="1" dirty="0" smtClean="0"/>
              <a:t>SENTENCIAS PASO DATA: INPUT</a:t>
            </a:r>
            <a:endParaRPr lang="es-ES" sz="4000" b="1" dirty="0"/>
          </a:p>
        </p:txBody>
      </p:sp>
      <p:sp>
        <p:nvSpPr>
          <p:cNvPr id="6" name="5 CuadroTexto"/>
          <p:cNvSpPr txBox="1"/>
          <p:nvPr/>
        </p:nvSpPr>
        <p:spPr>
          <a:xfrm>
            <a:off x="251520" y="1052736"/>
            <a:ext cx="8352928" cy="646331"/>
          </a:xfrm>
          <a:prstGeom prst="rect">
            <a:avLst/>
          </a:prstGeom>
          <a:noFill/>
        </p:spPr>
        <p:txBody>
          <a:bodyPr wrap="square" rtlCol="0">
            <a:spAutoFit/>
          </a:bodyPr>
          <a:lstStyle/>
          <a:p>
            <a:pPr marL="342900" indent="-342900">
              <a:buAutoNum type="alphaLcParenR"/>
            </a:pPr>
            <a:endParaRPr lang="es-ES" dirty="0" smtClean="0"/>
          </a:p>
          <a:p>
            <a:endParaRPr lang="es-ES" dirty="0"/>
          </a:p>
        </p:txBody>
      </p:sp>
      <p:pic>
        <p:nvPicPr>
          <p:cNvPr id="6146" name="Picture 2"/>
          <p:cNvPicPr>
            <a:picLocks noChangeAspect="1" noChangeArrowheads="1"/>
          </p:cNvPicPr>
          <p:nvPr/>
        </p:nvPicPr>
        <p:blipFill>
          <a:blip r:embed="rId2" cstate="print"/>
          <a:srcRect/>
          <a:stretch>
            <a:fillRect/>
          </a:stretch>
        </p:blipFill>
        <p:spPr bwMode="auto">
          <a:xfrm>
            <a:off x="467544" y="980728"/>
            <a:ext cx="5859821" cy="2736304"/>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3203848" y="3789040"/>
            <a:ext cx="4586183" cy="1380356"/>
          </a:xfrm>
          <a:prstGeom prst="rect">
            <a:avLst/>
          </a:prstGeom>
          <a:noFill/>
          <a:ln w="9525">
            <a:noFill/>
            <a:miter lim="800000"/>
            <a:headEnd/>
            <a:tailEnd/>
          </a:ln>
        </p:spPr>
      </p:pic>
    </p:spTree>
    <p:extLst>
      <p:ext uri="{BB962C8B-B14F-4D97-AF65-F5344CB8AC3E}">
        <p14:creationId xmlns:p14="http://schemas.microsoft.com/office/powerpoint/2010/main" val="267829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ppt_x"/>
                                          </p:val>
                                        </p:tav>
                                        <p:tav tm="100000">
                                          <p:val>
                                            <p:strVal val="#ppt_x"/>
                                          </p:val>
                                        </p:tav>
                                      </p:tavLst>
                                    </p:anim>
                                    <p:anim calcmode="lin" valueType="num">
                                      <p:cBhvr additive="base">
                                        <p:cTn id="8"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775245"/>
            <a:ext cx="8229600" cy="4525963"/>
          </a:xfrm>
        </p:spPr>
        <p:txBody>
          <a:bodyPr>
            <a:normAutofit fontScale="70000" lnSpcReduction="20000"/>
          </a:bodyPr>
          <a:lstStyle/>
          <a:p>
            <a:pPr>
              <a:buNone/>
            </a:pPr>
            <a:r>
              <a:rPr lang="es-ES_tradnl" dirty="0" smtClean="0"/>
              <a:t>Escribe líneas en el SAS log, </a:t>
            </a:r>
          </a:p>
          <a:p>
            <a:pPr>
              <a:buNone/>
            </a:pPr>
            <a:r>
              <a:rPr lang="es-ES_tradnl" dirty="0" smtClean="0"/>
              <a:t>Busca chequear si hay errores lógicos en el programa. </a:t>
            </a:r>
          </a:p>
          <a:p>
            <a:pPr>
              <a:buNone/>
            </a:pPr>
            <a:r>
              <a:rPr lang="es-ES_tradnl" i="1" dirty="0" smtClean="0">
                <a:solidFill>
                  <a:srgbClr val="FF0000"/>
                </a:solidFill>
              </a:rPr>
              <a:t>		PUT (especificación) ;</a:t>
            </a:r>
            <a:endParaRPr lang="es-ES" dirty="0" smtClean="0">
              <a:solidFill>
                <a:srgbClr val="FF0000"/>
              </a:solidFill>
            </a:endParaRPr>
          </a:p>
          <a:p>
            <a:pPr>
              <a:buNone/>
            </a:pPr>
            <a:r>
              <a:rPr lang="es-ES_tradnl" dirty="0" smtClean="0"/>
              <a:t>la especificación admite variables y texto.</a:t>
            </a:r>
            <a:endParaRPr lang="es-ES" dirty="0" smtClean="0"/>
          </a:p>
          <a:p>
            <a:pPr>
              <a:buNone/>
            </a:pPr>
            <a:r>
              <a:rPr lang="es-ES_tradnl" dirty="0" smtClean="0"/>
              <a:t>Utiliza los punteros igual que Input, (operadores @ , /, #)</a:t>
            </a:r>
            <a:endParaRPr lang="es-ES" dirty="0" smtClean="0"/>
          </a:p>
          <a:p>
            <a:pPr>
              <a:buNone/>
            </a:pPr>
            <a:r>
              <a:rPr lang="es-ES_tradnl" dirty="0" smtClean="0"/>
              <a:t>				  </a:t>
            </a:r>
            <a:r>
              <a:rPr lang="es-ES_tradnl" dirty="0" err="1" smtClean="0">
                <a:solidFill>
                  <a:srgbClr val="0070C0"/>
                </a:solidFill>
              </a:rPr>
              <a:t>put</a:t>
            </a:r>
            <a:r>
              <a:rPr lang="es-ES_tradnl" dirty="0" smtClean="0">
                <a:solidFill>
                  <a:srgbClr val="0070C0"/>
                </a:solidFill>
              </a:rPr>
              <a:t>   ‘el valor de x es ‘  x; </a:t>
            </a:r>
          </a:p>
          <a:p>
            <a:pPr>
              <a:buNone/>
            </a:pPr>
            <a:r>
              <a:rPr lang="es-ES_tradnl" dirty="0" smtClean="0">
                <a:solidFill>
                  <a:srgbClr val="0070C0"/>
                </a:solidFill>
              </a:rPr>
              <a:t>		</a:t>
            </a:r>
            <a:r>
              <a:rPr lang="es-ES_tradnl" dirty="0" err="1" smtClean="0">
                <a:solidFill>
                  <a:srgbClr val="0070C0"/>
                </a:solidFill>
              </a:rPr>
              <a:t>put</a:t>
            </a:r>
            <a:r>
              <a:rPr lang="es-ES_tradnl" dirty="0" smtClean="0">
                <a:solidFill>
                  <a:srgbClr val="0070C0"/>
                </a:solidFill>
              </a:rPr>
              <a:t> @ 10 ‘sexo=’ sexo  / ‘nombre=‘ nombre; </a:t>
            </a:r>
          </a:p>
          <a:p>
            <a:pPr>
              <a:buNone/>
            </a:pPr>
            <a:endParaRPr lang="es-ES" dirty="0" smtClean="0">
              <a:solidFill>
                <a:srgbClr val="0070C0"/>
              </a:solidFill>
            </a:endParaRPr>
          </a:p>
          <a:p>
            <a:pPr>
              <a:buNone/>
            </a:pPr>
            <a:r>
              <a:rPr lang="es-ES_tradnl" dirty="0" smtClean="0"/>
              <a:t>Existe dos sentencias basadas en </a:t>
            </a:r>
            <a:r>
              <a:rPr lang="es-ES_tradnl" b="1" dirty="0" smtClean="0"/>
              <a:t>PUT</a:t>
            </a:r>
            <a:r>
              <a:rPr lang="es-ES_tradnl" dirty="0" smtClean="0"/>
              <a:t> con misiones diferentes:</a:t>
            </a:r>
            <a:endParaRPr lang="es-ES" dirty="0" smtClean="0"/>
          </a:p>
          <a:p>
            <a:pPr>
              <a:buNone/>
            </a:pPr>
            <a:r>
              <a:rPr lang="es-ES_tradnl" b="1" dirty="0" smtClean="0"/>
              <a:t>	PUT _INFILE_    </a:t>
            </a:r>
            <a:r>
              <a:rPr lang="es-ES_tradnl" dirty="0" smtClean="0"/>
              <a:t>Escribe la última línea del fichero externo.</a:t>
            </a:r>
            <a:endParaRPr lang="es-ES" dirty="0" smtClean="0"/>
          </a:p>
          <a:p>
            <a:pPr marL="2147888" indent="-2147888">
              <a:buNone/>
            </a:pPr>
            <a:r>
              <a:rPr lang="es-ES_tradnl" dirty="0" smtClean="0"/>
              <a:t>      </a:t>
            </a:r>
            <a:r>
              <a:rPr lang="es-ES_tradnl" b="1" dirty="0" smtClean="0"/>
              <a:t>PUT_ALL_</a:t>
            </a:r>
            <a:r>
              <a:rPr lang="es-ES_tradnl" dirty="0" smtClean="0"/>
              <a:t>	Escribe los valores de todas las variables, incluyendo _error_ y _n_ en la actual observación (es decir el valor del vector de datos). </a:t>
            </a:r>
            <a:endParaRPr lang="es-ES" dirty="0" smtClean="0"/>
          </a:p>
          <a:p>
            <a:endParaRPr lang="es-ES" dirty="0"/>
          </a:p>
        </p:txBody>
      </p:sp>
      <p:sp>
        <p:nvSpPr>
          <p:cNvPr id="4" name="3 CuadroTexto"/>
          <p:cNvSpPr txBox="1"/>
          <p:nvPr/>
        </p:nvSpPr>
        <p:spPr>
          <a:xfrm>
            <a:off x="251520" y="44624"/>
            <a:ext cx="8712968" cy="707886"/>
          </a:xfrm>
          <a:prstGeom prst="rect">
            <a:avLst/>
          </a:prstGeom>
          <a:solidFill>
            <a:schemeClr val="accent1">
              <a:lumMod val="60000"/>
              <a:lumOff val="40000"/>
            </a:schemeClr>
          </a:solidFill>
        </p:spPr>
        <p:txBody>
          <a:bodyPr wrap="square" rtlCol="0">
            <a:spAutoFit/>
          </a:bodyPr>
          <a:lstStyle/>
          <a:p>
            <a:pPr algn="ctr"/>
            <a:r>
              <a:rPr lang="es-ES" sz="4000" b="1" dirty="0" smtClean="0"/>
              <a:t>SENTENCIAS PASO DATA: PUT</a:t>
            </a:r>
            <a:endParaRPr lang="es-ES" sz="4000" b="1" dirty="0"/>
          </a:p>
        </p:txBody>
      </p:sp>
    </p:spTree>
    <p:extLst>
      <p:ext uri="{BB962C8B-B14F-4D97-AF65-F5344CB8AC3E}">
        <p14:creationId xmlns:p14="http://schemas.microsoft.com/office/powerpoint/2010/main" val="7235486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51520" y="44624"/>
            <a:ext cx="8712968" cy="707886"/>
          </a:xfrm>
          <a:prstGeom prst="rect">
            <a:avLst/>
          </a:prstGeom>
          <a:solidFill>
            <a:schemeClr val="accent1">
              <a:lumMod val="60000"/>
              <a:lumOff val="40000"/>
            </a:schemeClr>
          </a:solidFill>
        </p:spPr>
        <p:txBody>
          <a:bodyPr wrap="square" rtlCol="0">
            <a:spAutoFit/>
          </a:bodyPr>
          <a:lstStyle/>
          <a:p>
            <a:pPr algn="ctr"/>
            <a:r>
              <a:rPr lang="es-ES" sz="4000" b="1" dirty="0" smtClean="0"/>
              <a:t>	MANIPULACIÓN DE DATOS: MERGE</a:t>
            </a:r>
            <a:endParaRPr lang="es-ES" sz="4000" b="1" dirty="0"/>
          </a:p>
        </p:txBody>
      </p:sp>
      <p:sp>
        <p:nvSpPr>
          <p:cNvPr id="6" name="5 CuadroTexto"/>
          <p:cNvSpPr txBox="1"/>
          <p:nvPr/>
        </p:nvSpPr>
        <p:spPr>
          <a:xfrm>
            <a:off x="251520" y="1052736"/>
            <a:ext cx="8352928" cy="646331"/>
          </a:xfrm>
          <a:prstGeom prst="rect">
            <a:avLst/>
          </a:prstGeom>
          <a:noFill/>
        </p:spPr>
        <p:txBody>
          <a:bodyPr wrap="square" rtlCol="0">
            <a:spAutoFit/>
          </a:bodyPr>
          <a:lstStyle/>
          <a:p>
            <a:pPr marL="342900" indent="-342900">
              <a:buAutoNum type="alphaLcParenR"/>
            </a:pPr>
            <a:endParaRPr lang="es-ES" dirty="0" smtClean="0"/>
          </a:p>
          <a:p>
            <a:endParaRPr lang="es-ES" dirty="0"/>
          </a:p>
        </p:txBody>
      </p:sp>
      <p:sp>
        <p:nvSpPr>
          <p:cNvPr id="7" name="6 CuadroTexto"/>
          <p:cNvSpPr txBox="1"/>
          <p:nvPr/>
        </p:nvSpPr>
        <p:spPr>
          <a:xfrm>
            <a:off x="323528" y="764704"/>
            <a:ext cx="8352928" cy="5909310"/>
          </a:xfrm>
          <a:prstGeom prst="rect">
            <a:avLst/>
          </a:prstGeom>
          <a:noFill/>
        </p:spPr>
        <p:txBody>
          <a:bodyPr wrap="square" rtlCol="0">
            <a:spAutoFit/>
          </a:bodyPr>
          <a:lstStyle/>
          <a:p>
            <a:pPr marL="1079500" indent="-1079500"/>
            <a:r>
              <a:rPr lang="es-ES_tradnl" sz="2800" i="1" dirty="0" smtClean="0"/>
              <a:t>MERGE</a:t>
            </a:r>
            <a:r>
              <a:rPr lang="es-ES_tradnl" sz="2800" dirty="0" smtClean="0"/>
              <a:t>.</a:t>
            </a:r>
            <a:r>
              <a:rPr lang="es-ES_tradnl" dirty="0" smtClean="0"/>
              <a:t>‑  </a:t>
            </a:r>
            <a:r>
              <a:rPr lang="es-ES_tradnl" sz="2200" dirty="0" smtClean="0"/>
              <a:t>Una observaciones de dos o más conjuntos de  datos en una única observación.  </a:t>
            </a:r>
          </a:p>
          <a:p>
            <a:pPr marL="1079500" indent="-1079500"/>
            <a:r>
              <a:rPr lang="es-ES_tradnl" sz="2200" dirty="0" smtClean="0"/>
              <a:t>	Actúa de dos modos distintos:</a:t>
            </a:r>
          </a:p>
          <a:p>
            <a:pPr marL="1536700" lvl="1" indent="-457200">
              <a:buFont typeface="+mj-lt"/>
              <a:buAutoNum type="arabicPeriod"/>
            </a:pPr>
            <a:r>
              <a:rPr lang="es-ES_tradnl" sz="2200" dirty="0" smtClean="0"/>
              <a:t>Sin sentencia </a:t>
            </a:r>
            <a:r>
              <a:rPr lang="es-ES_tradnl" sz="2200" i="1" dirty="0" smtClean="0"/>
              <a:t>BY</a:t>
            </a:r>
            <a:r>
              <a:rPr lang="es-ES_tradnl" sz="2200" dirty="0" smtClean="0"/>
              <a:t>:  Se  unen una a una. </a:t>
            </a:r>
          </a:p>
          <a:p>
            <a:pPr marL="1536700" lvl="1" indent="-457200">
              <a:buFont typeface="+mj-lt"/>
              <a:buAutoNum type="arabicPeriod"/>
            </a:pPr>
            <a:r>
              <a:rPr lang="es-ES_tradnl" sz="2200" dirty="0" smtClean="0"/>
              <a:t>Con </a:t>
            </a:r>
            <a:r>
              <a:rPr lang="es-ES_tradnl" sz="2200" i="1" dirty="0" smtClean="0"/>
              <a:t>BY</a:t>
            </a:r>
            <a:r>
              <a:rPr lang="es-ES_tradnl" sz="2200" dirty="0" smtClean="0"/>
              <a:t>, se unen a partir  de  los valores iguales establecida  por  las variables inmiscuidas en la sentencia </a:t>
            </a:r>
            <a:r>
              <a:rPr lang="es-ES_tradnl" sz="2200" dirty="0" err="1" smtClean="0"/>
              <a:t>by</a:t>
            </a:r>
            <a:r>
              <a:rPr lang="es-ES_tradnl" sz="2200" dirty="0" smtClean="0"/>
              <a:t>. La sintaxis es:</a:t>
            </a:r>
            <a:endParaRPr lang="es-ES" sz="2200" dirty="0" smtClean="0"/>
          </a:p>
          <a:p>
            <a:pPr marL="893763" indent="-893763"/>
            <a:r>
              <a:rPr lang="es-ES_tradnl" sz="2200" dirty="0" smtClean="0"/>
              <a:t> </a:t>
            </a:r>
            <a:r>
              <a:rPr lang="es-ES_tradnl" i="1" dirty="0" smtClean="0"/>
              <a:t>	</a:t>
            </a:r>
            <a:r>
              <a:rPr lang="es-ES_tradnl" sz="2000" i="1" dirty="0" smtClean="0">
                <a:solidFill>
                  <a:srgbClr val="FF0000"/>
                </a:solidFill>
              </a:rPr>
              <a:t>MERGE conjunto de datos [in=variable][opciones de datos] conjunto de  datos[in=</a:t>
            </a:r>
            <a:r>
              <a:rPr lang="es-ES_tradnl" sz="2000" i="1" dirty="0" err="1" smtClean="0">
                <a:solidFill>
                  <a:srgbClr val="FF0000"/>
                </a:solidFill>
              </a:rPr>
              <a:t>nomb</a:t>
            </a:r>
            <a:r>
              <a:rPr lang="es-ES_tradnl" sz="2000" i="1" dirty="0" smtClean="0">
                <a:solidFill>
                  <a:srgbClr val="FF0000"/>
                </a:solidFill>
              </a:rPr>
              <a:t>][opciones de datos]</a:t>
            </a:r>
            <a:endParaRPr lang="es-ES" dirty="0" smtClean="0">
              <a:solidFill>
                <a:srgbClr val="FF0000"/>
              </a:solidFill>
            </a:endParaRPr>
          </a:p>
          <a:p>
            <a:r>
              <a:rPr lang="es-ES_tradnl" dirty="0" smtClean="0"/>
              <a:t> </a:t>
            </a:r>
            <a:endParaRPr lang="es-ES" dirty="0" smtClean="0"/>
          </a:p>
          <a:p>
            <a:pPr marL="893763"/>
            <a:r>
              <a:rPr lang="es-ES_tradnl" dirty="0" smtClean="0"/>
              <a:t>	donde </a:t>
            </a:r>
            <a:r>
              <a:rPr lang="es-ES_tradnl" sz="2000" i="1" dirty="0" smtClean="0">
                <a:solidFill>
                  <a:srgbClr val="FF0000"/>
                </a:solidFill>
              </a:rPr>
              <a:t>In=</a:t>
            </a:r>
            <a:r>
              <a:rPr lang="es-ES_tradnl" i="1" dirty="0" smtClean="0"/>
              <a:t> variable,  </a:t>
            </a:r>
            <a:r>
              <a:rPr lang="es-ES_tradnl" dirty="0" smtClean="0"/>
              <a:t>crea una variable que toma el valor 1 si el conjunto de datos  contribuye  en  la actual observación y 0 si no es así. </a:t>
            </a:r>
            <a:endParaRPr lang="es-ES" dirty="0" smtClean="0"/>
          </a:p>
          <a:p>
            <a:r>
              <a:rPr lang="en-US" sz="2000" dirty="0" smtClean="0"/>
              <a:t>	</a:t>
            </a:r>
            <a:r>
              <a:rPr lang="en-US" sz="2000" dirty="0" err="1" smtClean="0"/>
              <a:t>Ejemplo</a:t>
            </a:r>
            <a:r>
              <a:rPr lang="en-US" sz="2000" dirty="0" smtClean="0"/>
              <a:t>:</a:t>
            </a:r>
            <a:endParaRPr lang="es-ES" sz="2000" dirty="0" smtClean="0"/>
          </a:p>
          <a:p>
            <a:r>
              <a:rPr lang="en-US" sz="2000" dirty="0" smtClean="0"/>
              <a:t>		</a:t>
            </a:r>
            <a:r>
              <a:rPr lang="en-US" sz="2000" i="1" dirty="0" smtClean="0">
                <a:solidFill>
                  <a:srgbClr val="0070C0"/>
                </a:solidFill>
              </a:rPr>
              <a:t> Data </a:t>
            </a:r>
            <a:r>
              <a:rPr lang="en-US" sz="2000" i="1" dirty="0" err="1" smtClean="0">
                <a:solidFill>
                  <a:srgbClr val="0070C0"/>
                </a:solidFill>
              </a:rPr>
              <a:t>completo</a:t>
            </a:r>
            <a:r>
              <a:rPr lang="en-US" sz="2000" i="1" dirty="0" smtClean="0">
                <a:solidFill>
                  <a:srgbClr val="0070C0"/>
                </a:solidFill>
              </a:rPr>
              <a:t>;  </a:t>
            </a:r>
            <a:endParaRPr lang="es-ES" sz="2000" i="1" dirty="0" smtClean="0">
              <a:solidFill>
                <a:srgbClr val="0070C0"/>
              </a:solidFill>
            </a:endParaRPr>
          </a:p>
          <a:p>
            <a:r>
              <a:rPr lang="en-US" sz="2000" i="1" dirty="0" smtClean="0">
                <a:solidFill>
                  <a:srgbClr val="0070C0"/>
                </a:solidFill>
              </a:rPr>
              <a:t>			merge data1 data2(in=a);</a:t>
            </a:r>
            <a:endParaRPr lang="es-ES" sz="2000" i="1" dirty="0" smtClean="0">
              <a:solidFill>
                <a:srgbClr val="0070C0"/>
              </a:solidFill>
            </a:endParaRPr>
          </a:p>
          <a:p>
            <a:r>
              <a:rPr lang="es-ES_tradnl" sz="2000" i="1" dirty="0" smtClean="0">
                <a:solidFill>
                  <a:srgbClr val="0070C0"/>
                </a:solidFill>
              </a:rPr>
              <a:t>			</a:t>
            </a:r>
            <a:r>
              <a:rPr lang="es-ES_tradnl" sz="2000" i="1" dirty="0" err="1" smtClean="0">
                <a:solidFill>
                  <a:srgbClr val="0070C0"/>
                </a:solidFill>
              </a:rPr>
              <a:t>by</a:t>
            </a:r>
            <a:r>
              <a:rPr lang="es-ES_tradnl" sz="2000" i="1" dirty="0" smtClean="0">
                <a:solidFill>
                  <a:srgbClr val="0070C0"/>
                </a:solidFill>
              </a:rPr>
              <a:t>  pieza;</a:t>
            </a:r>
            <a:endParaRPr lang="es-ES" sz="2000" i="1" dirty="0" smtClean="0">
              <a:solidFill>
                <a:srgbClr val="0070C0"/>
              </a:solidFill>
            </a:endParaRPr>
          </a:p>
          <a:p>
            <a:r>
              <a:rPr lang="es-ES_tradnl" sz="2000" i="1" dirty="0" smtClean="0">
                <a:solidFill>
                  <a:srgbClr val="0070C0"/>
                </a:solidFill>
              </a:rPr>
              <a:t>			</a:t>
            </a:r>
            <a:r>
              <a:rPr lang="es-ES_tradnl" sz="2000" i="1" dirty="0" err="1" smtClean="0">
                <a:solidFill>
                  <a:srgbClr val="0070C0"/>
                </a:solidFill>
              </a:rPr>
              <a:t>if</a:t>
            </a:r>
            <a:r>
              <a:rPr lang="es-ES_tradnl" sz="2000" i="1" dirty="0" smtClean="0">
                <a:solidFill>
                  <a:srgbClr val="0070C0"/>
                </a:solidFill>
              </a:rPr>
              <a:t> a=1;</a:t>
            </a:r>
            <a:endParaRPr lang="es-ES" sz="2000" i="1" dirty="0" smtClean="0">
              <a:solidFill>
                <a:srgbClr val="0070C0"/>
              </a:solidFill>
            </a:endParaRPr>
          </a:p>
          <a:p>
            <a:r>
              <a:rPr lang="es-ES" sz="2000" i="1" dirty="0" smtClean="0">
                <a:solidFill>
                  <a:srgbClr val="0070C0"/>
                </a:solidFill>
              </a:rPr>
              <a:t>		 </a:t>
            </a:r>
            <a:r>
              <a:rPr lang="es-ES" sz="2000" i="1" dirty="0" err="1" smtClean="0">
                <a:solidFill>
                  <a:srgbClr val="0070C0"/>
                </a:solidFill>
              </a:rPr>
              <a:t>run</a:t>
            </a:r>
            <a:r>
              <a:rPr lang="es-ES" sz="2000" i="1" dirty="0" smtClean="0">
                <a:solidFill>
                  <a:srgbClr val="0070C0"/>
                </a:solidFill>
              </a:rPr>
              <a:t>; </a:t>
            </a:r>
            <a:endParaRPr lang="es-ES" sz="2000" i="1" dirty="0">
              <a:solidFill>
                <a:srgbClr val="0070C0"/>
              </a:solidFill>
            </a:endParaRPr>
          </a:p>
        </p:txBody>
      </p:sp>
    </p:spTree>
    <p:extLst>
      <p:ext uri="{BB962C8B-B14F-4D97-AF65-F5344CB8AC3E}">
        <p14:creationId xmlns:p14="http://schemas.microsoft.com/office/powerpoint/2010/main" val="427401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xEl>
                                              <p:pRg st="8" end="8"/>
                                            </p:txEl>
                                          </p:spTgt>
                                        </p:tgtEl>
                                        <p:attrNameLst>
                                          <p:attrName>style.visibility</p:attrName>
                                        </p:attrNameLst>
                                      </p:cBhvr>
                                      <p:to>
                                        <p:strVal val="visible"/>
                                      </p:to>
                                    </p:set>
                                    <p:animEffect transition="in" filter="circle(in)">
                                      <p:cBhvr>
                                        <p:cTn id="7" dur="2000"/>
                                        <p:tgtEl>
                                          <p:spTgt spid="7">
                                            <p:txEl>
                                              <p:pRg st="8" end="8"/>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7">
                                            <p:txEl>
                                              <p:pRg st="9" end="9"/>
                                            </p:txEl>
                                          </p:spTgt>
                                        </p:tgtEl>
                                        <p:attrNameLst>
                                          <p:attrName>style.visibility</p:attrName>
                                        </p:attrNameLst>
                                      </p:cBhvr>
                                      <p:to>
                                        <p:strVal val="visible"/>
                                      </p:to>
                                    </p:set>
                                    <p:animEffect transition="in" filter="circle(in)">
                                      <p:cBhvr>
                                        <p:cTn id="10" dur="2000"/>
                                        <p:tgtEl>
                                          <p:spTgt spid="7">
                                            <p:txEl>
                                              <p:pRg st="9" end="9"/>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7">
                                            <p:txEl>
                                              <p:pRg st="10" end="10"/>
                                            </p:txEl>
                                          </p:spTgt>
                                        </p:tgtEl>
                                        <p:attrNameLst>
                                          <p:attrName>style.visibility</p:attrName>
                                        </p:attrNameLst>
                                      </p:cBhvr>
                                      <p:to>
                                        <p:strVal val="visible"/>
                                      </p:to>
                                    </p:set>
                                    <p:animEffect transition="in" filter="circle(in)">
                                      <p:cBhvr>
                                        <p:cTn id="13" dur="2000"/>
                                        <p:tgtEl>
                                          <p:spTgt spid="7">
                                            <p:txEl>
                                              <p:pRg st="10" end="10"/>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7">
                                            <p:txEl>
                                              <p:pRg st="11" end="11"/>
                                            </p:txEl>
                                          </p:spTgt>
                                        </p:tgtEl>
                                        <p:attrNameLst>
                                          <p:attrName>style.visibility</p:attrName>
                                        </p:attrNameLst>
                                      </p:cBhvr>
                                      <p:to>
                                        <p:strVal val="visible"/>
                                      </p:to>
                                    </p:set>
                                    <p:animEffect transition="in" filter="circle(in)">
                                      <p:cBhvr>
                                        <p:cTn id="16" dur="2000"/>
                                        <p:tgtEl>
                                          <p:spTgt spid="7">
                                            <p:txEl>
                                              <p:pRg st="11" end="11"/>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7">
                                            <p:txEl>
                                              <p:pRg st="12" end="12"/>
                                            </p:txEl>
                                          </p:spTgt>
                                        </p:tgtEl>
                                        <p:attrNameLst>
                                          <p:attrName>style.visibility</p:attrName>
                                        </p:attrNameLst>
                                      </p:cBhvr>
                                      <p:to>
                                        <p:strVal val="visible"/>
                                      </p:to>
                                    </p:set>
                                    <p:animEffect transition="in" filter="circle(in)">
                                      <p:cBhvr>
                                        <p:cTn id="19" dur="20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827584" y="836712"/>
            <a:ext cx="7776864" cy="3960440"/>
          </a:xfrm>
        </p:spPr>
        <p:txBody>
          <a:bodyPr>
            <a:normAutofit fontScale="32500" lnSpcReduction="20000"/>
          </a:bodyPr>
          <a:lstStyle/>
          <a:p>
            <a:pPr algn="l">
              <a:buFont typeface="Arial" pitchFamily="34" charset="0"/>
              <a:buChar char="•"/>
            </a:pPr>
            <a:r>
              <a:rPr lang="es-ES" sz="6400" b="1" dirty="0" smtClean="0">
                <a:solidFill>
                  <a:schemeClr val="tx1"/>
                </a:solidFill>
              </a:rPr>
              <a:t>SENTENCIAS DE PASO DATA </a:t>
            </a:r>
            <a:r>
              <a:rPr lang="es-ES" sz="6400" dirty="0" smtClean="0">
                <a:solidFill>
                  <a:schemeClr val="tx1"/>
                </a:solidFill>
              </a:rPr>
              <a:t>: 	</a:t>
            </a:r>
          </a:p>
          <a:p>
            <a:pPr lvl="1" algn="l"/>
            <a:r>
              <a:rPr lang="es-ES" sz="6000" dirty="0">
                <a:solidFill>
                  <a:schemeClr val="tx1"/>
                </a:solidFill>
              </a:rPr>
              <a:t>	</a:t>
            </a:r>
            <a:r>
              <a:rPr lang="es-ES" sz="6000" dirty="0" smtClean="0">
                <a:solidFill>
                  <a:schemeClr val="tx1"/>
                </a:solidFill>
              </a:rPr>
              <a:t>	</a:t>
            </a:r>
            <a:r>
              <a:rPr lang="es-ES" sz="6000" dirty="0" smtClean="0">
                <a:solidFill>
                  <a:srgbClr val="0070C0"/>
                </a:solidFill>
              </a:rPr>
              <a:t>DO X=1 TO 10; </a:t>
            </a:r>
          </a:p>
          <a:p>
            <a:pPr lvl="1" algn="l"/>
            <a:r>
              <a:rPr lang="es-ES" sz="6000" dirty="0">
                <a:solidFill>
                  <a:srgbClr val="0070C0"/>
                </a:solidFill>
              </a:rPr>
              <a:t>	</a:t>
            </a:r>
            <a:r>
              <a:rPr lang="es-ES" sz="6000" dirty="0" smtClean="0">
                <a:solidFill>
                  <a:srgbClr val="0070C0"/>
                </a:solidFill>
              </a:rPr>
              <a:t>	IF X&gt;Z; </a:t>
            </a:r>
          </a:p>
          <a:p>
            <a:pPr lvl="1" algn="l"/>
            <a:r>
              <a:rPr lang="es-ES" sz="6000" dirty="0">
                <a:solidFill>
                  <a:srgbClr val="0070C0"/>
                </a:solidFill>
              </a:rPr>
              <a:t>	</a:t>
            </a:r>
            <a:r>
              <a:rPr lang="es-ES" sz="6000" dirty="0" smtClean="0">
                <a:solidFill>
                  <a:srgbClr val="0070C0"/>
                </a:solidFill>
              </a:rPr>
              <a:t>	INPUT X Y Z $; </a:t>
            </a:r>
          </a:p>
          <a:p>
            <a:pPr lvl="1" algn="l"/>
            <a:r>
              <a:rPr lang="es-ES" sz="6000" dirty="0">
                <a:solidFill>
                  <a:srgbClr val="0070C0"/>
                </a:solidFill>
              </a:rPr>
              <a:t>	</a:t>
            </a:r>
            <a:r>
              <a:rPr lang="es-ES" sz="6000" dirty="0" smtClean="0">
                <a:solidFill>
                  <a:srgbClr val="0070C0"/>
                </a:solidFill>
              </a:rPr>
              <a:t>	SET A B; </a:t>
            </a:r>
          </a:p>
          <a:p>
            <a:pPr algn="l">
              <a:buFont typeface="Arial" pitchFamily="34" charset="0"/>
              <a:buChar char="•"/>
            </a:pPr>
            <a:r>
              <a:rPr lang="es-ES" sz="6400" b="1" dirty="0" smtClean="0">
                <a:solidFill>
                  <a:schemeClr val="tx1"/>
                </a:solidFill>
              </a:rPr>
              <a:t>SENTENCIAS DEL BLOQUE PROCEDIMIENTOS</a:t>
            </a:r>
            <a:endParaRPr lang="es-ES" sz="6400" dirty="0">
              <a:solidFill>
                <a:schemeClr val="tx1"/>
              </a:solidFill>
            </a:endParaRPr>
          </a:p>
          <a:p>
            <a:pPr algn="l"/>
            <a:r>
              <a:rPr lang="es-ES" sz="6400" dirty="0" smtClean="0">
                <a:solidFill>
                  <a:schemeClr val="tx1"/>
                </a:solidFill>
              </a:rPr>
              <a:t>		</a:t>
            </a:r>
            <a:r>
              <a:rPr lang="es-ES" sz="6400" dirty="0" smtClean="0">
                <a:solidFill>
                  <a:srgbClr val="0070C0"/>
                </a:solidFill>
              </a:rPr>
              <a:t>PLOT     y*x / </a:t>
            </a:r>
            <a:r>
              <a:rPr lang="es-ES" sz="6400" dirty="0" err="1" smtClean="0">
                <a:solidFill>
                  <a:srgbClr val="0070C0"/>
                </a:solidFill>
              </a:rPr>
              <a:t>overlay</a:t>
            </a:r>
            <a:r>
              <a:rPr lang="es-ES" sz="6400" dirty="0" smtClean="0">
                <a:solidFill>
                  <a:srgbClr val="0070C0"/>
                </a:solidFill>
              </a:rPr>
              <a:t>;</a:t>
            </a:r>
          </a:p>
          <a:p>
            <a:pPr algn="l"/>
            <a:r>
              <a:rPr lang="es-ES" sz="6400" dirty="0">
                <a:solidFill>
                  <a:srgbClr val="0070C0"/>
                </a:solidFill>
              </a:rPr>
              <a:t>	</a:t>
            </a:r>
            <a:r>
              <a:rPr lang="es-ES" sz="6400" dirty="0" smtClean="0">
                <a:solidFill>
                  <a:srgbClr val="0070C0"/>
                </a:solidFill>
              </a:rPr>
              <a:t>	VBAR X ; </a:t>
            </a:r>
          </a:p>
          <a:p>
            <a:pPr algn="l">
              <a:buFont typeface="Arial" pitchFamily="34" charset="0"/>
              <a:buChar char="•"/>
            </a:pPr>
            <a:r>
              <a:rPr lang="es-ES" sz="6400" b="1" dirty="0" smtClean="0">
                <a:solidFill>
                  <a:schemeClr val="tx1"/>
                </a:solidFill>
              </a:rPr>
              <a:t>SENTENCIAS GENERALES DE AMBOS BLOQUES (PASO DATA Y PASO PROC)</a:t>
            </a:r>
          </a:p>
          <a:p>
            <a:pPr lvl="3" algn="l"/>
            <a:r>
              <a:rPr lang="es-ES" sz="5200" b="1" dirty="0" smtClean="0">
                <a:solidFill>
                  <a:srgbClr val="0070C0"/>
                </a:solidFill>
              </a:rPr>
              <a:t>	WHERE X IN (‘A’, ‘B’, ‘C’); </a:t>
            </a:r>
          </a:p>
          <a:p>
            <a:pPr lvl="3" algn="l"/>
            <a:r>
              <a:rPr lang="es-ES" sz="5200" b="1" dirty="0">
                <a:solidFill>
                  <a:srgbClr val="0070C0"/>
                </a:solidFill>
              </a:rPr>
              <a:t>	</a:t>
            </a:r>
            <a:r>
              <a:rPr lang="es-ES" sz="5200" b="1" dirty="0" smtClean="0">
                <a:solidFill>
                  <a:srgbClr val="0070C0"/>
                </a:solidFill>
              </a:rPr>
              <a:t>BY COMUNIDAD; </a:t>
            </a:r>
            <a:endParaRPr lang="es-ES" sz="2400" dirty="0"/>
          </a:p>
        </p:txBody>
      </p:sp>
      <p:sp>
        <p:nvSpPr>
          <p:cNvPr id="4" name="3 CuadroTexto"/>
          <p:cNvSpPr txBox="1"/>
          <p:nvPr/>
        </p:nvSpPr>
        <p:spPr>
          <a:xfrm>
            <a:off x="251520" y="44624"/>
            <a:ext cx="8712968" cy="707886"/>
          </a:xfrm>
          <a:prstGeom prst="rect">
            <a:avLst/>
          </a:prstGeom>
          <a:solidFill>
            <a:schemeClr val="accent1">
              <a:lumMod val="60000"/>
              <a:lumOff val="40000"/>
            </a:schemeClr>
          </a:solidFill>
        </p:spPr>
        <p:txBody>
          <a:bodyPr wrap="square" rtlCol="0">
            <a:spAutoFit/>
          </a:bodyPr>
          <a:lstStyle/>
          <a:p>
            <a:pPr algn="ctr"/>
            <a:r>
              <a:rPr lang="es-ES" sz="4000" b="1" dirty="0" smtClean="0"/>
              <a:t>TIPOS DE SENTENCIAS</a:t>
            </a:r>
            <a:endParaRPr lang="es-ES" sz="4000" b="1" dirty="0"/>
          </a:p>
        </p:txBody>
      </p:sp>
      <p:sp>
        <p:nvSpPr>
          <p:cNvPr id="5" name="4 CuadroTexto"/>
          <p:cNvSpPr txBox="1"/>
          <p:nvPr/>
        </p:nvSpPr>
        <p:spPr>
          <a:xfrm>
            <a:off x="683568" y="4653136"/>
            <a:ext cx="8244408" cy="1938992"/>
          </a:xfrm>
          <a:prstGeom prst="rect">
            <a:avLst/>
          </a:prstGeom>
          <a:noFill/>
        </p:spPr>
        <p:txBody>
          <a:bodyPr wrap="square" rtlCol="0">
            <a:spAutoFit/>
          </a:bodyPr>
          <a:lstStyle/>
          <a:p>
            <a:r>
              <a:rPr lang="es-ES" sz="2400" dirty="0" smtClean="0"/>
              <a:t>SENTENCIAS EJECUTABLES         </a:t>
            </a:r>
          </a:p>
          <a:p>
            <a:r>
              <a:rPr lang="es-ES" sz="2400" dirty="0">
                <a:solidFill>
                  <a:srgbClr val="0070C0"/>
                </a:solidFill>
              </a:rPr>
              <a:t>	</a:t>
            </a:r>
            <a:r>
              <a:rPr lang="es-ES" sz="2400" dirty="0" smtClean="0">
                <a:solidFill>
                  <a:srgbClr val="0070C0"/>
                </a:solidFill>
              </a:rPr>
              <a:t>	INPUT  X Y Z; </a:t>
            </a:r>
          </a:p>
          <a:p>
            <a:r>
              <a:rPr lang="es-ES" sz="2400" dirty="0" smtClean="0"/>
              <a:t>SENTENCIAS NO EJECUTABLES </a:t>
            </a:r>
          </a:p>
          <a:p>
            <a:r>
              <a:rPr lang="es-ES" sz="2400" dirty="0">
                <a:solidFill>
                  <a:srgbClr val="0070C0"/>
                </a:solidFill>
              </a:rPr>
              <a:t>	</a:t>
            </a:r>
            <a:r>
              <a:rPr lang="es-ES" sz="2400" dirty="0" smtClean="0">
                <a:solidFill>
                  <a:srgbClr val="0070C0"/>
                </a:solidFill>
              </a:rPr>
              <a:t>	LIBNAME  E ‘C:\’; </a:t>
            </a:r>
          </a:p>
          <a:p>
            <a:r>
              <a:rPr lang="es-ES" sz="2400" dirty="0">
                <a:solidFill>
                  <a:srgbClr val="0070C0"/>
                </a:solidFill>
              </a:rPr>
              <a:t>	</a:t>
            </a:r>
            <a:r>
              <a:rPr lang="es-ES" sz="2400" dirty="0" smtClean="0">
                <a:solidFill>
                  <a:srgbClr val="0070C0"/>
                </a:solidFill>
              </a:rPr>
              <a:t>	</a:t>
            </a:r>
            <a:r>
              <a:rPr lang="es-ES" sz="2400" dirty="0" err="1" smtClean="0">
                <a:solidFill>
                  <a:srgbClr val="0070C0"/>
                </a:solidFill>
              </a:rPr>
              <a:t>keep</a:t>
            </a:r>
            <a:r>
              <a:rPr lang="es-ES" sz="2400" dirty="0" smtClean="0">
                <a:solidFill>
                  <a:srgbClr val="0070C0"/>
                </a:solidFill>
              </a:rPr>
              <a:t> x y z; </a:t>
            </a:r>
            <a:endParaRPr lang="es-ES" sz="2400" dirty="0">
              <a:solidFill>
                <a:srgbClr val="0070C0"/>
              </a:solidFill>
            </a:endParaRPr>
          </a:p>
        </p:txBody>
      </p:sp>
    </p:spTree>
    <p:extLst>
      <p:ext uri="{BB962C8B-B14F-4D97-AF65-F5344CB8AC3E}">
        <p14:creationId xmlns:p14="http://schemas.microsoft.com/office/powerpoint/2010/main" val="240110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51520" y="44624"/>
            <a:ext cx="8712968" cy="707886"/>
          </a:xfrm>
          <a:prstGeom prst="rect">
            <a:avLst/>
          </a:prstGeom>
          <a:solidFill>
            <a:schemeClr val="accent1">
              <a:lumMod val="60000"/>
              <a:lumOff val="40000"/>
            </a:schemeClr>
          </a:solidFill>
        </p:spPr>
        <p:txBody>
          <a:bodyPr wrap="square" rtlCol="0">
            <a:spAutoFit/>
          </a:bodyPr>
          <a:lstStyle/>
          <a:p>
            <a:pPr algn="ctr"/>
            <a:r>
              <a:rPr lang="es-ES" sz="4000" b="1" dirty="0" smtClean="0"/>
              <a:t>	MANIPULACIÓN DE DATOS: MERGE</a:t>
            </a:r>
            <a:endParaRPr lang="es-ES" sz="4000" b="1" dirty="0"/>
          </a:p>
        </p:txBody>
      </p:sp>
      <p:sp>
        <p:nvSpPr>
          <p:cNvPr id="6" name="5 CuadroTexto"/>
          <p:cNvSpPr txBox="1"/>
          <p:nvPr/>
        </p:nvSpPr>
        <p:spPr>
          <a:xfrm>
            <a:off x="251520" y="1052736"/>
            <a:ext cx="8352928" cy="646331"/>
          </a:xfrm>
          <a:prstGeom prst="rect">
            <a:avLst/>
          </a:prstGeom>
          <a:noFill/>
        </p:spPr>
        <p:txBody>
          <a:bodyPr wrap="square" rtlCol="0">
            <a:spAutoFit/>
          </a:bodyPr>
          <a:lstStyle/>
          <a:p>
            <a:pPr marL="342900" indent="-342900">
              <a:buAutoNum type="alphaLcParenR"/>
            </a:pPr>
            <a:endParaRPr lang="es-ES" dirty="0" smtClean="0"/>
          </a:p>
          <a:p>
            <a:endParaRPr lang="es-ES" dirty="0"/>
          </a:p>
        </p:txBody>
      </p:sp>
      <p:graphicFrame>
        <p:nvGraphicFramePr>
          <p:cNvPr id="5" name="4 Tabla"/>
          <p:cNvGraphicFramePr>
            <a:graphicFrameLocks noGrp="1"/>
          </p:cNvGraphicFramePr>
          <p:nvPr/>
        </p:nvGraphicFramePr>
        <p:xfrm>
          <a:off x="251520" y="1196752"/>
          <a:ext cx="4064000" cy="2103120"/>
        </p:xfrm>
        <a:graphic>
          <a:graphicData uri="http://schemas.openxmlformats.org/drawingml/2006/table">
            <a:tbl>
              <a:tblPr/>
              <a:tblGrid>
                <a:gridCol w="1016000"/>
                <a:gridCol w="1016000"/>
                <a:gridCol w="1016000"/>
                <a:gridCol w="1016000"/>
              </a:tblGrid>
              <a:tr h="0">
                <a:tc>
                  <a:txBody>
                    <a:bodyPr/>
                    <a:lstStyle/>
                    <a:p>
                      <a:pPr fontAlgn="t"/>
                      <a:r>
                        <a:rPr lang="es-ES" b="0" i="0" dirty="0" err="1">
                          <a:solidFill>
                            <a:srgbClr val="000000"/>
                          </a:solidFill>
                          <a:latin typeface="Arial"/>
                        </a:rPr>
                        <a:t>year</a:t>
                      </a:r>
                      <a:endParaRPr lang="es-ES" b="0" i="0" dirty="0">
                        <a:solidFill>
                          <a:srgbClr val="000000"/>
                        </a:solidFill>
                        <a:latin typeface="Arial"/>
                      </a:endParaRP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Atletismo</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Futbol</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Golf</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r>
              <a:tr h="0">
                <a:tc>
                  <a:txBody>
                    <a:bodyPr/>
                    <a:lstStyle/>
                    <a:p>
                      <a:pPr fontAlgn="t"/>
                      <a:r>
                        <a:rPr lang="es-ES" b="0" i="0">
                          <a:solidFill>
                            <a:srgbClr val="000000"/>
                          </a:solidFill>
                          <a:latin typeface="Arial"/>
                        </a:rPr>
                        <a:t>1950</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994</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32272</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709</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r>
              <a:tr h="0">
                <a:tc>
                  <a:txBody>
                    <a:bodyPr/>
                    <a:lstStyle/>
                    <a:p>
                      <a:pPr fontAlgn="t"/>
                      <a:r>
                        <a:rPr lang="es-ES" b="0" i="0" dirty="0">
                          <a:solidFill>
                            <a:srgbClr val="000000"/>
                          </a:solidFill>
                          <a:latin typeface="Arial"/>
                        </a:rPr>
                        <a:t>1970</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dirty="0">
                          <a:solidFill>
                            <a:srgbClr val="000000"/>
                          </a:solidFill>
                          <a:latin typeface="Arial"/>
                        </a:rPr>
                        <a:t>38039</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dirty="0">
                          <a:solidFill>
                            <a:srgbClr val="000000"/>
                          </a:solidFill>
                          <a:latin typeface="Arial"/>
                        </a:rPr>
                        <a:t>102354</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dirty="0">
                          <a:solidFill>
                            <a:srgbClr val="000000"/>
                          </a:solidFill>
                          <a:latin typeface="Arial"/>
                        </a:rPr>
                        <a:t>5332</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r>
              <a:tr h="0">
                <a:tc>
                  <a:txBody>
                    <a:bodyPr/>
                    <a:lstStyle/>
                    <a:p>
                      <a:pPr fontAlgn="t"/>
                      <a:r>
                        <a:rPr lang="es-ES" b="0" i="0">
                          <a:solidFill>
                            <a:srgbClr val="000000"/>
                          </a:solidFill>
                          <a:latin typeface="Arial"/>
                        </a:rPr>
                        <a:t>1980</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41661</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353800</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18781</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r>
              <a:tr h="0">
                <a:tc>
                  <a:txBody>
                    <a:bodyPr/>
                    <a:lstStyle/>
                    <a:p>
                      <a:pPr fontAlgn="t"/>
                      <a:r>
                        <a:rPr lang="es-ES" b="0" i="0" dirty="0">
                          <a:solidFill>
                            <a:srgbClr val="000000"/>
                          </a:solidFill>
                          <a:latin typeface="Arial"/>
                        </a:rPr>
                        <a:t>2000</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69149</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612499</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174908</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r>
              <a:tr h="0">
                <a:tc>
                  <a:txBody>
                    <a:bodyPr/>
                    <a:lstStyle/>
                    <a:p>
                      <a:pPr fontAlgn="t"/>
                      <a:r>
                        <a:rPr lang="es-ES" b="0" i="0">
                          <a:solidFill>
                            <a:srgbClr val="000000"/>
                          </a:solidFill>
                          <a:latin typeface="Arial"/>
                        </a:rPr>
                        <a:t>2010</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s-ES" b="0" i="0">
                          <a:solidFill>
                            <a:srgbClr val="000000"/>
                          </a:solidFill>
                          <a:latin typeface="Arial"/>
                        </a:rPr>
                        <a:t>75549</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s-ES" b="0" i="0">
                          <a:solidFill>
                            <a:srgbClr val="000000"/>
                          </a:solidFill>
                          <a:latin typeface="Arial"/>
                        </a:rPr>
                        <a:t>805707</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s-ES" b="0" i="0" dirty="0">
                          <a:solidFill>
                            <a:srgbClr val="000000"/>
                          </a:solidFill>
                          <a:latin typeface="Arial"/>
                        </a:rPr>
                        <a:t>333237</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a:noFill/>
                    </a:lnB>
                    <a:solidFill>
                      <a:srgbClr val="FAFBFE"/>
                    </a:solidFill>
                  </a:tcPr>
                </a:tc>
              </a:tr>
            </a:tbl>
          </a:graphicData>
        </a:graphic>
      </p:graphicFrame>
      <p:graphicFrame>
        <p:nvGraphicFramePr>
          <p:cNvPr id="8" name="7 Tabla"/>
          <p:cNvGraphicFramePr>
            <a:graphicFrameLocks noGrp="1"/>
          </p:cNvGraphicFramePr>
          <p:nvPr/>
        </p:nvGraphicFramePr>
        <p:xfrm>
          <a:off x="4716016" y="1340768"/>
          <a:ext cx="3816424" cy="1411600"/>
        </p:xfrm>
        <a:graphic>
          <a:graphicData uri="http://schemas.openxmlformats.org/drawingml/2006/table">
            <a:tbl>
              <a:tblPr/>
              <a:tblGrid>
                <a:gridCol w="636071"/>
                <a:gridCol w="876097"/>
                <a:gridCol w="864096"/>
                <a:gridCol w="1440160"/>
              </a:tblGrid>
              <a:tr h="360040">
                <a:tc>
                  <a:txBody>
                    <a:bodyPr/>
                    <a:lstStyle/>
                    <a:p>
                      <a:pPr fontAlgn="t"/>
                      <a:r>
                        <a:rPr lang="es-ES" b="0" i="0" dirty="0" err="1">
                          <a:solidFill>
                            <a:srgbClr val="000000"/>
                          </a:solidFill>
                          <a:latin typeface="Arial"/>
                        </a:rPr>
                        <a:t>year</a:t>
                      </a:r>
                      <a:endParaRPr lang="es-ES" b="0" i="0" dirty="0">
                        <a:solidFill>
                          <a:srgbClr val="000000"/>
                        </a:solidFill>
                        <a:latin typeface="Arial"/>
                      </a:endParaRP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dirty="0">
                          <a:solidFill>
                            <a:srgbClr val="000000"/>
                          </a:solidFill>
                          <a:latin typeface="Arial"/>
                        </a:rPr>
                        <a:t>Futbol</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dirty="0" smtClean="0">
                          <a:solidFill>
                            <a:srgbClr val="000000"/>
                          </a:solidFill>
                          <a:latin typeface="Arial"/>
                        </a:rPr>
                        <a:t>Rugby</a:t>
                      </a:r>
                      <a:endParaRPr lang="es-ES" b="0" i="0" dirty="0">
                        <a:solidFill>
                          <a:srgbClr val="000000"/>
                        </a:solidFill>
                        <a:latin typeface="Arial"/>
                      </a:endParaRP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dirty="0">
                          <a:solidFill>
                            <a:srgbClr val="000000"/>
                          </a:solidFill>
                          <a:latin typeface="Arial"/>
                        </a:rPr>
                        <a:t>Baloncesto</a:t>
                      </a:r>
                    </a:p>
                  </a:txBody>
                  <a:tcPr marL="38100" marR="38100" marT="38100" marB="38100">
                    <a:lnL w="7620" cap="flat" cmpd="sng" algn="ctr">
                      <a:solidFill>
                        <a:srgbClr val="C1C1C1"/>
                      </a:solidFill>
                      <a:prstDash val="solid"/>
                      <a:round/>
                      <a:headEnd type="none" w="med" len="med"/>
                      <a:tailEnd type="none" w="med" len="med"/>
                    </a:lnL>
                    <a:lnR>
                      <a:noFill/>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r>
              <a:tr h="0">
                <a:tc>
                  <a:txBody>
                    <a:bodyPr/>
                    <a:lstStyle/>
                    <a:p>
                      <a:pPr algn="r" fontAlgn="t"/>
                      <a:r>
                        <a:rPr lang="es-ES" b="0" i="0" dirty="0">
                          <a:solidFill>
                            <a:srgbClr val="000000"/>
                          </a:solidFill>
                          <a:latin typeface="Arial"/>
                        </a:rPr>
                        <a:t>1960</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r" fontAlgn="t"/>
                      <a:r>
                        <a:rPr lang="es-ES" b="0" i="0" dirty="0">
                          <a:solidFill>
                            <a:srgbClr val="000000"/>
                          </a:solidFill>
                          <a:latin typeface="Arial"/>
                        </a:rPr>
                        <a:t>43436</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r" fontAlgn="t"/>
                      <a:r>
                        <a:rPr lang="es-ES" b="0" i="0" dirty="0" smtClean="0">
                          <a:solidFill>
                            <a:srgbClr val="000000"/>
                          </a:solidFill>
                          <a:latin typeface="Arial"/>
                        </a:rPr>
                        <a:t>1213</a:t>
                      </a:r>
                      <a:endParaRPr lang="es-ES" b="0" i="0" dirty="0">
                        <a:solidFill>
                          <a:srgbClr val="000000"/>
                        </a:solidFill>
                        <a:latin typeface="Arial"/>
                      </a:endParaRP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r" fontAlgn="t"/>
                      <a:r>
                        <a:rPr lang="es-ES" b="0" i="0" dirty="0">
                          <a:solidFill>
                            <a:srgbClr val="000000"/>
                          </a:solidFill>
                          <a:latin typeface="Arial"/>
                        </a:rPr>
                        <a:t>7715</a:t>
                      </a:r>
                    </a:p>
                  </a:txBody>
                  <a:tcPr marL="38100" marR="38100" marT="38100" marB="38100">
                    <a:lnL w="7620" cap="flat" cmpd="sng" algn="ctr">
                      <a:solidFill>
                        <a:srgbClr val="C1C1C1"/>
                      </a:solidFill>
                      <a:prstDash val="solid"/>
                      <a:round/>
                      <a:headEnd type="none" w="med" len="med"/>
                      <a:tailEnd type="none" w="med" len="med"/>
                    </a:lnL>
                    <a:lnR>
                      <a:noFill/>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r>
              <a:tr h="0">
                <a:tc>
                  <a:txBody>
                    <a:bodyPr/>
                    <a:lstStyle/>
                    <a:p>
                      <a:pPr algn="r" fontAlgn="t"/>
                      <a:r>
                        <a:rPr lang="es-ES" b="0" i="0" dirty="0">
                          <a:solidFill>
                            <a:srgbClr val="000000"/>
                          </a:solidFill>
                          <a:latin typeface="Arial"/>
                        </a:rPr>
                        <a:t>1980</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r" fontAlgn="t"/>
                      <a:r>
                        <a:rPr lang="es-ES" b="0" i="0" dirty="0">
                          <a:solidFill>
                            <a:srgbClr val="000000"/>
                          </a:solidFill>
                          <a:latin typeface="Arial"/>
                        </a:rPr>
                        <a:t>353800</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r" fontAlgn="t"/>
                      <a:r>
                        <a:rPr lang="es-ES" b="0" i="0" dirty="0" smtClean="0">
                          <a:solidFill>
                            <a:srgbClr val="000000"/>
                          </a:solidFill>
                          <a:latin typeface="Arial"/>
                        </a:rPr>
                        <a:t>10521</a:t>
                      </a:r>
                      <a:endParaRPr lang="es-ES" b="0" i="0" dirty="0">
                        <a:solidFill>
                          <a:srgbClr val="000000"/>
                        </a:solidFill>
                        <a:latin typeface="Arial"/>
                      </a:endParaRP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r" fontAlgn="t"/>
                      <a:r>
                        <a:rPr lang="es-ES" b="0" i="0" dirty="0">
                          <a:solidFill>
                            <a:srgbClr val="000000"/>
                          </a:solidFill>
                          <a:latin typeface="Arial"/>
                        </a:rPr>
                        <a:t>65170</a:t>
                      </a:r>
                    </a:p>
                  </a:txBody>
                  <a:tcPr marL="38100" marR="38100" marT="38100" marB="38100">
                    <a:lnL w="7620" cap="flat" cmpd="sng" algn="ctr">
                      <a:solidFill>
                        <a:srgbClr val="C1C1C1"/>
                      </a:solidFill>
                      <a:prstDash val="solid"/>
                      <a:round/>
                      <a:headEnd type="none" w="med" len="med"/>
                      <a:tailEnd type="none" w="med" len="med"/>
                    </a:lnL>
                    <a:lnR>
                      <a:noFill/>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r>
              <a:tr h="0">
                <a:tc>
                  <a:txBody>
                    <a:bodyPr/>
                    <a:lstStyle/>
                    <a:p>
                      <a:pPr algn="r" fontAlgn="t"/>
                      <a:r>
                        <a:rPr lang="es-ES" b="0" i="0" dirty="0">
                          <a:solidFill>
                            <a:srgbClr val="000000"/>
                          </a:solidFill>
                          <a:latin typeface="Arial"/>
                        </a:rPr>
                        <a:t>2010</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a:noFill/>
                    </a:lnB>
                    <a:solidFill>
                      <a:srgbClr val="FAFBFE"/>
                    </a:solidFill>
                  </a:tcPr>
                </a:tc>
                <a:tc>
                  <a:txBody>
                    <a:bodyPr/>
                    <a:lstStyle/>
                    <a:p>
                      <a:pPr algn="r" fontAlgn="t"/>
                      <a:r>
                        <a:rPr lang="es-ES" b="0" i="0" dirty="0">
                          <a:solidFill>
                            <a:srgbClr val="000000"/>
                          </a:solidFill>
                          <a:latin typeface="Arial"/>
                        </a:rPr>
                        <a:t>805707</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a:noFill/>
                    </a:lnB>
                    <a:solidFill>
                      <a:srgbClr val="FAFBFE"/>
                    </a:solidFill>
                  </a:tcPr>
                </a:tc>
                <a:tc>
                  <a:txBody>
                    <a:bodyPr/>
                    <a:lstStyle/>
                    <a:p>
                      <a:pPr algn="r" fontAlgn="t"/>
                      <a:r>
                        <a:rPr lang="es-ES" b="0" i="0" dirty="0" smtClean="0">
                          <a:solidFill>
                            <a:srgbClr val="000000"/>
                          </a:solidFill>
                          <a:latin typeface="Arial"/>
                        </a:rPr>
                        <a:t>20972</a:t>
                      </a:r>
                      <a:endParaRPr lang="es-ES" b="0" i="0" dirty="0">
                        <a:solidFill>
                          <a:srgbClr val="000000"/>
                        </a:solidFill>
                        <a:latin typeface="Arial"/>
                      </a:endParaRP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a:noFill/>
                    </a:lnB>
                    <a:solidFill>
                      <a:srgbClr val="FAFBFE"/>
                    </a:solidFill>
                  </a:tcPr>
                </a:tc>
                <a:tc>
                  <a:txBody>
                    <a:bodyPr/>
                    <a:lstStyle/>
                    <a:p>
                      <a:pPr algn="r" fontAlgn="t"/>
                      <a:r>
                        <a:rPr lang="es-ES" b="0" i="0" dirty="0">
                          <a:solidFill>
                            <a:srgbClr val="000000"/>
                          </a:solidFill>
                          <a:latin typeface="Arial"/>
                        </a:rPr>
                        <a:t>401421</a:t>
                      </a:r>
                    </a:p>
                  </a:txBody>
                  <a:tcPr marL="38100" marR="38100" marT="38100" marB="38100">
                    <a:lnL w="7620" cap="flat" cmpd="sng" algn="ctr">
                      <a:solidFill>
                        <a:srgbClr val="C1C1C1"/>
                      </a:solidFill>
                      <a:prstDash val="solid"/>
                      <a:round/>
                      <a:headEnd type="none" w="med" len="med"/>
                      <a:tailEnd type="none" w="med" len="med"/>
                    </a:lnL>
                    <a:lnR>
                      <a:noFill/>
                    </a:lnR>
                    <a:lnT w="7620" cap="flat" cmpd="sng" algn="ctr">
                      <a:solidFill>
                        <a:srgbClr val="C1C1C1"/>
                      </a:solidFill>
                      <a:prstDash val="solid"/>
                      <a:round/>
                      <a:headEnd type="none" w="med" len="med"/>
                      <a:tailEnd type="none" w="med" len="med"/>
                    </a:lnT>
                    <a:lnB>
                      <a:noFill/>
                    </a:lnB>
                    <a:solidFill>
                      <a:srgbClr val="FAFBFE"/>
                    </a:solidFill>
                  </a:tcPr>
                </a:tc>
              </a:tr>
            </a:tbl>
          </a:graphicData>
        </a:graphic>
      </p:graphicFrame>
      <p:sp>
        <p:nvSpPr>
          <p:cNvPr id="9" name="8 CuadroTexto"/>
          <p:cNvSpPr txBox="1"/>
          <p:nvPr/>
        </p:nvSpPr>
        <p:spPr>
          <a:xfrm>
            <a:off x="899592" y="836712"/>
            <a:ext cx="2880320" cy="369332"/>
          </a:xfrm>
          <a:prstGeom prst="rect">
            <a:avLst/>
          </a:prstGeom>
          <a:noFill/>
        </p:spPr>
        <p:txBody>
          <a:bodyPr wrap="square" rtlCol="0">
            <a:spAutoFit/>
          </a:bodyPr>
          <a:lstStyle/>
          <a:p>
            <a:r>
              <a:rPr lang="es-ES" dirty="0" smtClean="0"/>
              <a:t>   DATA A</a:t>
            </a:r>
            <a:endParaRPr lang="es-ES" dirty="0"/>
          </a:p>
        </p:txBody>
      </p:sp>
      <p:sp>
        <p:nvSpPr>
          <p:cNvPr id="10" name="9 CuadroTexto"/>
          <p:cNvSpPr txBox="1"/>
          <p:nvPr/>
        </p:nvSpPr>
        <p:spPr>
          <a:xfrm>
            <a:off x="4932040" y="908720"/>
            <a:ext cx="3600400" cy="369332"/>
          </a:xfrm>
          <a:prstGeom prst="rect">
            <a:avLst/>
          </a:prstGeom>
          <a:noFill/>
        </p:spPr>
        <p:txBody>
          <a:bodyPr wrap="square" rtlCol="0">
            <a:spAutoFit/>
          </a:bodyPr>
          <a:lstStyle/>
          <a:p>
            <a:r>
              <a:rPr lang="es-ES" dirty="0" smtClean="0"/>
              <a:t>DATA B </a:t>
            </a:r>
            <a:endParaRPr lang="es-ES" dirty="0"/>
          </a:p>
        </p:txBody>
      </p:sp>
      <p:graphicFrame>
        <p:nvGraphicFramePr>
          <p:cNvPr id="11" name="10 Tabla"/>
          <p:cNvGraphicFramePr>
            <a:graphicFrameLocks noGrp="1"/>
          </p:cNvGraphicFramePr>
          <p:nvPr/>
        </p:nvGraphicFramePr>
        <p:xfrm>
          <a:off x="2987824" y="3645024"/>
          <a:ext cx="5616623" cy="2103120"/>
        </p:xfrm>
        <a:graphic>
          <a:graphicData uri="http://schemas.openxmlformats.org/drawingml/2006/table">
            <a:tbl>
              <a:tblPr/>
              <a:tblGrid>
                <a:gridCol w="648072"/>
                <a:gridCol w="1080120"/>
                <a:gridCol w="864096"/>
                <a:gridCol w="936104"/>
                <a:gridCol w="864096"/>
                <a:gridCol w="1224135"/>
              </a:tblGrid>
              <a:tr h="0">
                <a:tc>
                  <a:txBody>
                    <a:bodyPr/>
                    <a:lstStyle/>
                    <a:p>
                      <a:pPr fontAlgn="t"/>
                      <a:r>
                        <a:rPr lang="es-ES" b="0" i="0" dirty="0" err="1">
                          <a:solidFill>
                            <a:srgbClr val="000000"/>
                          </a:solidFill>
                          <a:latin typeface="Arial"/>
                        </a:rPr>
                        <a:t>year</a:t>
                      </a:r>
                      <a:endParaRPr lang="es-ES" b="0" i="0" dirty="0">
                        <a:solidFill>
                          <a:srgbClr val="000000"/>
                        </a:solidFill>
                        <a:latin typeface="Arial"/>
                      </a:endParaRP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dirty="0">
                          <a:solidFill>
                            <a:srgbClr val="000000"/>
                          </a:solidFill>
                          <a:latin typeface="Arial"/>
                        </a:rPr>
                        <a:t>Atletismo</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dirty="0">
                          <a:solidFill>
                            <a:srgbClr val="000000"/>
                          </a:solidFill>
                          <a:latin typeface="Arial"/>
                        </a:rPr>
                        <a:t>Futbol</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dirty="0">
                          <a:solidFill>
                            <a:srgbClr val="000000"/>
                          </a:solidFill>
                          <a:latin typeface="Arial"/>
                        </a:rPr>
                        <a:t>Golf</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dirty="0" smtClean="0">
                          <a:solidFill>
                            <a:srgbClr val="000000"/>
                          </a:solidFill>
                          <a:latin typeface="Arial"/>
                        </a:rPr>
                        <a:t>Rugby</a:t>
                      </a:r>
                      <a:endParaRPr lang="es-ES" b="0" i="0" dirty="0">
                        <a:solidFill>
                          <a:srgbClr val="000000"/>
                        </a:solidFill>
                        <a:latin typeface="Arial"/>
                      </a:endParaRP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dirty="0">
                          <a:solidFill>
                            <a:srgbClr val="000000"/>
                          </a:solidFill>
                          <a:latin typeface="Arial"/>
                        </a:rPr>
                        <a:t>Baloncesto</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r>
              <a:tr h="0">
                <a:tc>
                  <a:txBody>
                    <a:bodyPr/>
                    <a:lstStyle/>
                    <a:p>
                      <a:pPr algn="r" fontAlgn="t"/>
                      <a:r>
                        <a:rPr lang="es-ES" b="0" i="0" dirty="0">
                          <a:solidFill>
                            <a:srgbClr val="000000"/>
                          </a:solidFill>
                          <a:latin typeface="Arial"/>
                        </a:rPr>
                        <a:t>1960</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994</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r" fontAlgn="t"/>
                      <a:r>
                        <a:rPr lang="es-ES" b="0" i="0" dirty="0">
                          <a:solidFill>
                            <a:srgbClr val="000000"/>
                          </a:solidFill>
                          <a:latin typeface="Arial"/>
                        </a:rPr>
                        <a:t>43436</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dirty="0">
                          <a:solidFill>
                            <a:srgbClr val="000000"/>
                          </a:solidFill>
                          <a:latin typeface="Arial"/>
                        </a:rPr>
                        <a:t>709</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r" fontAlgn="t"/>
                      <a:r>
                        <a:rPr lang="es-ES" b="0" i="0" dirty="0" smtClean="0">
                          <a:solidFill>
                            <a:srgbClr val="000000"/>
                          </a:solidFill>
                          <a:latin typeface="Arial"/>
                        </a:rPr>
                        <a:t>1213</a:t>
                      </a:r>
                      <a:endParaRPr lang="es-ES" b="0" i="0" dirty="0">
                        <a:solidFill>
                          <a:srgbClr val="000000"/>
                        </a:solidFill>
                        <a:latin typeface="Arial"/>
                      </a:endParaRP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r" fontAlgn="t"/>
                      <a:r>
                        <a:rPr lang="es-ES" b="0" i="0" dirty="0">
                          <a:solidFill>
                            <a:srgbClr val="000000"/>
                          </a:solidFill>
                          <a:latin typeface="Arial"/>
                        </a:rPr>
                        <a:t>7715</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r>
              <a:tr h="0">
                <a:tc>
                  <a:txBody>
                    <a:bodyPr/>
                    <a:lstStyle/>
                    <a:p>
                      <a:pPr algn="r" fontAlgn="t"/>
                      <a:r>
                        <a:rPr lang="es-ES" b="0" i="0" dirty="0">
                          <a:solidFill>
                            <a:srgbClr val="000000"/>
                          </a:solidFill>
                          <a:latin typeface="Arial"/>
                        </a:rPr>
                        <a:t>1980</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dirty="0">
                          <a:solidFill>
                            <a:srgbClr val="000000"/>
                          </a:solidFill>
                          <a:latin typeface="Arial"/>
                        </a:rPr>
                        <a:t>38039</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r" fontAlgn="t"/>
                      <a:r>
                        <a:rPr lang="es-ES" b="0" i="0" dirty="0">
                          <a:solidFill>
                            <a:srgbClr val="000000"/>
                          </a:solidFill>
                          <a:latin typeface="Arial"/>
                        </a:rPr>
                        <a:t>353800</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dirty="0">
                          <a:solidFill>
                            <a:srgbClr val="000000"/>
                          </a:solidFill>
                          <a:latin typeface="Arial"/>
                        </a:rPr>
                        <a:t>5332</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r" fontAlgn="t"/>
                      <a:r>
                        <a:rPr lang="es-ES" b="0" i="0" dirty="0" smtClean="0">
                          <a:solidFill>
                            <a:srgbClr val="000000"/>
                          </a:solidFill>
                          <a:latin typeface="Arial"/>
                        </a:rPr>
                        <a:t>10521</a:t>
                      </a:r>
                      <a:endParaRPr lang="es-ES" b="0" i="0" dirty="0">
                        <a:solidFill>
                          <a:srgbClr val="000000"/>
                        </a:solidFill>
                        <a:latin typeface="Arial"/>
                      </a:endParaRP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r" fontAlgn="t"/>
                      <a:r>
                        <a:rPr lang="es-ES" b="0" i="0" dirty="0">
                          <a:solidFill>
                            <a:srgbClr val="000000"/>
                          </a:solidFill>
                          <a:latin typeface="Arial"/>
                        </a:rPr>
                        <a:t>65170</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r>
              <a:tr h="0">
                <a:tc>
                  <a:txBody>
                    <a:bodyPr/>
                    <a:lstStyle/>
                    <a:p>
                      <a:pPr algn="r" fontAlgn="t"/>
                      <a:r>
                        <a:rPr lang="es-ES" b="0" i="0" dirty="0">
                          <a:solidFill>
                            <a:srgbClr val="000000"/>
                          </a:solidFill>
                          <a:latin typeface="Arial"/>
                        </a:rPr>
                        <a:t>2010</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41661</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r" fontAlgn="t"/>
                      <a:r>
                        <a:rPr lang="es-ES" b="0" i="0" dirty="0">
                          <a:solidFill>
                            <a:srgbClr val="000000"/>
                          </a:solidFill>
                          <a:latin typeface="Arial"/>
                        </a:rPr>
                        <a:t>805707</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dirty="0">
                          <a:solidFill>
                            <a:srgbClr val="000000"/>
                          </a:solidFill>
                          <a:latin typeface="Arial"/>
                        </a:rPr>
                        <a:t>18781</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r" fontAlgn="t"/>
                      <a:r>
                        <a:rPr lang="es-ES" b="0" i="0" dirty="0" smtClean="0">
                          <a:solidFill>
                            <a:srgbClr val="000000"/>
                          </a:solidFill>
                          <a:latin typeface="Arial"/>
                        </a:rPr>
                        <a:t>20972</a:t>
                      </a:r>
                      <a:endParaRPr lang="es-ES" b="0" i="0" dirty="0">
                        <a:solidFill>
                          <a:srgbClr val="000000"/>
                        </a:solidFill>
                        <a:latin typeface="Arial"/>
                      </a:endParaRP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r" fontAlgn="t"/>
                      <a:r>
                        <a:rPr lang="es-ES" b="0" i="0" dirty="0">
                          <a:solidFill>
                            <a:srgbClr val="000000"/>
                          </a:solidFill>
                          <a:latin typeface="Arial"/>
                        </a:rPr>
                        <a:t>401421</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r>
              <a:tr h="0">
                <a:tc>
                  <a:txBody>
                    <a:bodyPr/>
                    <a:lstStyle/>
                    <a:p>
                      <a:pPr fontAlgn="t"/>
                      <a:r>
                        <a:rPr lang="es-ES" b="0" i="0" dirty="0">
                          <a:solidFill>
                            <a:srgbClr val="000000"/>
                          </a:solidFill>
                          <a:latin typeface="Arial"/>
                        </a:rPr>
                        <a:t>2000</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69149</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612499</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dirty="0">
                          <a:solidFill>
                            <a:srgbClr val="000000"/>
                          </a:solidFill>
                          <a:latin typeface="Arial"/>
                        </a:rPr>
                        <a:t>174908</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ctr" fontAlgn="t"/>
                      <a:r>
                        <a:rPr lang="es-ES" b="0" i="0" dirty="0" smtClean="0">
                          <a:solidFill>
                            <a:srgbClr val="000000"/>
                          </a:solidFill>
                          <a:latin typeface="Arial"/>
                        </a:rPr>
                        <a:t>.</a:t>
                      </a:r>
                      <a:endParaRPr lang="es-ES" b="0" i="0" dirty="0">
                        <a:solidFill>
                          <a:srgbClr val="000000"/>
                        </a:solidFill>
                        <a:latin typeface="Arial"/>
                      </a:endParaRP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ctr" fontAlgn="t"/>
                      <a:r>
                        <a:rPr lang="es-ES" b="0" i="0" dirty="0" smtClean="0">
                          <a:solidFill>
                            <a:srgbClr val="000000"/>
                          </a:solidFill>
                          <a:latin typeface="Arial"/>
                        </a:rPr>
                        <a:t>.</a:t>
                      </a:r>
                      <a:endParaRPr lang="es-ES" b="0" i="0" dirty="0">
                        <a:solidFill>
                          <a:srgbClr val="000000"/>
                        </a:solidFill>
                        <a:latin typeface="Arial"/>
                      </a:endParaRP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r>
              <a:tr h="0">
                <a:tc>
                  <a:txBody>
                    <a:bodyPr/>
                    <a:lstStyle/>
                    <a:p>
                      <a:pPr fontAlgn="t"/>
                      <a:r>
                        <a:rPr lang="es-ES" b="0" i="0">
                          <a:solidFill>
                            <a:srgbClr val="000000"/>
                          </a:solidFill>
                          <a:latin typeface="Arial"/>
                        </a:rPr>
                        <a:t>2010</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s-ES" b="0" i="0">
                          <a:solidFill>
                            <a:srgbClr val="000000"/>
                          </a:solidFill>
                          <a:latin typeface="Arial"/>
                        </a:rPr>
                        <a:t>75549</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s-ES" b="0" i="0">
                          <a:solidFill>
                            <a:srgbClr val="000000"/>
                          </a:solidFill>
                          <a:latin typeface="Arial"/>
                        </a:rPr>
                        <a:t>805707</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s-ES" b="0" i="0" dirty="0">
                          <a:solidFill>
                            <a:srgbClr val="000000"/>
                          </a:solidFill>
                          <a:latin typeface="Arial"/>
                        </a:rPr>
                        <a:t>333237</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a:noFill/>
                    </a:lnB>
                    <a:solidFill>
                      <a:srgbClr val="FAFBFE"/>
                    </a:solidFill>
                  </a:tcPr>
                </a:tc>
                <a:tc>
                  <a:txBody>
                    <a:bodyPr/>
                    <a:lstStyle/>
                    <a:p>
                      <a:pPr algn="ctr" fontAlgn="t"/>
                      <a:r>
                        <a:rPr lang="es-ES" b="0" i="0" dirty="0" smtClean="0">
                          <a:solidFill>
                            <a:srgbClr val="000000"/>
                          </a:solidFill>
                          <a:latin typeface="Arial"/>
                        </a:rPr>
                        <a:t>.</a:t>
                      </a:r>
                      <a:endParaRPr lang="es-ES" b="0" i="0" dirty="0">
                        <a:solidFill>
                          <a:srgbClr val="000000"/>
                        </a:solidFill>
                        <a:latin typeface="Arial"/>
                      </a:endParaRP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a:noFill/>
                    </a:lnB>
                    <a:solidFill>
                      <a:srgbClr val="FAFBFE"/>
                    </a:solidFill>
                  </a:tcPr>
                </a:tc>
                <a:tc>
                  <a:txBody>
                    <a:bodyPr/>
                    <a:lstStyle/>
                    <a:p>
                      <a:pPr algn="ctr" fontAlgn="t"/>
                      <a:r>
                        <a:rPr lang="es-ES" b="0" i="0" dirty="0" smtClean="0">
                          <a:solidFill>
                            <a:srgbClr val="000000"/>
                          </a:solidFill>
                          <a:latin typeface="Arial"/>
                        </a:rPr>
                        <a:t>.</a:t>
                      </a:r>
                      <a:endParaRPr lang="es-ES" b="0" i="0" dirty="0">
                        <a:solidFill>
                          <a:srgbClr val="000000"/>
                        </a:solidFill>
                        <a:latin typeface="Arial"/>
                      </a:endParaRP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a:noFill/>
                    </a:lnB>
                    <a:solidFill>
                      <a:srgbClr val="FAFBFE"/>
                    </a:solidFill>
                  </a:tcPr>
                </a:tc>
              </a:tr>
            </a:tbl>
          </a:graphicData>
        </a:graphic>
      </p:graphicFrame>
      <p:pic>
        <p:nvPicPr>
          <p:cNvPr id="1026" name="Picture 2"/>
          <p:cNvPicPr>
            <a:picLocks noChangeAspect="1" noChangeArrowheads="1"/>
          </p:cNvPicPr>
          <p:nvPr/>
        </p:nvPicPr>
        <p:blipFill>
          <a:blip r:embed="rId2" cstate="print"/>
          <a:srcRect/>
          <a:stretch>
            <a:fillRect/>
          </a:stretch>
        </p:blipFill>
        <p:spPr bwMode="auto">
          <a:xfrm>
            <a:off x="467544" y="4005064"/>
            <a:ext cx="1981200" cy="1076325"/>
          </a:xfrm>
          <a:prstGeom prst="rect">
            <a:avLst/>
          </a:prstGeom>
          <a:noFill/>
          <a:ln w="9525">
            <a:noFill/>
            <a:miter lim="800000"/>
            <a:headEnd/>
            <a:tailEnd/>
          </a:ln>
        </p:spPr>
      </p:pic>
    </p:spTree>
    <p:extLst>
      <p:ext uri="{BB962C8B-B14F-4D97-AF65-F5344CB8AC3E}">
        <p14:creationId xmlns:p14="http://schemas.microsoft.com/office/powerpoint/2010/main" val="395537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51520" y="44624"/>
            <a:ext cx="8712968" cy="707886"/>
          </a:xfrm>
          <a:prstGeom prst="rect">
            <a:avLst/>
          </a:prstGeom>
          <a:solidFill>
            <a:schemeClr val="accent1">
              <a:lumMod val="60000"/>
              <a:lumOff val="40000"/>
            </a:schemeClr>
          </a:solidFill>
        </p:spPr>
        <p:txBody>
          <a:bodyPr wrap="square" rtlCol="0">
            <a:spAutoFit/>
          </a:bodyPr>
          <a:lstStyle/>
          <a:p>
            <a:pPr algn="ctr"/>
            <a:r>
              <a:rPr lang="es-ES" sz="4000" b="1" dirty="0" smtClean="0"/>
              <a:t>	MANIPULACIÓN DE DATOS: MERGE</a:t>
            </a:r>
            <a:endParaRPr lang="es-ES" sz="4000" b="1" dirty="0"/>
          </a:p>
        </p:txBody>
      </p:sp>
      <p:sp>
        <p:nvSpPr>
          <p:cNvPr id="6" name="5 CuadroTexto"/>
          <p:cNvSpPr txBox="1"/>
          <p:nvPr/>
        </p:nvSpPr>
        <p:spPr>
          <a:xfrm>
            <a:off x="251520" y="1052736"/>
            <a:ext cx="8352928" cy="646331"/>
          </a:xfrm>
          <a:prstGeom prst="rect">
            <a:avLst/>
          </a:prstGeom>
          <a:noFill/>
        </p:spPr>
        <p:txBody>
          <a:bodyPr wrap="square" rtlCol="0">
            <a:spAutoFit/>
          </a:bodyPr>
          <a:lstStyle/>
          <a:p>
            <a:pPr marL="342900" indent="-342900">
              <a:buAutoNum type="alphaLcParenR"/>
            </a:pPr>
            <a:endParaRPr lang="es-ES" dirty="0" smtClean="0"/>
          </a:p>
          <a:p>
            <a:endParaRPr lang="es-ES" dirty="0"/>
          </a:p>
        </p:txBody>
      </p:sp>
      <p:graphicFrame>
        <p:nvGraphicFramePr>
          <p:cNvPr id="5" name="4 Tabla"/>
          <p:cNvGraphicFramePr>
            <a:graphicFrameLocks noGrp="1"/>
          </p:cNvGraphicFramePr>
          <p:nvPr/>
        </p:nvGraphicFramePr>
        <p:xfrm>
          <a:off x="251520" y="1196752"/>
          <a:ext cx="4064000" cy="2103120"/>
        </p:xfrm>
        <a:graphic>
          <a:graphicData uri="http://schemas.openxmlformats.org/drawingml/2006/table">
            <a:tbl>
              <a:tblPr/>
              <a:tblGrid>
                <a:gridCol w="1016000"/>
                <a:gridCol w="1016000"/>
                <a:gridCol w="1016000"/>
                <a:gridCol w="1016000"/>
              </a:tblGrid>
              <a:tr h="0">
                <a:tc>
                  <a:txBody>
                    <a:bodyPr/>
                    <a:lstStyle/>
                    <a:p>
                      <a:pPr fontAlgn="t"/>
                      <a:r>
                        <a:rPr lang="es-ES" b="0" i="0" dirty="0" err="1">
                          <a:solidFill>
                            <a:srgbClr val="000000"/>
                          </a:solidFill>
                          <a:latin typeface="Arial"/>
                        </a:rPr>
                        <a:t>year</a:t>
                      </a:r>
                      <a:endParaRPr lang="es-ES" b="0" i="0" dirty="0">
                        <a:solidFill>
                          <a:srgbClr val="000000"/>
                        </a:solidFill>
                        <a:latin typeface="Arial"/>
                      </a:endParaRP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dirty="0">
                          <a:solidFill>
                            <a:srgbClr val="000000"/>
                          </a:solidFill>
                          <a:latin typeface="Arial"/>
                        </a:rPr>
                        <a:t>Atletismo</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Futbol</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Golf</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r>
              <a:tr h="0">
                <a:tc>
                  <a:txBody>
                    <a:bodyPr/>
                    <a:lstStyle/>
                    <a:p>
                      <a:pPr fontAlgn="t"/>
                      <a:r>
                        <a:rPr lang="es-ES" b="0" i="0">
                          <a:solidFill>
                            <a:srgbClr val="000000"/>
                          </a:solidFill>
                          <a:latin typeface="Arial"/>
                        </a:rPr>
                        <a:t>1950</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dirty="0">
                          <a:solidFill>
                            <a:srgbClr val="000000"/>
                          </a:solidFill>
                          <a:latin typeface="Arial"/>
                        </a:rPr>
                        <a:t>994</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dirty="0">
                          <a:solidFill>
                            <a:srgbClr val="000000"/>
                          </a:solidFill>
                          <a:latin typeface="Arial"/>
                        </a:rPr>
                        <a:t>32272</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709</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r>
              <a:tr h="0">
                <a:tc>
                  <a:txBody>
                    <a:bodyPr/>
                    <a:lstStyle/>
                    <a:p>
                      <a:pPr fontAlgn="t"/>
                      <a:r>
                        <a:rPr lang="es-ES" b="0" i="0" dirty="0">
                          <a:solidFill>
                            <a:srgbClr val="000000"/>
                          </a:solidFill>
                          <a:latin typeface="Arial"/>
                        </a:rPr>
                        <a:t>1970</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dirty="0">
                          <a:solidFill>
                            <a:srgbClr val="000000"/>
                          </a:solidFill>
                          <a:latin typeface="Arial"/>
                        </a:rPr>
                        <a:t>38039</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dirty="0">
                          <a:solidFill>
                            <a:srgbClr val="000000"/>
                          </a:solidFill>
                          <a:latin typeface="Arial"/>
                        </a:rPr>
                        <a:t>102354</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dirty="0">
                          <a:solidFill>
                            <a:srgbClr val="000000"/>
                          </a:solidFill>
                          <a:latin typeface="Arial"/>
                        </a:rPr>
                        <a:t>5332</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r>
              <a:tr h="0">
                <a:tc>
                  <a:txBody>
                    <a:bodyPr/>
                    <a:lstStyle/>
                    <a:p>
                      <a:pPr fontAlgn="t"/>
                      <a:r>
                        <a:rPr lang="es-ES" b="0" i="0">
                          <a:solidFill>
                            <a:srgbClr val="000000"/>
                          </a:solidFill>
                          <a:latin typeface="Arial"/>
                        </a:rPr>
                        <a:t>1980</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41661</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353800</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dirty="0">
                          <a:solidFill>
                            <a:srgbClr val="000000"/>
                          </a:solidFill>
                          <a:latin typeface="Arial"/>
                        </a:rPr>
                        <a:t>18781</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r>
              <a:tr h="0">
                <a:tc>
                  <a:txBody>
                    <a:bodyPr/>
                    <a:lstStyle/>
                    <a:p>
                      <a:pPr fontAlgn="t"/>
                      <a:r>
                        <a:rPr lang="es-ES" b="0" i="0" dirty="0">
                          <a:solidFill>
                            <a:srgbClr val="000000"/>
                          </a:solidFill>
                          <a:latin typeface="Arial"/>
                        </a:rPr>
                        <a:t>2000</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69149</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612499</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dirty="0">
                          <a:solidFill>
                            <a:srgbClr val="000000"/>
                          </a:solidFill>
                          <a:latin typeface="Arial"/>
                        </a:rPr>
                        <a:t>174908</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r>
              <a:tr h="0">
                <a:tc>
                  <a:txBody>
                    <a:bodyPr/>
                    <a:lstStyle/>
                    <a:p>
                      <a:pPr fontAlgn="t"/>
                      <a:r>
                        <a:rPr lang="es-ES" b="0" i="0">
                          <a:solidFill>
                            <a:srgbClr val="000000"/>
                          </a:solidFill>
                          <a:latin typeface="Arial"/>
                        </a:rPr>
                        <a:t>2010</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s-ES" b="0" i="0">
                          <a:solidFill>
                            <a:srgbClr val="000000"/>
                          </a:solidFill>
                          <a:latin typeface="Arial"/>
                        </a:rPr>
                        <a:t>75549</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s-ES" b="0" i="0">
                          <a:solidFill>
                            <a:srgbClr val="000000"/>
                          </a:solidFill>
                          <a:latin typeface="Arial"/>
                        </a:rPr>
                        <a:t>805707</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s-ES" b="0" i="0" dirty="0">
                          <a:solidFill>
                            <a:srgbClr val="000000"/>
                          </a:solidFill>
                          <a:latin typeface="Arial"/>
                        </a:rPr>
                        <a:t>333237</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a:noFill/>
                    </a:lnB>
                    <a:solidFill>
                      <a:srgbClr val="FAFBFE"/>
                    </a:solidFill>
                  </a:tcPr>
                </a:tc>
              </a:tr>
            </a:tbl>
          </a:graphicData>
        </a:graphic>
      </p:graphicFrame>
      <p:graphicFrame>
        <p:nvGraphicFramePr>
          <p:cNvPr id="8" name="7 Tabla"/>
          <p:cNvGraphicFramePr>
            <a:graphicFrameLocks noGrp="1"/>
          </p:cNvGraphicFramePr>
          <p:nvPr/>
        </p:nvGraphicFramePr>
        <p:xfrm>
          <a:off x="4716016" y="1340768"/>
          <a:ext cx="3816424" cy="1411600"/>
        </p:xfrm>
        <a:graphic>
          <a:graphicData uri="http://schemas.openxmlformats.org/drawingml/2006/table">
            <a:tbl>
              <a:tblPr/>
              <a:tblGrid>
                <a:gridCol w="636071"/>
                <a:gridCol w="876097"/>
                <a:gridCol w="864096"/>
                <a:gridCol w="1440160"/>
              </a:tblGrid>
              <a:tr h="360040">
                <a:tc>
                  <a:txBody>
                    <a:bodyPr/>
                    <a:lstStyle/>
                    <a:p>
                      <a:pPr fontAlgn="t"/>
                      <a:r>
                        <a:rPr lang="es-ES" b="0" i="0" dirty="0" err="1">
                          <a:solidFill>
                            <a:srgbClr val="000000"/>
                          </a:solidFill>
                          <a:latin typeface="Arial"/>
                        </a:rPr>
                        <a:t>year</a:t>
                      </a:r>
                      <a:endParaRPr lang="es-ES" b="0" i="0" dirty="0">
                        <a:solidFill>
                          <a:srgbClr val="000000"/>
                        </a:solidFill>
                        <a:latin typeface="Arial"/>
                      </a:endParaRP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dirty="0">
                          <a:solidFill>
                            <a:srgbClr val="000000"/>
                          </a:solidFill>
                          <a:latin typeface="Arial"/>
                        </a:rPr>
                        <a:t>Futbol</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dirty="0" smtClean="0">
                          <a:solidFill>
                            <a:srgbClr val="000000"/>
                          </a:solidFill>
                          <a:latin typeface="Arial"/>
                        </a:rPr>
                        <a:t>Rugby</a:t>
                      </a:r>
                      <a:endParaRPr lang="es-ES" b="0" i="0" dirty="0">
                        <a:solidFill>
                          <a:srgbClr val="000000"/>
                        </a:solidFill>
                        <a:latin typeface="Arial"/>
                      </a:endParaRP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dirty="0">
                          <a:solidFill>
                            <a:srgbClr val="000000"/>
                          </a:solidFill>
                          <a:latin typeface="Arial"/>
                        </a:rPr>
                        <a:t>Baloncesto</a:t>
                      </a:r>
                    </a:p>
                  </a:txBody>
                  <a:tcPr marL="38100" marR="38100" marT="38100" marB="38100">
                    <a:lnL w="7620" cap="flat" cmpd="sng" algn="ctr">
                      <a:solidFill>
                        <a:srgbClr val="C1C1C1"/>
                      </a:solidFill>
                      <a:prstDash val="solid"/>
                      <a:round/>
                      <a:headEnd type="none" w="med" len="med"/>
                      <a:tailEnd type="none" w="med" len="med"/>
                    </a:lnL>
                    <a:lnR>
                      <a:noFill/>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r>
              <a:tr h="0">
                <a:tc>
                  <a:txBody>
                    <a:bodyPr/>
                    <a:lstStyle/>
                    <a:p>
                      <a:pPr algn="r" fontAlgn="t"/>
                      <a:r>
                        <a:rPr lang="es-ES" b="0" i="0" dirty="0">
                          <a:solidFill>
                            <a:srgbClr val="000000"/>
                          </a:solidFill>
                          <a:latin typeface="Arial"/>
                        </a:rPr>
                        <a:t>1960</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r" fontAlgn="t"/>
                      <a:r>
                        <a:rPr lang="es-ES" b="0" i="0" dirty="0">
                          <a:solidFill>
                            <a:srgbClr val="000000"/>
                          </a:solidFill>
                          <a:latin typeface="Arial"/>
                        </a:rPr>
                        <a:t>43436</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r" fontAlgn="t"/>
                      <a:r>
                        <a:rPr lang="es-ES" b="0" i="0" dirty="0" smtClean="0">
                          <a:solidFill>
                            <a:srgbClr val="000000"/>
                          </a:solidFill>
                          <a:latin typeface="Arial"/>
                        </a:rPr>
                        <a:t>1213</a:t>
                      </a:r>
                      <a:endParaRPr lang="es-ES" b="0" i="0" dirty="0">
                        <a:solidFill>
                          <a:srgbClr val="000000"/>
                        </a:solidFill>
                        <a:latin typeface="Arial"/>
                      </a:endParaRP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r" fontAlgn="t"/>
                      <a:r>
                        <a:rPr lang="es-ES" b="0" i="0" dirty="0">
                          <a:solidFill>
                            <a:srgbClr val="000000"/>
                          </a:solidFill>
                          <a:latin typeface="Arial"/>
                        </a:rPr>
                        <a:t>7715</a:t>
                      </a:r>
                    </a:p>
                  </a:txBody>
                  <a:tcPr marL="38100" marR="38100" marT="38100" marB="38100">
                    <a:lnL w="7620" cap="flat" cmpd="sng" algn="ctr">
                      <a:solidFill>
                        <a:srgbClr val="C1C1C1"/>
                      </a:solidFill>
                      <a:prstDash val="solid"/>
                      <a:round/>
                      <a:headEnd type="none" w="med" len="med"/>
                      <a:tailEnd type="none" w="med" len="med"/>
                    </a:lnL>
                    <a:lnR>
                      <a:noFill/>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r>
              <a:tr h="0">
                <a:tc>
                  <a:txBody>
                    <a:bodyPr/>
                    <a:lstStyle/>
                    <a:p>
                      <a:pPr algn="r" fontAlgn="t"/>
                      <a:r>
                        <a:rPr lang="es-ES" b="0" i="0" dirty="0">
                          <a:solidFill>
                            <a:srgbClr val="000000"/>
                          </a:solidFill>
                          <a:latin typeface="Arial"/>
                        </a:rPr>
                        <a:t>1980</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r" fontAlgn="t"/>
                      <a:r>
                        <a:rPr lang="es-ES" b="0" i="0" dirty="0">
                          <a:solidFill>
                            <a:srgbClr val="000000"/>
                          </a:solidFill>
                          <a:latin typeface="Arial"/>
                        </a:rPr>
                        <a:t>353800</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r" fontAlgn="t"/>
                      <a:r>
                        <a:rPr lang="es-ES" b="0" i="0" dirty="0" smtClean="0">
                          <a:solidFill>
                            <a:srgbClr val="000000"/>
                          </a:solidFill>
                          <a:latin typeface="Arial"/>
                        </a:rPr>
                        <a:t>10521</a:t>
                      </a:r>
                      <a:endParaRPr lang="es-ES" b="0" i="0" dirty="0">
                        <a:solidFill>
                          <a:srgbClr val="000000"/>
                        </a:solidFill>
                        <a:latin typeface="Arial"/>
                      </a:endParaRP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r" fontAlgn="t"/>
                      <a:r>
                        <a:rPr lang="es-ES" b="0" i="0" dirty="0">
                          <a:solidFill>
                            <a:srgbClr val="000000"/>
                          </a:solidFill>
                          <a:latin typeface="Arial"/>
                        </a:rPr>
                        <a:t>65170</a:t>
                      </a:r>
                    </a:p>
                  </a:txBody>
                  <a:tcPr marL="38100" marR="38100" marT="38100" marB="38100">
                    <a:lnL w="7620" cap="flat" cmpd="sng" algn="ctr">
                      <a:solidFill>
                        <a:srgbClr val="C1C1C1"/>
                      </a:solidFill>
                      <a:prstDash val="solid"/>
                      <a:round/>
                      <a:headEnd type="none" w="med" len="med"/>
                      <a:tailEnd type="none" w="med" len="med"/>
                    </a:lnL>
                    <a:lnR>
                      <a:noFill/>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r>
              <a:tr h="0">
                <a:tc>
                  <a:txBody>
                    <a:bodyPr/>
                    <a:lstStyle/>
                    <a:p>
                      <a:pPr algn="r" fontAlgn="t"/>
                      <a:r>
                        <a:rPr lang="es-ES" b="0" i="0" dirty="0">
                          <a:solidFill>
                            <a:srgbClr val="000000"/>
                          </a:solidFill>
                          <a:latin typeface="Arial"/>
                        </a:rPr>
                        <a:t>2010</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a:noFill/>
                    </a:lnB>
                    <a:solidFill>
                      <a:srgbClr val="FAFBFE"/>
                    </a:solidFill>
                  </a:tcPr>
                </a:tc>
                <a:tc>
                  <a:txBody>
                    <a:bodyPr/>
                    <a:lstStyle/>
                    <a:p>
                      <a:pPr algn="r" fontAlgn="t"/>
                      <a:r>
                        <a:rPr lang="es-ES" b="0" i="0" dirty="0">
                          <a:solidFill>
                            <a:srgbClr val="000000"/>
                          </a:solidFill>
                          <a:latin typeface="Arial"/>
                        </a:rPr>
                        <a:t>805707</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a:noFill/>
                    </a:lnB>
                    <a:solidFill>
                      <a:srgbClr val="FAFBFE"/>
                    </a:solidFill>
                  </a:tcPr>
                </a:tc>
                <a:tc>
                  <a:txBody>
                    <a:bodyPr/>
                    <a:lstStyle/>
                    <a:p>
                      <a:pPr algn="r" fontAlgn="t"/>
                      <a:r>
                        <a:rPr lang="es-ES" b="0" i="0" dirty="0" smtClean="0">
                          <a:solidFill>
                            <a:srgbClr val="000000"/>
                          </a:solidFill>
                          <a:latin typeface="Arial"/>
                        </a:rPr>
                        <a:t>20972</a:t>
                      </a:r>
                      <a:endParaRPr lang="es-ES" b="0" i="0" dirty="0">
                        <a:solidFill>
                          <a:srgbClr val="000000"/>
                        </a:solidFill>
                        <a:latin typeface="Arial"/>
                      </a:endParaRP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a:noFill/>
                    </a:lnB>
                    <a:solidFill>
                      <a:srgbClr val="FAFBFE"/>
                    </a:solidFill>
                  </a:tcPr>
                </a:tc>
                <a:tc>
                  <a:txBody>
                    <a:bodyPr/>
                    <a:lstStyle/>
                    <a:p>
                      <a:pPr algn="r" fontAlgn="t"/>
                      <a:r>
                        <a:rPr lang="es-ES" b="0" i="0" dirty="0">
                          <a:solidFill>
                            <a:srgbClr val="000000"/>
                          </a:solidFill>
                          <a:latin typeface="Arial"/>
                        </a:rPr>
                        <a:t>401421</a:t>
                      </a:r>
                    </a:p>
                  </a:txBody>
                  <a:tcPr marL="38100" marR="38100" marT="38100" marB="38100">
                    <a:lnL w="7620" cap="flat" cmpd="sng" algn="ctr">
                      <a:solidFill>
                        <a:srgbClr val="C1C1C1"/>
                      </a:solidFill>
                      <a:prstDash val="solid"/>
                      <a:round/>
                      <a:headEnd type="none" w="med" len="med"/>
                      <a:tailEnd type="none" w="med" len="med"/>
                    </a:lnL>
                    <a:lnR>
                      <a:noFill/>
                    </a:lnR>
                    <a:lnT w="7620" cap="flat" cmpd="sng" algn="ctr">
                      <a:solidFill>
                        <a:srgbClr val="C1C1C1"/>
                      </a:solidFill>
                      <a:prstDash val="solid"/>
                      <a:round/>
                      <a:headEnd type="none" w="med" len="med"/>
                      <a:tailEnd type="none" w="med" len="med"/>
                    </a:lnT>
                    <a:lnB>
                      <a:noFill/>
                    </a:lnB>
                    <a:solidFill>
                      <a:srgbClr val="FAFBFE"/>
                    </a:solidFill>
                  </a:tcPr>
                </a:tc>
              </a:tr>
            </a:tbl>
          </a:graphicData>
        </a:graphic>
      </p:graphicFrame>
      <p:sp>
        <p:nvSpPr>
          <p:cNvPr id="9" name="8 CuadroTexto"/>
          <p:cNvSpPr txBox="1"/>
          <p:nvPr/>
        </p:nvSpPr>
        <p:spPr>
          <a:xfrm>
            <a:off x="899592" y="836712"/>
            <a:ext cx="2880320" cy="369332"/>
          </a:xfrm>
          <a:prstGeom prst="rect">
            <a:avLst/>
          </a:prstGeom>
          <a:noFill/>
        </p:spPr>
        <p:txBody>
          <a:bodyPr wrap="square" rtlCol="0">
            <a:spAutoFit/>
          </a:bodyPr>
          <a:lstStyle/>
          <a:p>
            <a:r>
              <a:rPr lang="es-ES" dirty="0" smtClean="0"/>
              <a:t>   DATA A</a:t>
            </a:r>
            <a:endParaRPr lang="es-ES" dirty="0"/>
          </a:p>
        </p:txBody>
      </p:sp>
      <p:sp>
        <p:nvSpPr>
          <p:cNvPr id="10" name="9 CuadroTexto"/>
          <p:cNvSpPr txBox="1"/>
          <p:nvPr/>
        </p:nvSpPr>
        <p:spPr>
          <a:xfrm>
            <a:off x="4932040" y="908720"/>
            <a:ext cx="3600400" cy="369332"/>
          </a:xfrm>
          <a:prstGeom prst="rect">
            <a:avLst/>
          </a:prstGeom>
          <a:noFill/>
        </p:spPr>
        <p:txBody>
          <a:bodyPr wrap="square" rtlCol="0">
            <a:spAutoFit/>
          </a:bodyPr>
          <a:lstStyle/>
          <a:p>
            <a:r>
              <a:rPr lang="es-ES" dirty="0" smtClean="0"/>
              <a:t>DATA B </a:t>
            </a:r>
            <a:endParaRPr lang="es-ES" dirty="0"/>
          </a:p>
        </p:txBody>
      </p:sp>
      <p:pic>
        <p:nvPicPr>
          <p:cNvPr id="31746" name="Picture 2"/>
          <p:cNvPicPr>
            <a:picLocks noChangeAspect="1" noChangeArrowheads="1"/>
          </p:cNvPicPr>
          <p:nvPr/>
        </p:nvPicPr>
        <p:blipFill>
          <a:blip r:embed="rId2" cstate="print"/>
          <a:srcRect/>
          <a:stretch>
            <a:fillRect/>
          </a:stretch>
        </p:blipFill>
        <p:spPr bwMode="auto">
          <a:xfrm>
            <a:off x="611560" y="3789040"/>
            <a:ext cx="2118235" cy="1440160"/>
          </a:xfrm>
          <a:prstGeom prst="rect">
            <a:avLst/>
          </a:prstGeom>
          <a:noFill/>
          <a:ln w="9525">
            <a:noFill/>
            <a:miter lim="800000"/>
            <a:headEnd/>
            <a:tailEnd/>
          </a:ln>
        </p:spPr>
      </p:pic>
      <p:graphicFrame>
        <p:nvGraphicFramePr>
          <p:cNvPr id="12" name="11 Tabla"/>
          <p:cNvGraphicFramePr>
            <a:graphicFrameLocks noGrp="1"/>
          </p:cNvGraphicFramePr>
          <p:nvPr/>
        </p:nvGraphicFramePr>
        <p:xfrm>
          <a:off x="2771800" y="3717032"/>
          <a:ext cx="6048672" cy="2453640"/>
        </p:xfrm>
        <a:graphic>
          <a:graphicData uri="http://schemas.openxmlformats.org/drawingml/2006/table">
            <a:tbl>
              <a:tblPr/>
              <a:tblGrid>
                <a:gridCol w="792088"/>
                <a:gridCol w="1080120"/>
                <a:gridCol w="864096"/>
                <a:gridCol w="864096"/>
                <a:gridCol w="1008112"/>
                <a:gridCol w="1440160"/>
              </a:tblGrid>
              <a:tr h="0">
                <a:tc>
                  <a:txBody>
                    <a:bodyPr/>
                    <a:lstStyle/>
                    <a:p>
                      <a:pPr fontAlgn="t"/>
                      <a:r>
                        <a:rPr lang="es-ES" b="0" i="0" dirty="0" err="1">
                          <a:solidFill>
                            <a:srgbClr val="000000"/>
                          </a:solidFill>
                          <a:latin typeface="Arial"/>
                        </a:rPr>
                        <a:t>year</a:t>
                      </a:r>
                      <a:endParaRPr lang="es-ES" b="0" i="0" dirty="0">
                        <a:solidFill>
                          <a:srgbClr val="000000"/>
                        </a:solidFill>
                        <a:latin typeface="Arial"/>
                      </a:endParaRP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dirty="0">
                          <a:solidFill>
                            <a:srgbClr val="000000"/>
                          </a:solidFill>
                          <a:latin typeface="Arial"/>
                        </a:rPr>
                        <a:t>Atletismo</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dirty="0">
                          <a:solidFill>
                            <a:srgbClr val="000000"/>
                          </a:solidFill>
                          <a:latin typeface="Arial"/>
                        </a:rPr>
                        <a:t>Futbol</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Golf</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dirty="0" smtClean="0">
                          <a:solidFill>
                            <a:srgbClr val="000000"/>
                          </a:solidFill>
                          <a:latin typeface="Arial"/>
                        </a:rPr>
                        <a:t>Rugby </a:t>
                      </a:r>
                      <a:endParaRPr lang="es-ES" b="0" i="0" dirty="0">
                        <a:solidFill>
                          <a:srgbClr val="000000"/>
                        </a:solidFill>
                        <a:latin typeface="Arial"/>
                      </a:endParaRP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dirty="0" smtClean="0">
                          <a:solidFill>
                            <a:srgbClr val="000000"/>
                          </a:solidFill>
                          <a:latin typeface="Arial"/>
                        </a:rPr>
                        <a:t>Baloncesto</a:t>
                      </a:r>
                      <a:endParaRPr lang="es-ES" b="0" i="0" dirty="0">
                        <a:solidFill>
                          <a:srgbClr val="000000"/>
                        </a:solidFill>
                        <a:latin typeface="Arial"/>
                      </a:endParaRP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r>
              <a:tr h="0">
                <a:tc>
                  <a:txBody>
                    <a:bodyPr/>
                    <a:lstStyle/>
                    <a:p>
                      <a:pPr fontAlgn="t"/>
                      <a:r>
                        <a:rPr lang="es-ES" b="0" i="0">
                          <a:solidFill>
                            <a:srgbClr val="000000"/>
                          </a:solidFill>
                          <a:latin typeface="Arial"/>
                        </a:rPr>
                        <a:t>1950</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r" fontAlgn="t"/>
                      <a:r>
                        <a:rPr lang="es-ES" b="0" i="0" dirty="0">
                          <a:solidFill>
                            <a:srgbClr val="000000"/>
                          </a:solidFill>
                          <a:latin typeface="Arial"/>
                        </a:rPr>
                        <a:t>994</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r" fontAlgn="t"/>
                      <a:r>
                        <a:rPr lang="es-ES" b="0" i="0" dirty="0">
                          <a:solidFill>
                            <a:srgbClr val="000000"/>
                          </a:solidFill>
                          <a:latin typeface="Arial"/>
                        </a:rPr>
                        <a:t>32272</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r" fontAlgn="t"/>
                      <a:r>
                        <a:rPr lang="es-ES" b="0" i="0" dirty="0">
                          <a:solidFill>
                            <a:srgbClr val="000000"/>
                          </a:solidFill>
                          <a:latin typeface="Arial"/>
                        </a:rPr>
                        <a:t>709</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ctr" fontAlgn="t"/>
                      <a:r>
                        <a:rPr lang="es-ES" b="0" i="0" dirty="0" smtClean="0">
                          <a:solidFill>
                            <a:srgbClr val="000000"/>
                          </a:solidFill>
                          <a:latin typeface="Arial"/>
                        </a:rPr>
                        <a:t>.</a:t>
                      </a:r>
                      <a:endParaRPr lang="es-ES" b="0" i="0" dirty="0">
                        <a:solidFill>
                          <a:srgbClr val="000000"/>
                        </a:solidFill>
                        <a:latin typeface="Arial"/>
                      </a:endParaRP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ctr" fontAlgn="t"/>
                      <a:r>
                        <a:rPr lang="es-ES" b="0" i="0" dirty="0" smtClean="0">
                          <a:solidFill>
                            <a:srgbClr val="000000"/>
                          </a:solidFill>
                          <a:latin typeface="Arial"/>
                        </a:rPr>
                        <a:t>.</a:t>
                      </a:r>
                      <a:endParaRPr lang="es-ES" b="0" i="0" dirty="0">
                        <a:solidFill>
                          <a:srgbClr val="000000"/>
                        </a:solidFill>
                        <a:latin typeface="Arial"/>
                      </a:endParaRP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r>
              <a:tr h="0">
                <a:tc>
                  <a:txBody>
                    <a:bodyPr/>
                    <a:lstStyle/>
                    <a:p>
                      <a:pPr fontAlgn="t"/>
                      <a:r>
                        <a:rPr lang="es-ES" b="0" i="0" dirty="0" smtClean="0">
                          <a:solidFill>
                            <a:srgbClr val="000000"/>
                          </a:solidFill>
                          <a:latin typeface="Arial"/>
                        </a:rPr>
                        <a:t>1960</a:t>
                      </a:r>
                      <a:endParaRPr lang="es-ES" b="0" i="0" dirty="0">
                        <a:solidFill>
                          <a:srgbClr val="000000"/>
                        </a:solidFill>
                        <a:latin typeface="Arial"/>
                      </a:endParaRP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r" fontAlgn="t"/>
                      <a:r>
                        <a:rPr lang="es-ES" b="0" i="0" dirty="0" smtClean="0">
                          <a:solidFill>
                            <a:srgbClr val="000000"/>
                          </a:solidFill>
                          <a:latin typeface="Arial"/>
                        </a:rPr>
                        <a:t>.</a:t>
                      </a:r>
                      <a:endParaRPr lang="es-ES" b="0" i="0" dirty="0">
                        <a:solidFill>
                          <a:srgbClr val="000000"/>
                        </a:solidFill>
                        <a:latin typeface="Arial"/>
                      </a:endParaRP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r" fontAlgn="t"/>
                      <a:r>
                        <a:rPr lang="es-ES" b="0" i="0" dirty="0" smtClean="0">
                          <a:solidFill>
                            <a:srgbClr val="000000"/>
                          </a:solidFill>
                          <a:latin typeface="Arial"/>
                        </a:rPr>
                        <a:t>43436</a:t>
                      </a:r>
                      <a:endParaRPr lang="es-ES" b="0" i="0" dirty="0">
                        <a:solidFill>
                          <a:srgbClr val="000000"/>
                        </a:solidFill>
                        <a:latin typeface="Arial"/>
                      </a:endParaRP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ctr" fontAlgn="t"/>
                      <a:r>
                        <a:rPr lang="es-ES" b="0" i="0" dirty="0" smtClean="0">
                          <a:solidFill>
                            <a:srgbClr val="000000"/>
                          </a:solidFill>
                          <a:latin typeface="Arial"/>
                        </a:rPr>
                        <a:t>.</a:t>
                      </a:r>
                      <a:endParaRPr lang="es-ES" b="0" i="0" dirty="0">
                        <a:solidFill>
                          <a:srgbClr val="000000"/>
                        </a:solidFill>
                        <a:latin typeface="Arial"/>
                      </a:endParaRP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r" fontAlgn="t"/>
                      <a:r>
                        <a:rPr lang="es-ES" b="0" i="0" dirty="0" smtClean="0">
                          <a:solidFill>
                            <a:srgbClr val="000000"/>
                          </a:solidFill>
                          <a:latin typeface="Arial"/>
                        </a:rPr>
                        <a:t>1213</a:t>
                      </a:r>
                      <a:endParaRPr lang="es-ES" b="0" i="0" dirty="0">
                        <a:solidFill>
                          <a:srgbClr val="000000"/>
                        </a:solidFill>
                        <a:latin typeface="Arial"/>
                      </a:endParaRP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r" fontAlgn="t"/>
                      <a:r>
                        <a:rPr lang="es-ES" b="0" i="0" dirty="0" smtClean="0">
                          <a:solidFill>
                            <a:srgbClr val="000000"/>
                          </a:solidFill>
                          <a:latin typeface="Arial"/>
                        </a:rPr>
                        <a:t>7715</a:t>
                      </a:r>
                      <a:endParaRPr lang="es-ES" b="0" i="0" dirty="0">
                        <a:solidFill>
                          <a:srgbClr val="000000"/>
                        </a:solidFill>
                        <a:latin typeface="Arial"/>
                      </a:endParaRP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r>
              <a:tr h="0">
                <a:tc>
                  <a:txBody>
                    <a:bodyPr/>
                    <a:lstStyle/>
                    <a:p>
                      <a:pPr fontAlgn="t"/>
                      <a:r>
                        <a:rPr lang="es-ES" b="0" i="0" dirty="0">
                          <a:solidFill>
                            <a:srgbClr val="000000"/>
                          </a:solidFill>
                          <a:latin typeface="Arial"/>
                        </a:rPr>
                        <a:t>1970</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r" fontAlgn="t"/>
                      <a:r>
                        <a:rPr lang="es-ES" b="0" i="0" dirty="0">
                          <a:solidFill>
                            <a:srgbClr val="000000"/>
                          </a:solidFill>
                          <a:latin typeface="Arial"/>
                        </a:rPr>
                        <a:t>38039</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r" fontAlgn="t"/>
                      <a:r>
                        <a:rPr lang="es-ES" b="0" i="0" dirty="0">
                          <a:solidFill>
                            <a:srgbClr val="000000"/>
                          </a:solidFill>
                          <a:latin typeface="Arial"/>
                        </a:rPr>
                        <a:t>102354</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r" fontAlgn="t"/>
                      <a:r>
                        <a:rPr lang="es-ES" b="0" i="0" dirty="0">
                          <a:solidFill>
                            <a:srgbClr val="000000"/>
                          </a:solidFill>
                          <a:latin typeface="Arial"/>
                        </a:rPr>
                        <a:t>5332</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ctr" fontAlgn="t"/>
                      <a:r>
                        <a:rPr lang="es-ES" b="0" i="0" dirty="0" smtClean="0">
                          <a:solidFill>
                            <a:srgbClr val="000000"/>
                          </a:solidFill>
                          <a:latin typeface="Arial"/>
                        </a:rPr>
                        <a:t>.</a:t>
                      </a:r>
                      <a:endParaRPr lang="es-ES" b="0" i="0" dirty="0">
                        <a:solidFill>
                          <a:srgbClr val="000000"/>
                        </a:solidFill>
                        <a:latin typeface="Arial"/>
                      </a:endParaRP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ctr" fontAlgn="t"/>
                      <a:r>
                        <a:rPr lang="es-ES" b="0" i="0" dirty="0" smtClean="0">
                          <a:solidFill>
                            <a:srgbClr val="000000"/>
                          </a:solidFill>
                          <a:latin typeface="Arial"/>
                        </a:rPr>
                        <a:t>.</a:t>
                      </a:r>
                      <a:endParaRPr lang="es-ES" b="0" i="0" dirty="0">
                        <a:solidFill>
                          <a:srgbClr val="000000"/>
                        </a:solidFill>
                        <a:latin typeface="Arial"/>
                      </a:endParaRP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r>
              <a:tr h="0">
                <a:tc>
                  <a:txBody>
                    <a:bodyPr/>
                    <a:lstStyle/>
                    <a:p>
                      <a:pPr fontAlgn="t"/>
                      <a:r>
                        <a:rPr lang="es-ES" b="0" i="0">
                          <a:solidFill>
                            <a:srgbClr val="000000"/>
                          </a:solidFill>
                          <a:latin typeface="Arial"/>
                        </a:rPr>
                        <a:t>1980</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r" fontAlgn="t"/>
                      <a:r>
                        <a:rPr lang="es-ES" b="0" i="0">
                          <a:solidFill>
                            <a:srgbClr val="000000"/>
                          </a:solidFill>
                          <a:latin typeface="Arial"/>
                        </a:rPr>
                        <a:t>41661</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r" fontAlgn="t"/>
                      <a:r>
                        <a:rPr lang="es-ES" b="0" i="0" dirty="0">
                          <a:solidFill>
                            <a:srgbClr val="000000"/>
                          </a:solidFill>
                          <a:latin typeface="Arial"/>
                        </a:rPr>
                        <a:t>353800</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r" fontAlgn="t"/>
                      <a:r>
                        <a:rPr lang="es-ES" b="0" i="0" dirty="0">
                          <a:solidFill>
                            <a:srgbClr val="000000"/>
                          </a:solidFill>
                          <a:latin typeface="Arial"/>
                        </a:rPr>
                        <a:t>18781</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r" fontAlgn="t"/>
                      <a:r>
                        <a:rPr lang="es-ES" b="0" i="0" dirty="0" smtClean="0">
                          <a:solidFill>
                            <a:srgbClr val="000000"/>
                          </a:solidFill>
                          <a:latin typeface="Arial"/>
                        </a:rPr>
                        <a:t>10521</a:t>
                      </a:r>
                      <a:endParaRPr lang="es-ES" b="0" i="0" dirty="0">
                        <a:solidFill>
                          <a:srgbClr val="000000"/>
                        </a:solidFill>
                        <a:latin typeface="Arial"/>
                      </a:endParaRP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r" fontAlgn="t"/>
                      <a:r>
                        <a:rPr lang="es-ES" b="0" i="0" dirty="0">
                          <a:solidFill>
                            <a:srgbClr val="000000"/>
                          </a:solidFill>
                          <a:latin typeface="Arial"/>
                        </a:rPr>
                        <a:t>65170</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r>
              <a:tr h="0">
                <a:tc>
                  <a:txBody>
                    <a:bodyPr/>
                    <a:lstStyle/>
                    <a:p>
                      <a:pPr fontAlgn="t"/>
                      <a:r>
                        <a:rPr lang="es-ES" b="0" i="0" dirty="0">
                          <a:solidFill>
                            <a:srgbClr val="000000"/>
                          </a:solidFill>
                          <a:latin typeface="Arial"/>
                        </a:rPr>
                        <a:t>2000</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r" fontAlgn="t"/>
                      <a:r>
                        <a:rPr lang="es-ES" b="0" i="0">
                          <a:solidFill>
                            <a:srgbClr val="000000"/>
                          </a:solidFill>
                          <a:latin typeface="Arial"/>
                        </a:rPr>
                        <a:t>69149</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r" fontAlgn="t"/>
                      <a:r>
                        <a:rPr lang="es-ES" b="0" i="0" dirty="0">
                          <a:solidFill>
                            <a:srgbClr val="000000"/>
                          </a:solidFill>
                          <a:latin typeface="Arial"/>
                        </a:rPr>
                        <a:t>612499</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r" fontAlgn="t"/>
                      <a:r>
                        <a:rPr lang="es-ES" b="0" i="0" dirty="0">
                          <a:solidFill>
                            <a:srgbClr val="000000"/>
                          </a:solidFill>
                          <a:latin typeface="Arial"/>
                        </a:rPr>
                        <a:t>174908</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ctr" fontAlgn="t"/>
                      <a:r>
                        <a:rPr lang="es-ES" b="0" i="0" dirty="0" smtClean="0">
                          <a:solidFill>
                            <a:srgbClr val="000000"/>
                          </a:solidFill>
                          <a:latin typeface="Arial"/>
                        </a:rPr>
                        <a:t>.</a:t>
                      </a:r>
                      <a:endParaRPr lang="es-ES" b="0" i="0" dirty="0">
                        <a:solidFill>
                          <a:srgbClr val="000000"/>
                        </a:solidFill>
                        <a:latin typeface="Arial"/>
                      </a:endParaRP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ctr" fontAlgn="t"/>
                      <a:r>
                        <a:rPr lang="es-ES" b="0" i="0" dirty="0" smtClean="0">
                          <a:solidFill>
                            <a:srgbClr val="000000"/>
                          </a:solidFill>
                          <a:latin typeface="Arial"/>
                        </a:rPr>
                        <a:t>.</a:t>
                      </a:r>
                      <a:endParaRPr lang="es-ES" b="0" i="0" dirty="0">
                        <a:solidFill>
                          <a:srgbClr val="000000"/>
                        </a:solidFill>
                        <a:latin typeface="Arial"/>
                      </a:endParaRP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r>
              <a:tr h="0">
                <a:tc>
                  <a:txBody>
                    <a:bodyPr/>
                    <a:lstStyle/>
                    <a:p>
                      <a:pPr fontAlgn="t"/>
                      <a:r>
                        <a:rPr lang="es-ES" b="0" i="0">
                          <a:solidFill>
                            <a:srgbClr val="000000"/>
                          </a:solidFill>
                          <a:latin typeface="Arial"/>
                        </a:rPr>
                        <a:t>2010</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a:noFill/>
                    </a:lnB>
                    <a:solidFill>
                      <a:srgbClr val="FAFBFE"/>
                    </a:solidFill>
                  </a:tcPr>
                </a:tc>
                <a:tc>
                  <a:txBody>
                    <a:bodyPr/>
                    <a:lstStyle/>
                    <a:p>
                      <a:pPr algn="r" fontAlgn="t"/>
                      <a:r>
                        <a:rPr lang="es-ES" b="0" i="0">
                          <a:solidFill>
                            <a:srgbClr val="000000"/>
                          </a:solidFill>
                          <a:latin typeface="Arial"/>
                        </a:rPr>
                        <a:t>75549</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a:noFill/>
                    </a:lnB>
                    <a:solidFill>
                      <a:srgbClr val="FAFBFE"/>
                    </a:solidFill>
                  </a:tcPr>
                </a:tc>
                <a:tc>
                  <a:txBody>
                    <a:bodyPr/>
                    <a:lstStyle/>
                    <a:p>
                      <a:pPr algn="r" fontAlgn="t"/>
                      <a:r>
                        <a:rPr lang="es-ES" b="0" i="0" dirty="0">
                          <a:solidFill>
                            <a:srgbClr val="000000"/>
                          </a:solidFill>
                          <a:latin typeface="Arial"/>
                        </a:rPr>
                        <a:t>805707</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a:noFill/>
                    </a:lnB>
                    <a:solidFill>
                      <a:srgbClr val="FAFBFE"/>
                    </a:solidFill>
                  </a:tcPr>
                </a:tc>
                <a:tc>
                  <a:txBody>
                    <a:bodyPr/>
                    <a:lstStyle/>
                    <a:p>
                      <a:pPr algn="r" fontAlgn="t"/>
                      <a:r>
                        <a:rPr lang="es-ES" b="0" i="0" dirty="0">
                          <a:solidFill>
                            <a:srgbClr val="000000"/>
                          </a:solidFill>
                          <a:latin typeface="Arial"/>
                        </a:rPr>
                        <a:t>333237</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a:noFill/>
                    </a:lnB>
                    <a:solidFill>
                      <a:srgbClr val="FAFBFE"/>
                    </a:solidFill>
                  </a:tcPr>
                </a:tc>
                <a:tc>
                  <a:txBody>
                    <a:bodyPr/>
                    <a:lstStyle/>
                    <a:p>
                      <a:pPr algn="r" fontAlgn="t"/>
                      <a:r>
                        <a:rPr lang="es-ES" b="0" i="0" dirty="0" smtClean="0">
                          <a:solidFill>
                            <a:srgbClr val="000000"/>
                          </a:solidFill>
                          <a:latin typeface="Arial"/>
                        </a:rPr>
                        <a:t>20972</a:t>
                      </a:r>
                      <a:endParaRPr lang="es-ES" b="0" i="0" dirty="0">
                        <a:solidFill>
                          <a:srgbClr val="000000"/>
                        </a:solidFill>
                        <a:latin typeface="Arial"/>
                      </a:endParaRP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a:noFill/>
                    </a:lnB>
                    <a:solidFill>
                      <a:srgbClr val="FAFBFE"/>
                    </a:solidFill>
                  </a:tcPr>
                </a:tc>
                <a:tc>
                  <a:txBody>
                    <a:bodyPr/>
                    <a:lstStyle/>
                    <a:p>
                      <a:pPr algn="r" fontAlgn="t"/>
                      <a:r>
                        <a:rPr lang="es-ES" b="0" i="0" dirty="0">
                          <a:solidFill>
                            <a:srgbClr val="000000"/>
                          </a:solidFill>
                          <a:latin typeface="Arial"/>
                        </a:rPr>
                        <a:t>401421</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a:noFill/>
                    </a:lnB>
                    <a:solidFill>
                      <a:srgbClr val="FAFBFE"/>
                    </a:solidFill>
                  </a:tcPr>
                </a:tc>
              </a:tr>
            </a:tbl>
          </a:graphicData>
        </a:graphic>
      </p:graphicFrame>
    </p:spTree>
    <p:extLst>
      <p:ext uri="{BB962C8B-B14F-4D97-AF65-F5344CB8AC3E}">
        <p14:creationId xmlns:p14="http://schemas.microsoft.com/office/powerpoint/2010/main" val="168635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51520" y="44624"/>
            <a:ext cx="8712968" cy="707886"/>
          </a:xfrm>
          <a:prstGeom prst="rect">
            <a:avLst/>
          </a:prstGeom>
          <a:solidFill>
            <a:schemeClr val="accent1">
              <a:lumMod val="60000"/>
              <a:lumOff val="40000"/>
            </a:schemeClr>
          </a:solidFill>
        </p:spPr>
        <p:txBody>
          <a:bodyPr wrap="square" rtlCol="0">
            <a:spAutoFit/>
          </a:bodyPr>
          <a:lstStyle/>
          <a:p>
            <a:pPr algn="ctr"/>
            <a:r>
              <a:rPr lang="es-ES" sz="4000" b="1" dirty="0" smtClean="0"/>
              <a:t>	MANIPULACIÓN DE DATOS: MERGE</a:t>
            </a:r>
            <a:endParaRPr lang="es-ES" sz="4000" b="1" dirty="0"/>
          </a:p>
        </p:txBody>
      </p:sp>
      <p:sp>
        <p:nvSpPr>
          <p:cNvPr id="6" name="5 CuadroTexto"/>
          <p:cNvSpPr txBox="1"/>
          <p:nvPr/>
        </p:nvSpPr>
        <p:spPr>
          <a:xfrm>
            <a:off x="251520" y="1052736"/>
            <a:ext cx="8352928" cy="646331"/>
          </a:xfrm>
          <a:prstGeom prst="rect">
            <a:avLst/>
          </a:prstGeom>
          <a:noFill/>
        </p:spPr>
        <p:txBody>
          <a:bodyPr wrap="square" rtlCol="0">
            <a:spAutoFit/>
          </a:bodyPr>
          <a:lstStyle/>
          <a:p>
            <a:pPr marL="342900" indent="-342900">
              <a:buAutoNum type="alphaLcParenR"/>
            </a:pPr>
            <a:endParaRPr lang="es-ES" dirty="0" smtClean="0"/>
          </a:p>
          <a:p>
            <a:endParaRPr lang="es-ES" dirty="0"/>
          </a:p>
        </p:txBody>
      </p:sp>
      <p:graphicFrame>
        <p:nvGraphicFramePr>
          <p:cNvPr id="5" name="4 Tabla"/>
          <p:cNvGraphicFramePr>
            <a:graphicFrameLocks noGrp="1"/>
          </p:cNvGraphicFramePr>
          <p:nvPr/>
        </p:nvGraphicFramePr>
        <p:xfrm>
          <a:off x="251520" y="1196752"/>
          <a:ext cx="4064000" cy="2103120"/>
        </p:xfrm>
        <a:graphic>
          <a:graphicData uri="http://schemas.openxmlformats.org/drawingml/2006/table">
            <a:tbl>
              <a:tblPr/>
              <a:tblGrid>
                <a:gridCol w="1016000"/>
                <a:gridCol w="1016000"/>
                <a:gridCol w="1016000"/>
                <a:gridCol w="1016000"/>
              </a:tblGrid>
              <a:tr h="0">
                <a:tc>
                  <a:txBody>
                    <a:bodyPr/>
                    <a:lstStyle/>
                    <a:p>
                      <a:pPr fontAlgn="t"/>
                      <a:r>
                        <a:rPr lang="es-ES" b="0" i="0" dirty="0" err="1">
                          <a:solidFill>
                            <a:srgbClr val="000000"/>
                          </a:solidFill>
                          <a:latin typeface="Arial"/>
                        </a:rPr>
                        <a:t>year</a:t>
                      </a:r>
                      <a:endParaRPr lang="es-ES" b="0" i="0" dirty="0">
                        <a:solidFill>
                          <a:srgbClr val="000000"/>
                        </a:solidFill>
                        <a:latin typeface="Arial"/>
                      </a:endParaRP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Atletismo</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Futbol</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Golf</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r>
              <a:tr h="0">
                <a:tc>
                  <a:txBody>
                    <a:bodyPr/>
                    <a:lstStyle/>
                    <a:p>
                      <a:pPr fontAlgn="t"/>
                      <a:r>
                        <a:rPr lang="es-ES" b="0" i="0">
                          <a:solidFill>
                            <a:srgbClr val="000000"/>
                          </a:solidFill>
                          <a:latin typeface="Arial"/>
                        </a:rPr>
                        <a:t>1950</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994</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32272</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709</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r>
              <a:tr h="0">
                <a:tc>
                  <a:txBody>
                    <a:bodyPr/>
                    <a:lstStyle/>
                    <a:p>
                      <a:pPr fontAlgn="t"/>
                      <a:r>
                        <a:rPr lang="es-ES" b="0" i="0" dirty="0">
                          <a:solidFill>
                            <a:srgbClr val="000000"/>
                          </a:solidFill>
                          <a:latin typeface="Arial"/>
                        </a:rPr>
                        <a:t>1970</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dirty="0">
                          <a:solidFill>
                            <a:srgbClr val="000000"/>
                          </a:solidFill>
                          <a:latin typeface="Arial"/>
                        </a:rPr>
                        <a:t>38039</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dirty="0">
                          <a:solidFill>
                            <a:srgbClr val="000000"/>
                          </a:solidFill>
                          <a:latin typeface="Arial"/>
                        </a:rPr>
                        <a:t>102354</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dirty="0">
                          <a:solidFill>
                            <a:srgbClr val="000000"/>
                          </a:solidFill>
                          <a:latin typeface="Arial"/>
                        </a:rPr>
                        <a:t>5332</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r>
              <a:tr h="0">
                <a:tc>
                  <a:txBody>
                    <a:bodyPr/>
                    <a:lstStyle/>
                    <a:p>
                      <a:pPr fontAlgn="t"/>
                      <a:r>
                        <a:rPr lang="es-ES" b="0" i="0">
                          <a:solidFill>
                            <a:srgbClr val="000000"/>
                          </a:solidFill>
                          <a:latin typeface="Arial"/>
                        </a:rPr>
                        <a:t>1980</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41661</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353800</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18781</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r>
              <a:tr h="0">
                <a:tc>
                  <a:txBody>
                    <a:bodyPr/>
                    <a:lstStyle/>
                    <a:p>
                      <a:pPr fontAlgn="t"/>
                      <a:r>
                        <a:rPr lang="es-ES" b="0" i="0" dirty="0">
                          <a:solidFill>
                            <a:srgbClr val="000000"/>
                          </a:solidFill>
                          <a:latin typeface="Arial"/>
                        </a:rPr>
                        <a:t>2000</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69149</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612499</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174908</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r>
              <a:tr h="0">
                <a:tc>
                  <a:txBody>
                    <a:bodyPr/>
                    <a:lstStyle/>
                    <a:p>
                      <a:pPr fontAlgn="t"/>
                      <a:r>
                        <a:rPr lang="es-ES" b="0" i="0">
                          <a:solidFill>
                            <a:srgbClr val="000000"/>
                          </a:solidFill>
                          <a:latin typeface="Arial"/>
                        </a:rPr>
                        <a:t>2010</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s-ES" b="0" i="0">
                          <a:solidFill>
                            <a:srgbClr val="000000"/>
                          </a:solidFill>
                          <a:latin typeface="Arial"/>
                        </a:rPr>
                        <a:t>75549</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s-ES" b="0" i="0">
                          <a:solidFill>
                            <a:srgbClr val="000000"/>
                          </a:solidFill>
                          <a:latin typeface="Arial"/>
                        </a:rPr>
                        <a:t>805707</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s-ES" b="0" i="0" dirty="0">
                          <a:solidFill>
                            <a:srgbClr val="000000"/>
                          </a:solidFill>
                          <a:latin typeface="Arial"/>
                        </a:rPr>
                        <a:t>333237</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a:noFill/>
                    </a:lnB>
                    <a:solidFill>
                      <a:srgbClr val="FAFBFE"/>
                    </a:solidFill>
                  </a:tcPr>
                </a:tc>
              </a:tr>
            </a:tbl>
          </a:graphicData>
        </a:graphic>
      </p:graphicFrame>
      <p:graphicFrame>
        <p:nvGraphicFramePr>
          <p:cNvPr id="8" name="7 Tabla"/>
          <p:cNvGraphicFramePr>
            <a:graphicFrameLocks noGrp="1"/>
          </p:cNvGraphicFramePr>
          <p:nvPr/>
        </p:nvGraphicFramePr>
        <p:xfrm>
          <a:off x="4716016" y="1340768"/>
          <a:ext cx="3816424" cy="1411600"/>
        </p:xfrm>
        <a:graphic>
          <a:graphicData uri="http://schemas.openxmlformats.org/drawingml/2006/table">
            <a:tbl>
              <a:tblPr/>
              <a:tblGrid>
                <a:gridCol w="636071"/>
                <a:gridCol w="876097"/>
                <a:gridCol w="864096"/>
                <a:gridCol w="1440160"/>
              </a:tblGrid>
              <a:tr h="360040">
                <a:tc>
                  <a:txBody>
                    <a:bodyPr/>
                    <a:lstStyle/>
                    <a:p>
                      <a:pPr fontAlgn="t"/>
                      <a:r>
                        <a:rPr lang="es-ES" b="0" i="0" dirty="0" err="1">
                          <a:solidFill>
                            <a:srgbClr val="000000"/>
                          </a:solidFill>
                          <a:latin typeface="Arial"/>
                        </a:rPr>
                        <a:t>year</a:t>
                      </a:r>
                      <a:endParaRPr lang="es-ES" b="0" i="0" dirty="0">
                        <a:solidFill>
                          <a:srgbClr val="000000"/>
                        </a:solidFill>
                        <a:latin typeface="Arial"/>
                      </a:endParaRP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dirty="0">
                          <a:solidFill>
                            <a:srgbClr val="000000"/>
                          </a:solidFill>
                          <a:latin typeface="Arial"/>
                        </a:rPr>
                        <a:t>Futbol</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dirty="0" smtClean="0">
                          <a:solidFill>
                            <a:srgbClr val="000000"/>
                          </a:solidFill>
                          <a:latin typeface="Arial"/>
                        </a:rPr>
                        <a:t>Rugby</a:t>
                      </a:r>
                      <a:endParaRPr lang="es-ES" b="0" i="0" dirty="0">
                        <a:solidFill>
                          <a:srgbClr val="000000"/>
                        </a:solidFill>
                        <a:latin typeface="Arial"/>
                      </a:endParaRP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dirty="0">
                          <a:solidFill>
                            <a:srgbClr val="000000"/>
                          </a:solidFill>
                          <a:latin typeface="Arial"/>
                        </a:rPr>
                        <a:t>Baloncesto</a:t>
                      </a:r>
                    </a:p>
                  </a:txBody>
                  <a:tcPr marL="38100" marR="38100" marT="38100" marB="38100">
                    <a:lnL w="7620" cap="flat" cmpd="sng" algn="ctr">
                      <a:solidFill>
                        <a:srgbClr val="C1C1C1"/>
                      </a:solidFill>
                      <a:prstDash val="solid"/>
                      <a:round/>
                      <a:headEnd type="none" w="med" len="med"/>
                      <a:tailEnd type="none" w="med" len="med"/>
                    </a:lnL>
                    <a:lnR>
                      <a:noFill/>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r>
              <a:tr h="0">
                <a:tc>
                  <a:txBody>
                    <a:bodyPr/>
                    <a:lstStyle/>
                    <a:p>
                      <a:pPr algn="r" fontAlgn="t"/>
                      <a:r>
                        <a:rPr lang="es-ES" b="0" i="0" dirty="0">
                          <a:solidFill>
                            <a:srgbClr val="000000"/>
                          </a:solidFill>
                          <a:latin typeface="Arial"/>
                        </a:rPr>
                        <a:t>1960</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r" fontAlgn="t"/>
                      <a:r>
                        <a:rPr lang="es-ES" b="0" i="0" dirty="0">
                          <a:solidFill>
                            <a:srgbClr val="000000"/>
                          </a:solidFill>
                          <a:latin typeface="Arial"/>
                        </a:rPr>
                        <a:t>43436</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r" fontAlgn="t"/>
                      <a:r>
                        <a:rPr lang="es-ES" b="0" i="0" dirty="0" smtClean="0">
                          <a:solidFill>
                            <a:srgbClr val="000000"/>
                          </a:solidFill>
                          <a:latin typeface="Arial"/>
                        </a:rPr>
                        <a:t>1213</a:t>
                      </a:r>
                      <a:endParaRPr lang="es-ES" b="0" i="0" dirty="0">
                        <a:solidFill>
                          <a:srgbClr val="000000"/>
                        </a:solidFill>
                        <a:latin typeface="Arial"/>
                      </a:endParaRP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r" fontAlgn="t"/>
                      <a:r>
                        <a:rPr lang="es-ES" b="0" i="0" dirty="0">
                          <a:solidFill>
                            <a:srgbClr val="000000"/>
                          </a:solidFill>
                          <a:latin typeface="Arial"/>
                        </a:rPr>
                        <a:t>7715</a:t>
                      </a:r>
                    </a:p>
                  </a:txBody>
                  <a:tcPr marL="38100" marR="38100" marT="38100" marB="38100">
                    <a:lnL w="7620" cap="flat" cmpd="sng" algn="ctr">
                      <a:solidFill>
                        <a:srgbClr val="C1C1C1"/>
                      </a:solidFill>
                      <a:prstDash val="solid"/>
                      <a:round/>
                      <a:headEnd type="none" w="med" len="med"/>
                      <a:tailEnd type="none" w="med" len="med"/>
                    </a:lnL>
                    <a:lnR>
                      <a:noFill/>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r>
              <a:tr h="0">
                <a:tc>
                  <a:txBody>
                    <a:bodyPr/>
                    <a:lstStyle/>
                    <a:p>
                      <a:pPr algn="r" fontAlgn="t"/>
                      <a:r>
                        <a:rPr lang="es-ES" b="0" i="0" dirty="0">
                          <a:solidFill>
                            <a:srgbClr val="000000"/>
                          </a:solidFill>
                          <a:latin typeface="Arial"/>
                        </a:rPr>
                        <a:t>1980</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r" fontAlgn="t"/>
                      <a:r>
                        <a:rPr lang="es-ES" b="0" i="0" dirty="0">
                          <a:solidFill>
                            <a:srgbClr val="000000"/>
                          </a:solidFill>
                          <a:latin typeface="Arial"/>
                        </a:rPr>
                        <a:t>353800</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r" fontAlgn="t"/>
                      <a:r>
                        <a:rPr lang="es-ES" b="0" i="0" dirty="0" smtClean="0">
                          <a:solidFill>
                            <a:srgbClr val="000000"/>
                          </a:solidFill>
                          <a:latin typeface="Arial"/>
                        </a:rPr>
                        <a:t>10521</a:t>
                      </a:r>
                      <a:endParaRPr lang="es-ES" b="0" i="0" dirty="0">
                        <a:solidFill>
                          <a:srgbClr val="000000"/>
                        </a:solidFill>
                        <a:latin typeface="Arial"/>
                      </a:endParaRP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r" fontAlgn="t"/>
                      <a:r>
                        <a:rPr lang="es-ES" b="0" i="0" dirty="0">
                          <a:solidFill>
                            <a:srgbClr val="000000"/>
                          </a:solidFill>
                          <a:latin typeface="Arial"/>
                        </a:rPr>
                        <a:t>65170</a:t>
                      </a:r>
                    </a:p>
                  </a:txBody>
                  <a:tcPr marL="38100" marR="38100" marT="38100" marB="38100">
                    <a:lnL w="7620" cap="flat" cmpd="sng" algn="ctr">
                      <a:solidFill>
                        <a:srgbClr val="C1C1C1"/>
                      </a:solidFill>
                      <a:prstDash val="solid"/>
                      <a:round/>
                      <a:headEnd type="none" w="med" len="med"/>
                      <a:tailEnd type="none" w="med" len="med"/>
                    </a:lnL>
                    <a:lnR>
                      <a:noFill/>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r>
              <a:tr h="0">
                <a:tc>
                  <a:txBody>
                    <a:bodyPr/>
                    <a:lstStyle/>
                    <a:p>
                      <a:pPr algn="r" fontAlgn="t"/>
                      <a:r>
                        <a:rPr lang="es-ES" b="0" i="0" dirty="0">
                          <a:solidFill>
                            <a:srgbClr val="000000"/>
                          </a:solidFill>
                          <a:latin typeface="Arial"/>
                        </a:rPr>
                        <a:t>2010</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a:noFill/>
                    </a:lnB>
                    <a:solidFill>
                      <a:srgbClr val="FAFBFE"/>
                    </a:solidFill>
                  </a:tcPr>
                </a:tc>
                <a:tc>
                  <a:txBody>
                    <a:bodyPr/>
                    <a:lstStyle/>
                    <a:p>
                      <a:pPr algn="r" fontAlgn="t"/>
                      <a:r>
                        <a:rPr lang="es-ES" b="0" i="0" dirty="0">
                          <a:solidFill>
                            <a:srgbClr val="000000"/>
                          </a:solidFill>
                          <a:latin typeface="Arial"/>
                        </a:rPr>
                        <a:t>805707</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a:noFill/>
                    </a:lnB>
                    <a:solidFill>
                      <a:srgbClr val="FAFBFE"/>
                    </a:solidFill>
                  </a:tcPr>
                </a:tc>
                <a:tc>
                  <a:txBody>
                    <a:bodyPr/>
                    <a:lstStyle/>
                    <a:p>
                      <a:pPr algn="r" fontAlgn="t"/>
                      <a:r>
                        <a:rPr lang="es-ES" b="0" i="0" dirty="0" smtClean="0">
                          <a:solidFill>
                            <a:srgbClr val="000000"/>
                          </a:solidFill>
                          <a:latin typeface="Arial"/>
                        </a:rPr>
                        <a:t>20972</a:t>
                      </a:r>
                      <a:endParaRPr lang="es-ES" b="0" i="0" dirty="0">
                        <a:solidFill>
                          <a:srgbClr val="000000"/>
                        </a:solidFill>
                        <a:latin typeface="Arial"/>
                      </a:endParaRP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a:noFill/>
                    </a:lnB>
                    <a:solidFill>
                      <a:srgbClr val="FAFBFE"/>
                    </a:solidFill>
                  </a:tcPr>
                </a:tc>
                <a:tc>
                  <a:txBody>
                    <a:bodyPr/>
                    <a:lstStyle/>
                    <a:p>
                      <a:pPr algn="r" fontAlgn="t"/>
                      <a:r>
                        <a:rPr lang="es-ES" b="0" i="0" dirty="0">
                          <a:solidFill>
                            <a:srgbClr val="000000"/>
                          </a:solidFill>
                          <a:latin typeface="Arial"/>
                        </a:rPr>
                        <a:t>401421</a:t>
                      </a:r>
                    </a:p>
                  </a:txBody>
                  <a:tcPr marL="38100" marR="38100" marT="38100" marB="38100">
                    <a:lnL w="7620" cap="flat" cmpd="sng" algn="ctr">
                      <a:solidFill>
                        <a:srgbClr val="C1C1C1"/>
                      </a:solidFill>
                      <a:prstDash val="solid"/>
                      <a:round/>
                      <a:headEnd type="none" w="med" len="med"/>
                      <a:tailEnd type="none" w="med" len="med"/>
                    </a:lnL>
                    <a:lnR>
                      <a:noFill/>
                    </a:lnR>
                    <a:lnT w="7620" cap="flat" cmpd="sng" algn="ctr">
                      <a:solidFill>
                        <a:srgbClr val="C1C1C1"/>
                      </a:solidFill>
                      <a:prstDash val="solid"/>
                      <a:round/>
                      <a:headEnd type="none" w="med" len="med"/>
                      <a:tailEnd type="none" w="med" len="med"/>
                    </a:lnT>
                    <a:lnB>
                      <a:noFill/>
                    </a:lnB>
                    <a:solidFill>
                      <a:srgbClr val="FAFBFE"/>
                    </a:solidFill>
                  </a:tcPr>
                </a:tc>
              </a:tr>
            </a:tbl>
          </a:graphicData>
        </a:graphic>
      </p:graphicFrame>
      <p:sp>
        <p:nvSpPr>
          <p:cNvPr id="9" name="8 CuadroTexto"/>
          <p:cNvSpPr txBox="1"/>
          <p:nvPr/>
        </p:nvSpPr>
        <p:spPr>
          <a:xfrm>
            <a:off x="899592" y="836712"/>
            <a:ext cx="2880320" cy="369332"/>
          </a:xfrm>
          <a:prstGeom prst="rect">
            <a:avLst/>
          </a:prstGeom>
          <a:noFill/>
        </p:spPr>
        <p:txBody>
          <a:bodyPr wrap="square" rtlCol="0">
            <a:spAutoFit/>
          </a:bodyPr>
          <a:lstStyle/>
          <a:p>
            <a:r>
              <a:rPr lang="es-ES" dirty="0" smtClean="0"/>
              <a:t>                   DATA A</a:t>
            </a:r>
            <a:endParaRPr lang="es-ES" dirty="0"/>
          </a:p>
        </p:txBody>
      </p:sp>
      <p:sp>
        <p:nvSpPr>
          <p:cNvPr id="10" name="9 CuadroTexto"/>
          <p:cNvSpPr txBox="1"/>
          <p:nvPr/>
        </p:nvSpPr>
        <p:spPr>
          <a:xfrm>
            <a:off x="4932040" y="908720"/>
            <a:ext cx="3600400" cy="369332"/>
          </a:xfrm>
          <a:prstGeom prst="rect">
            <a:avLst/>
          </a:prstGeom>
          <a:noFill/>
        </p:spPr>
        <p:txBody>
          <a:bodyPr wrap="square" rtlCol="0">
            <a:spAutoFit/>
          </a:bodyPr>
          <a:lstStyle/>
          <a:p>
            <a:r>
              <a:rPr lang="es-ES" dirty="0" smtClean="0"/>
              <a:t>                    DATA B </a:t>
            </a:r>
            <a:endParaRPr lang="es-ES" dirty="0"/>
          </a:p>
        </p:txBody>
      </p:sp>
      <p:graphicFrame>
        <p:nvGraphicFramePr>
          <p:cNvPr id="12" name="11 Tabla"/>
          <p:cNvGraphicFramePr>
            <a:graphicFrameLocks noGrp="1"/>
          </p:cNvGraphicFramePr>
          <p:nvPr/>
        </p:nvGraphicFramePr>
        <p:xfrm>
          <a:off x="2771800" y="3717032"/>
          <a:ext cx="6048672" cy="1555616"/>
        </p:xfrm>
        <a:graphic>
          <a:graphicData uri="http://schemas.openxmlformats.org/drawingml/2006/table">
            <a:tbl>
              <a:tblPr/>
              <a:tblGrid>
                <a:gridCol w="792088"/>
                <a:gridCol w="1080120"/>
                <a:gridCol w="864096"/>
                <a:gridCol w="864096"/>
                <a:gridCol w="1008112"/>
                <a:gridCol w="1440160"/>
              </a:tblGrid>
              <a:tr h="504056">
                <a:tc>
                  <a:txBody>
                    <a:bodyPr/>
                    <a:lstStyle/>
                    <a:p>
                      <a:pPr fontAlgn="t"/>
                      <a:r>
                        <a:rPr lang="es-ES" b="0" i="0" dirty="0" err="1">
                          <a:solidFill>
                            <a:srgbClr val="000000"/>
                          </a:solidFill>
                          <a:latin typeface="Arial"/>
                        </a:rPr>
                        <a:t>year</a:t>
                      </a:r>
                      <a:endParaRPr lang="es-ES" b="0" i="0" dirty="0">
                        <a:solidFill>
                          <a:srgbClr val="000000"/>
                        </a:solidFill>
                        <a:latin typeface="Arial"/>
                      </a:endParaRP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Atletismo</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dirty="0">
                          <a:solidFill>
                            <a:srgbClr val="000000"/>
                          </a:solidFill>
                          <a:latin typeface="Arial"/>
                        </a:rPr>
                        <a:t>Futbol</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Golf</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dirty="0" smtClean="0">
                          <a:solidFill>
                            <a:srgbClr val="000000"/>
                          </a:solidFill>
                          <a:latin typeface="Arial"/>
                        </a:rPr>
                        <a:t>Rugby </a:t>
                      </a:r>
                      <a:endParaRPr lang="es-ES" b="0" i="0" dirty="0">
                        <a:solidFill>
                          <a:srgbClr val="000000"/>
                        </a:solidFill>
                        <a:latin typeface="Arial"/>
                      </a:endParaRP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dirty="0" smtClean="0">
                          <a:solidFill>
                            <a:srgbClr val="000000"/>
                          </a:solidFill>
                          <a:latin typeface="Arial"/>
                        </a:rPr>
                        <a:t>Baloncesto</a:t>
                      </a:r>
                      <a:endParaRPr lang="es-ES" b="0" i="0" dirty="0">
                        <a:solidFill>
                          <a:srgbClr val="000000"/>
                        </a:solidFill>
                        <a:latin typeface="Arial"/>
                      </a:endParaRP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r>
              <a:tr h="0">
                <a:tc>
                  <a:txBody>
                    <a:bodyPr/>
                    <a:lstStyle/>
                    <a:p>
                      <a:pPr fontAlgn="t"/>
                      <a:r>
                        <a:rPr lang="es-ES" b="0" i="0" dirty="0" smtClean="0">
                          <a:solidFill>
                            <a:srgbClr val="000000"/>
                          </a:solidFill>
                          <a:latin typeface="Arial"/>
                        </a:rPr>
                        <a:t>1960</a:t>
                      </a:r>
                      <a:endParaRPr lang="es-ES" b="0" i="0" dirty="0">
                        <a:solidFill>
                          <a:srgbClr val="000000"/>
                        </a:solidFill>
                        <a:latin typeface="Arial"/>
                      </a:endParaRP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r" fontAlgn="t"/>
                      <a:r>
                        <a:rPr lang="es-ES" b="0" i="0" dirty="0" smtClean="0">
                          <a:solidFill>
                            <a:srgbClr val="000000"/>
                          </a:solidFill>
                          <a:latin typeface="Arial"/>
                        </a:rPr>
                        <a:t>.</a:t>
                      </a:r>
                      <a:endParaRPr lang="es-ES" b="0" i="0" dirty="0">
                        <a:solidFill>
                          <a:srgbClr val="000000"/>
                        </a:solidFill>
                        <a:latin typeface="Arial"/>
                      </a:endParaRP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r" fontAlgn="t"/>
                      <a:r>
                        <a:rPr lang="es-ES" b="0" i="0" dirty="0" smtClean="0">
                          <a:solidFill>
                            <a:srgbClr val="000000"/>
                          </a:solidFill>
                          <a:latin typeface="Arial"/>
                        </a:rPr>
                        <a:t>43436</a:t>
                      </a:r>
                      <a:endParaRPr lang="es-ES" b="0" i="0" dirty="0">
                        <a:solidFill>
                          <a:srgbClr val="000000"/>
                        </a:solidFill>
                        <a:latin typeface="Arial"/>
                      </a:endParaRP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ctr" fontAlgn="t"/>
                      <a:r>
                        <a:rPr lang="es-ES" b="0" i="0" dirty="0" smtClean="0">
                          <a:solidFill>
                            <a:srgbClr val="000000"/>
                          </a:solidFill>
                          <a:latin typeface="Arial"/>
                        </a:rPr>
                        <a:t>.</a:t>
                      </a:r>
                      <a:endParaRPr lang="es-ES" b="0" i="0" dirty="0">
                        <a:solidFill>
                          <a:srgbClr val="000000"/>
                        </a:solidFill>
                        <a:latin typeface="Arial"/>
                      </a:endParaRP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r" fontAlgn="t"/>
                      <a:r>
                        <a:rPr lang="es-ES" b="0" i="0" dirty="0" smtClean="0">
                          <a:solidFill>
                            <a:srgbClr val="000000"/>
                          </a:solidFill>
                          <a:latin typeface="Arial"/>
                        </a:rPr>
                        <a:t>1213</a:t>
                      </a:r>
                      <a:endParaRPr lang="es-ES" b="0" i="0" dirty="0">
                        <a:solidFill>
                          <a:srgbClr val="000000"/>
                        </a:solidFill>
                        <a:latin typeface="Arial"/>
                      </a:endParaRP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r" fontAlgn="t"/>
                      <a:r>
                        <a:rPr lang="es-ES" b="0" i="0" dirty="0" smtClean="0">
                          <a:solidFill>
                            <a:srgbClr val="000000"/>
                          </a:solidFill>
                          <a:latin typeface="Arial"/>
                        </a:rPr>
                        <a:t>7715</a:t>
                      </a:r>
                      <a:endParaRPr lang="es-ES" b="0" i="0" dirty="0">
                        <a:solidFill>
                          <a:srgbClr val="000000"/>
                        </a:solidFill>
                        <a:latin typeface="Arial"/>
                      </a:endParaRP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r>
              <a:tr h="0">
                <a:tc>
                  <a:txBody>
                    <a:bodyPr/>
                    <a:lstStyle/>
                    <a:p>
                      <a:pPr fontAlgn="t"/>
                      <a:r>
                        <a:rPr lang="es-ES" b="0" i="0" dirty="0">
                          <a:solidFill>
                            <a:srgbClr val="000000"/>
                          </a:solidFill>
                          <a:latin typeface="Arial"/>
                        </a:rPr>
                        <a:t>1980</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r" fontAlgn="t"/>
                      <a:r>
                        <a:rPr lang="es-ES" b="0" i="0">
                          <a:solidFill>
                            <a:srgbClr val="000000"/>
                          </a:solidFill>
                          <a:latin typeface="Arial"/>
                        </a:rPr>
                        <a:t>41661</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r" fontAlgn="t"/>
                      <a:r>
                        <a:rPr lang="es-ES" b="0" i="0" dirty="0">
                          <a:solidFill>
                            <a:srgbClr val="000000"/>
                          </a:solidFill>
                          <a:latin typeface="Arial"/>
                        </a:rPr>
                        <a:t>353800</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r" fontAlgn="t"/>
                      <a:r>
                        <a:rPr lang="es-ES" b="0" i="0" dirty="0">
                          <a:solidFill>
                            <a:srgbClr val="000000"/>
                          </a:solidFill>
                          <a:latin typeface="Arial"/>
                        </a:rPr>
                        <a:t>18781</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r" fontAlgn="t"/>
                      <a:r>
                        <a:rPr lang="es-ES" b="0" i="0" dirty="0" smtClean="0">
                          <a:solidFill>
                            <a:srgbClr val="000000"/>
                          </a:solidFill>
                          <a:latin typeface="Arial"/>
                        </a:rPr>
                        <a:t>10521</a:t>
                      </a:r>
                      <a:endParaRPr lang="es-ES" b="0" i="0" dirty="0">
                        <a:solidFill>
                          <a:srgbClr val="000000"/>
                        </a:solidFill>
                        <a:latin typeface="Arial"/>
                      </a:endParaRP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r" fontAlgn="t"/>
                      <a:r>
                        <a:rPr lang="es-ES" b="0" i="0" dirty="0">
                          <a:solidFill>
                            <a:srgbClr val="000000"/>
                          </a:solidFill>
                          <a:latin typeface="Arial"/>
                        </a:rPr>
                        <a:t>65170</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r>
              <a:tr h="0">
                <a:tc>
                  <a:txBody>
                    <a:bodyPr/>
                    <a:lstStyle/>
                    <a:p>
                      <a:pPr fontAlgn="t"/>
                      <a:r>
                        <a:rPr lang="es-ES" b="0" i="0" dirty="0">
                          <a:solidFill>
                            <a:srgbClr val="000000"/>
                          </a:solidFill>
                          <a:latin typeface="Arial"/>
                        </a:rPr>
                        <a:t>2010</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a:noFill/>
                    </a:lnB>
                    <a:solidFill>
                      <a:srgbClr val="FAFBFE"/>
                    </a:solidFill>
                  </a:tcPr>
                </a:tc>
                <a:tc>
                  <a:txBody>
                    <a:bodyPr/>
                    <a:lstStyle/>
                    <a:p>
                      <a:pPr algn="r" fontAlgn="t"/>
                      <a:r>
                        <a:rPr lang="es-ES" b="0" i="0">
                          <a:solidFill>
                            <a:srgbClr val="000000"/>
                          </a:solidFill>
                          <a:latin typeface="Arial"/>
                        </a:rPr>
                        <a:t>75549</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a:noFill/>
                    </a:lnB>
                    <a:solidFill>
                      <a:srgbClr val="FAFBFE"/>
                    </a:solidFill>
                  </a:tcPr>
                </a:tc>
                <a:tc>
                  <a:txBody>
                    <a:bodyPr/>
                    <a:lstStyle/>
                    <a:p>
                      <a:pPr algn="r" fontAlgn="t"/>
                      <a:r>
                        <a:rPr lang="es-ES" b="0" i="0" dirty="0">
                          <a:solidFill>
                            <a:srgbClr val="000000"/>
                          </a:solidFill>
                          <a:latin typeface="Arial"/>
                        </a:rPr>
                        <a:t>805707</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a:noFill/>
                    </a:lnB>
                    <a:solidFill>
                      <a:srgbClr val="FAFBFE"/>
                    </a:solidFill>
                  </a:tcPr>
                </a:tc>
                <a:tc>
                  <a:txBody>
                    <a:bodyPr/>
                    <a:lstStyle/>
                    <a:p>
                      <a:pPr algn="r" fontAlgn="t"/>
                      <a:r>
                        <a:rPr lang="es-ES" b="0" i="0" dirty="0">
                          <a:solidFill>
                            <a:srgbClr val="000000"/>
                          </a:solidFill>
                          <a:latin typeface="Arial"/>
                        </a:rPr>
                        <a:t>333237</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a:noFill/>
                    </a:lnB>
                    <a:solidFill>
                      <a:srgbClr val="FAFBFE"/>
                    </a:solidFill>
                  </a:tcPr>
                </a:tc>
                <a:tc>
                  <a:txBody>
                    <a:bodyPr/>
                    <a:lstStyle/>
                    <a:p>
                      <a:pPr algn="r" fontAlgn="t"/>
                      <a:r>
                        <a:rPr lang="es-ES" b="0" i="0" dirty="0" smtClean="0">
                          <a:solidFill>
                            <a:srgbClr val="000000"/>
                          </a:solidFill>
                          <a:latin typeface="Arial"/>
                        </a:rPr>
                        <a:t>20972</a:t>
                      </a:r>
                      <a:endParaRPr lang="es-ES" b="0" i="0" dirty="0">
                        <a:solidFill>
                          <a:srgbClr val="000000"/>
                        </a:solidFill>
                        <a:latin typeface="Arial"/>
                      </a:endParaRP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a:noFill/>
                    </a:lnB>
                    <a:solidFill>
                      <a:srgbClr val="FAFBFE"/>
                    </a:solidFill>
                  </a:tcPr>
                </a:tc>
                <a:tc>
                  <a:txBody>
                    <a:bodyPr/>
                    <a:lstStyle/>
                    <a:p>
                      <a:pPr algn="r" fontAlgn="t"/>
                      <a:r>
                        <a:rPr lang="es-ES" b="0" i="0" dirty="0">
                          <a:solidFill>
                            <a:srgbClr val="000000"/>
                          </a:solidFill>
                          <a:latin typeface="Arial"/>
                        </a:rPr>
                        <a:t>401421</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a:noFill/>
                    </a:lnB>
                    <a:solidFill>
                      <a:srgbClr val="FAFBFE"/>
                    </a:solidFill>
                  </a:tcPr>
                </a:tc>
              </a:tr>
            </a:tbl>
          </a:graphicData>
        </a:graphic>
      </p:graphicFrame>
      <p:pic>
        <p:nvPicPr>
          <p:cNvPr id="32770" name="Picture 2"/>
          <p:cNvPicPr>
            <a:picLocks noChangeAspect="1" noChangeArrowheads="1"/>
          </p:cNvPicPr>
          <p:nvPr/>
        </p:nvPicPr>
        <p:blipFill>
          <a:blip r:embed="rId2" cstate="print"/>
          <a:srcRect/>
          <a:stretch>
            <a:fillRect/>
          </a:stretch>
        </p:blipFill>
        <p:spPr bwMode="auto">
          <a:xfrm>
            <a:off x="251519" y="3861048"/>
            <a:ext cx="2485191" cy="1512168"/>
          </a:xfrm>
          <a:prstGeom prst="rect">
            <a:avLst/>
          </a:prstGeom>
          <a:noFill/>
          <a:ln w="9525">
            <a:noFill/>
            <a:miter lim="800000"/>
            <a:headEnd/>
            <a:tailEnd/>
          </a:ln>
        </p:spPr>
      </p:pic>
    </p:spTree>
    <p:extLst>
      <p:ext uri="{BB962C8B-B14F-4D97-AF65-F5344CB8AC3E}">
        <p14:creationId xmlns:p14="http://schemas.microsoft.com/office/powerpoint/2010/main" val="318256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51520" y="44624"/>
            <a:ext cx="8712968" cy="707886"/>
          </a:xfrm>
          <a:prstGeom prst="rect">
            <a:avLst/>
          </a:prstGeom>
          <a:solidFill>
            <a:schemeClr val="accent1">
              <a:lumMod val="60000"/>
              <a:lumOff val="40000"/>
            </a:schemeClr>
          </a:solidFill>
        </p:spPr>
        <p:txBody>
          <a:bodyPr wrap="square" rtlCol="0">
            <a:spAutoFit/>
          </a:bodyPr>
          <a:lstStyle/>
          <a:p>
            <a:pPr algn="ctr"/>
            <a:r>
              <a:rPr lang="es-ES" sz="4000" b="1" dirty="0" smtClean="0"/>
              <a:t>	MANIPULACIÓN DE DATOS : MERGE</a:t>
            </a:r>
            <a:endParaRPr lang="es-ES" sz="4000" b="1" dirty="0"/>
          </a:p>
        </p:txBody>
      </p:sp>
      <p:sp>
        <p:nvSpPr>
          <p:cNvPr id="6" name="5 CuadroTexto"/>
          <p:cNvSpPr txBox="1"/>
          <p:nvPr/>
        </p:nvSpPr>
        <p:spPr>
          <a:xfrm>
            <a:off x="251520" y="1052736"/>
            <a:ext cx="8352928" cy="646331"/>
          </a:xfrm>
          <a:prstGeom prst="rect">
            <a:avLst/>
          </a:prstGeom>
          <a:noFill/>
        </p:spPr>
        <p:txBody>
          <a:bodyPr wrap="square" rtlCol="0">
            <a:spAutoFit/>
          </a:bodyPr>
          <a:lstStyle/>
          <a:p>
            <a:pPr marL="342900" indent="-342900">
              <a:buAutoNum type="alphaLcParenR"/>
            </a:pPr>
            <a:endParaRPr lang="es-ES" dirty="0" smtClean="0"/>
          </a:p>
          <a:p>
            <a:endParaRPr lang="es-ES" dirty="0"/>
          </a:p>
        </p:txBody>
      </p:sp>
      <p:graphicFrame>
        <p:nvGraphicFramePr>
          <p:cNvPr id="5" name="4 Tabla"/>
          <p:cNvGraphicFramePr>
            <a:graphicFrameLocks noGrp="1"/>
          </p:cNvGraphicFramePr>
          <p:nvPr/>
        </p:nvGraphicFramePr>
        <p:xfrm>
          <a:off x="251520" y="1196752"/>
          <a:ext cx="4064000" cy="2103120"/>
        </p:xfrm>
        <a:graphic>
          <a:graphicData uri="http://schemas.openxmlformats.org/drawingml/2006/table">
            <a:tbl>
              <a:tblPr/>
              <a:tblGrid>
                <a:gridCol w="1008112"/>
                <a:gridCol w="1023888"/>
                <a:gridCol w="1016000"/>
                <a:gridCol w="1016000"/>
              </a:tblGrid>
              <a:tr h="0">
                <a:tc>
                  <a:txBody>
                    <a:bodyPr/>
                    <a:lstStyle/>
                    <a:p>
                      <a:pPr fontAlgn="t"/>
                      <a:r>
                        <a:rPr lang="es-ES" b="0" i="0" dirty="0" err="1">
                          <a:solidFill>
                            <a:srgbClr val="000000"/>
                          </a:solidFill>
                          <a:latin typeface="Arial"/>
                        </a:rPr>
                        <a:t>year</a:t>
                      </a:r>
                      <a:endParaRPr lang="es-ES" b="0" i="0" dirty="0">
                        <a:solidFill>
                          <a:srgbClr val="000000"/>
                        </a:solidFill>
                        <a:latin typeface="Arial"/>
                      </a:endParaRP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Atletismo</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Futbol</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Golf</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r>
              <a:tr h="0">
                <a:tc>
                  <a:txBody>
                    <a:bodyPr/>
                    <a:lstStyle/>
                    <a:p>
                      <a:pPr fontAlgn="t"/>
                      <a:r>
                        <a:rPr lang="es-ES" b="0" i="0">
                          <a:solidFill>
                            <a:srgbClr val="000000"/>
                          </a:solidFill>
                          <a:latin typeface="Arial"/>
                        </a:rPr>
                        <a:t>1950</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994</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dirty="0">
                          <a:solidFill>
                            <a:srgbClr val="000000"/>
                          </a:solidFill>
                          <a:latin typeface="Arial"/>
                        </a:rPr>
                        <a:t>32272</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709</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r>
              <a:tr h="0">
                <a:tc>
                  <a:txBody>
                    <a:bodyPr/>
                    <a:lstStyle/>
                    <a:p>
                      <a:pPr fontAlgn="t"/>
                      <a:r>
                        <a:rPr lang="es-ES" b="0" i="0" dirty="0">
                          <a:solidFill>
                            <a:srgbClr val="000000"/>
                          </a:solidFill>
                          <a:latin typeface="Arial"/>
                        </a:rPr>
                        <a:t>1970</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dirty="0">
                          <a:solidFill>
                            <a:srgbClr val="000000"/>
                          </a:solidFill>
                          <a:latin typeface="Arial"/>
                        </a:rPr>
                        <a:t>38039</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dirty="0">
                          <a:solidFill>
                            <a:srgbClr val="000000"/>
                          </a:solidFill>
                          <a:latin typeface="Arial"/>
                        </a:rPr>
                        <a:t>102354</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dirty="0">
                          <a:solidFill>
                            <a:srgbClr val="000000"/>
                          </a:solidFill>
                          <a:latin typeface="Arial"/>
                        </a:rPr>
                        <a:t>5332</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r>
              <a:tr h="0">
                <a:tc>
                  <a:txBody>
                    <a:bodyPr/>
                    <a:lstStyle/>
                    <a:p>
                      <a:pPr fontAlgn="t"/>
                      <a:r>
                        <a:rPr lang="es-ES" b="0" i="0">
                          <a:solidFill>
                            <a:srgbClr val="000000"/>
                          </a:solidFill>
                          <a:latin typeface="Arial"/>
                        </a:rPr>
                        <a:t>1980</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41661</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353800</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18781</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r>
              <a:tr h="0">
                <a:tc>
                  <a:txBody>
                    <a:bodyPr/>
                    <a:lstStyle/>
                    <a:p>
                      <a:pPr fontAlgn="t"/>
                      <a:r>
                        <a:rPr lang="es-ES" b="0" i="0" dirty="0">
                          <a:solidFill>
                            <a:srgbClr val="000000"/>
                          </a:solidFill>
                          <a:latin typeface="Arial"/>
                        </a:rPr>
                        <a:t>2000</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69149</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612499</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174908</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r>
              <a:tr h="0">
                <a:tc>
                  <a:txBody>
                    <a:bodyPr/>
                    <a:lstStyle/>
                    <a:p>
                      <a:pPr fontAlgn="t"/>
                      <a:r>
                        <a:rPr lang="es-ES" b="0" i="0">
                          <a:solidFill>
                            <a:srgbClr val="000000"/>
                          </a:solidFill>
                          <a:latin typeface="Arial"/>
                        </a:rPr>
                        <a:t>2010</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s-ES" b="0" i="0">
                          <a:solidFill>
                            <a:srgbClr val="000000"/>
                          </a:solidFill>
                          <a:latin typeface="Arial"/>
                        </a:rPr>
                        <a:t>75549</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s-ES" b="0" i="0">
                          <a:solidFill>
                            <a:srgbClr val="000000"/>
                          </a:solidFill>
                          <a:latin typeface="Arial"/>
                        </a:rPr>
                        <a:t>805707</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s-ES" b="0" i="0" dirty="0">
                          <a:solidFill>
                            <a:srgbClr val="000000"/>
                          </a:solidFill>
                          <a:latin typeface="Arial"/>
                        </a:rPr>
                        <a:t>333237</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a:noFill/>
                    </a:lnB>
                    <a:solidFill>
                      <a:srgbClr val="FAFBFE"/>
                    </a:solidFill>
                  </a:tcPr>
                </a:tc>
              </a:tr>
            </a:tbl>
          </a:graphicData>
        </a:graphic>
      </p:graphicFrame>
      <p:graphicFrame>
        <p:nvGraphicFramePr>
          <p:cNvPr id="8" name="7 Tabla"/>
          <p:cNvGraphicFramePr>
            <a:graphicFrameLocks noGrp="1"/>
          </p:cNvGraphicFramePr>
          <p:nvPr/>
        </p:nvGraphicFramePr>
        <p:xfrm>
          <a:off x="4716016" y="1340768"/>
          <a:ext cx="3816424" cy="1411600"/>
        </p:xfrm>
        <a:graphic>
          <a:graphicData uri="http://schemas.openxmlformats.org/drawingml/2006/table">
            <a:tbl>
              <a:tblPr/>
              <a:tblGrid>
                <a:gridCol w="636071"/>
                <a:gridCol w="876097"/>
                <a:gridCol w="864096"/>
                <a:gridCol w="1440160"/>
              </a:tblGrid>
              <a:tr h="360040">
                <a:tc>
                  <a:txBody>
                    <a:bodyPr/>
                    <a:lstStyle/>
                    <a:p>
                      <a:pPr fontAlgn="t"/>
                      <a:r>
                        <a:rPr lang="es-ES" b="0" i="0" dirty="0" err="1">
                          <a:solidFill>
                            <a:srgbClr val="000000"/>
                          </a:solidFill>
                          <a:latin typeface="Arial"/>
                        </a:rPr>
                        <a:t>year</a:t>
                      </a:r>
                      <a:endParaRPr lang="es-ES" b="0" i="0" dirty="0">
                        <a:solidFill>
                          <a:srgbClr val="000000"/>
                        </a:solidFill>
                        <a:latin typeface="Arial"/>
                      </a:endParaRP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dirty="0">
                          <a:solidFill>
                            <a:srgbClr val="000000"/>
                          </a:solidFill>
                          <a:latin typeface="Arial"/>
                        </a:rPr>
                        <a:t>Futbol</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dirty="0" smtClean="0">
                          <a:solidFill>
                            <a:srgbClr val="000000"/>
                          </a:solidFill>
                          <a:latin typeface="Arial"/>
                        </a:rPr>
                        <a:t>Rugby</a:t>
                      </a:r>
                      <a:endParaRPr lang="es-ES" b="0" i="0" dirty="0">
                        <a:solidFill>
                          <a:srgbClr val="000000"/>
                        </a:solidFill>
                        <a:latin typeface="Arial"/>
                      </a:endParaRP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dirty="0">
                          <a:solidFill>
                            <a:srgbClr val="000000"/>
                          </a:solidFill>
                          <a:latin typeface="Arial"/>
                        </a:rPr>
                        <a:t>Baloncesto</a:t>
                      </a:r>
                    </a:p>
                  </a:txBody>
                  <a:tcPr marL="38100" marR="38100" marT="38100" marB="38100">
                    <a:lnL w="7620" cap="flat" cmpd="sng" algn="ctr">
                      <a:solidFill>
                        <a:srgbClr val="C1C1C1"/>
                      </a:solidFill>
                      <a:prstDash val="solid"/>
                      <a:round/>
                      <a:headEnd type="none" w="med" len="med"/>
                      <a:tailEnd type="none" w="med" len="med"/>
                    </a:lnL>
                    <a:lnR>
                      <a:noFill/>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r>
              <a:tr h="0">
                <a:tc>
                  <a:txBody>
                    <a:bodyPr/>
                    <a:lstStyle/>
                    <a:p>
                      <a:pPr algn="r" fontAlgn="t"/>
                      <a:r>
                        <a:rPr lang="es-ES" b="0" i="0" dirty="0">
                          <a:solidFill>
                            <a:srgbClr val="000000"/>
                          </a:solidFill>
                          <a:latin typeface="Arial"/>
                        </a:rPr>
                        <a:t>1960</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r" fontAlgn="t"/>
                      <a:r>
                        <a:rPr lang="es-ES" b="0" i="0" dirty="0">
                          <a:solidFill>
                            <a:srgbClr val="000000"/>
                          </a:solidFill>
                          <a:latin typeface="Arial"/>
                        </a:rPr>
                        <a:t>43436</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r" fontAlgn="t"/>
                      <a:r>
                        <a:rPr lang="es-ES" b="0" i="0" dirty="0" smtClean="0">
                          <a:solidFill>
                            <a:srgbClr val="000000"/>
                          </a:solidFill>
                          <a:latin typeface="Arial"/>
                        </a:rPr>
                        <a:t>1213</a:t>
                      </a:r>
                      <a:endParaRPr lang="es-ES" b="0" i="0" dirty="0">
                        <a:solidFill>
                          <a:srgbClr val="000000"/>
                        </a:solidFill>
                        <a:latin typeface="Arial"/>
                      </a:endParaRP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r" fontAlgn="t"/>
                      <a:r>
                        <a:rPr lang="es-ES" b="0" i="0" dirty="0">
                          <a:solidFill>
                            <a:srgbClr val="000000"/>
                          </a:solidFill>
                          <a:latin typeface="Arial"/>
                        </a:rPr>
                        <a:t>7715</a:t>
                      </a:r>
                    </a:p>
                  </a:txBody>
                  <a:tcPr marL="38100" marR="38100" marT="38100" marB="38100">
                    <a:lnL w="7620" cap="flat" cmpd="sng" algn="ctr">
                      <a:solidFill>
                        <a:srgbClr val="C1C1C1"/>
                      </a:solidFill>
                      <a:prstDash val="solid"/>
                      <a:round/>
                      <a:headEnd type="none" w="med" len="med"/>
                      <a:tailEnd type="none" w="med" len="med"/>
                    </a:lnL>
                    <a:lnR>
                      <a:noFill/>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r>
              <a:tr h="0">
                <a:tc>
                  <a:txBody>
                    <a:bodyPr/>
                    <a:lstStyle/>
                    <a:p>
                      <a:pPr algn="r" fontAlgn="t"/>
                      <a:r>
                        <a:rPr lang="es-ES" b="0" i="0" dirty="0">
                          <a:solidFill>
                            <a:srgbClr val="000000"/>
                          </a:solidFill>
                          <a:latin typeface="Arial"/>
                        </a:rPr>
                        <a:t>1980</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r" fontAlgn="t"/>
                      <a:r>
                        <a:rPr lang="es-ES" b="0" i="0" dirty="0">
                          <a:solidFill>
                            <a:srgbClr val="000000"/>
                          </a:solidFill>
                          <a:latin typeface="Arial"/>
                        </a:rPr>
                        <a:t>353800</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r" fontAlgn="t"/>
                      <a:r>
                        <a:rPr lang="es-ES" b="0" i="0" dirty="0" smtClean="0">
                          <a:solidFill>
                            <a:srgbClr val="000000"/>
                          </a:solidFill>
                          <a:latin typeface="Arial"/>
                        </a:rPr>
                        <a:t>10521</a:t>
                      </a:r>
                      <a:endParaRPr lang="es-ES" b="0" i="0" dirty="0">
                        <a:solidFill>
                          <a:srgbClr val="000000"/>
                        </a:solidFill>
                        <a:latin typeface="Arial"/>
                      </a:endParaRP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r" fontAlgn="t"/>
                      <a:r>
                        <a:rPr lang="es-ES" b="0" i="0" dirty="0">
                          <a:solidFill>
                            <a:srgbClr val="000000"/>
                          </a:solidFill>
                          <a:latin typeface="Arial"/>
                        </a:rPr>
                        <a:t>65170</a:t>
                      </a:r>
                    </a:p>
                  </a:txBody>
                  <a:tcPr marL="38100" marR="38100" marT="38100" marB="38100">
                    <a:lnL w="7620" cap="flat" cmpd="sng" algn="ctr">
                      <a:solidFill>
                        <a:srgbClr val="C1C1C1"/>
                      </a:solidFill>
                      <a:prstDash val="solid"/>
                      <a:round/>
                      <a:headEnd type="none" w="med" len="med"/>
                      <a:tailEnd type="none" w="med" len="med"/>
                    </a:lnL>
                    <a:lnR>
                      <a:noFill/>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r>
              <a:tr h="0">
                <a:tc>
                  <a:txBody>
                    <a:bodyPr/>
                    <a:lstStyle/>
                    <a:p>
                      <a:pPr algn="r" fontAlgn="t"/>
                      <a:r>
                        <a:rPr lang="es-ES" b="0" i="0" dirty="0">
                          <a:solidFill>
                            <a:srgbClr val="000000"/>
                          </a:solidFill>
                          <a:latin typeface="Arial"/>
                        </a:rPr>
                        <a:t>2010</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a:noFill/>
                    </a:lnB>
                    <a:solidFill>
                      <a:srgbClr val="FAFBFE"/>
                    </a:solidFill>
                  </a:tcPr>
                </a:tc>
                <a:tc>
                  <a:txBody>
                    <a:bodyPr/>
                    <a:lstStyle/>
                    <a:p>
                      <a:pPr algn="r" fontAlgn="t"/>
                      <a:r>
                        <a:rPr lang="es-ES" b="0" i="0" dirty="0">
                          <a:solidFill>
                            <a:srgbClr val="000000"/>
                          </a:solidFill>
                          <a:latin typeface="Arial"/>
                        </a:rPr>
                        <a:t>805707</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a:noFill/>
                    </a:lnB>
                    <a:solidFill>
                      <a:srgbClr val="FAFBFE"/>
                    </a:solidFill>
                  </a:tcPr>
                </a:tc>
                <a:tc>
                  <a:txBody>
                    <a:bodyPr/>
                    <a:lstStyle/>
                    <a:p>
                      <a:pPr algn="r" fontAlgn="t"/>
                      <a:r>
                        <a:rPr lang="es-ES" b="0" i="0" dirty="0" smtClean="0">
                          <a:solidFill>
                            <a:srgbClr val="000000"/>
                          </a:solidFill>
                          <a:latin typeface="Arial"/>
                        </a:rPr>
                        <a:t>20972</a:t>
                      </a:r>
                      <a:endParaRPr lang="es-ES" b="0" i="0" dirty="0">
                        <a:solidFill>
                          <a:srgbClr val="000000"/>
                        </a:solidFill>
                        <a:latin typeface="Arial"/>
                      </a:endParaRP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a:noFill/>
                    </a:lnB>
                    <a:solidFill>
                      <a:srgbClr val="FAFBFE"/>
                    </a:solidFill>
                  </a:tcPr>
                </a:tc>
                <a:tc>
                  <a:txBody>
                    <a:bodyPr/>
                    <a:lstStyle/>
                    <a:p>
                      <a:pPr algn="r" fontAlgn="t"/>
                      <a:r>
                        <a:rPr lang="es-ES" b="0" i="0" dirty="0">
                          <a:solidFill>
                            <a:srgbClr val="000000"/>
                          </a:solidFill>
                          <a:latin typeface="Arial"/>
                        </a:rPr>
                        <a:t>401421</a:t>
                      </a:r>
                    </a:p>
                  </a:txBody>
                  <a:tcPr marL="38100" marR="38100" marT="38100" marB="38100">
                    <a:lnL w="7620" cap="flat" cmpd="sng" algn="ctr">
                      <a:solidFill>
                        <a:srgbClr val="C1C1C1"/>
                      </a:solidFill>
                      <a:prstDash val="solid"/>
                      <a:round/>
                      <a:headEnd type="none" w="med" len="med"/>
                      <a:tailEnd type="none" w="med" len="med"/>
                    </a:lnL>
                    <a:lnR>
                      <a:noFill/>
                    </a:lnR>
                    <a:lnT w="7620" cap="flat" cmpd="sng" algn="ctr">
                      <a:solidFill>
                        <a:srgbClr val="C1C1C1"/>
                      </a:solidFill>
                      <a:prstDash val="solid"/>
                      <a:round/>
                      <a:headEnd type="none" w="med" len="med"/>
                      <a:tailEnd type="none" w="med" len="med"/>
                    </a:lnT>
                    <a:lnB>
                      <a:noFill/>
                    </a:lnB>
                    <a:solidFill>
                      <a:srgbClr val="FAFBFE"/>
                    </a:solidFill>
                  </a:tcPr>
                </a:tc>
              </a:tr>
            </a:tbl>
          </a:graphicData>
        </a:graphic>
      </p:graphicFrame>
      <p:sp>
        <p:nvSpPr>
          <p:cNvPr id="9" name="8 CuadroTexto"/>
          <p:cNvSpPr txBox="1"/>
          <p:nvPr/>
        </p:nvSpPr>
        <p:spPr>
          <a:xfrm>
            <a:off x="899592" y="836712"/>
            <a:ext cx="2880320" cy="400110"/>
          </a:xfrm>
          <a:prstGeom prst="rect">
            <a:avLst/>
          </a:prstGeom>
          <a:noFill/>
        </p:spPr>
        <p:txBody>
          <a:bodyPr wrap="square" rtlCol="0">
            <a:spAutoFit/>
          </a:bodyPr>
          <a:lstStyle/>
          <a:p>
            <a:r>
              <a:rPr lang="es-ES" sz="2000" dirty="0" smtClean="0"/>
              <a:t>                 DATA A</a:t>
            </a:r>
            <a:endParaRPr lang="es-ES" sz="2000" dirty="0"/>
          </a:p>
        </p:txBody>
      </p:sp>
      <p:sp>
        <p:nvSpPr>
          <p:cNvPr id="10" name="9 CuadroTexto"/>
          <p:cNvSpPr txBox="1"/>
          <p:nvPr/>
        </p:nvSpPr>
        <p:spPr>
          <a:xfrm>
            <a:off x="5004048" y="836712"/>
            <a:ext cx="3600400" cy="400110"/>
          </a:xfrm>
          <a:prstGeom prst="rect">
            <a:avLst/>
          </a:prstGeom>
          <a:noFill/>
        </p:spPr>
        <p:txBody>
          <a:bodyPr wrap="square" rtlCol="0">
            <a:spAutoFit/>
          </a:bodyPr>
          <a:lstStyle/>
          <a:p>
            <a:r>
              <a:rPr lang="es-ES" dirty="0" smtClean="0"/>
              <a:t>                        </a:t>
            </a:r>
            <a:r>
              <a:rPr lang="es-ES" sz="2000" dirty="0" smtClean="0"/>
              <a:t>DATA B </a:t>
            </a:r>
            <a:endParaRPr lang="es-ES" sz="2000" dirty="0"/>
          </a:p>
        </p:txBody>
      </p:sp>
      <p:graphicFrame>
        <p:nvGraphicFramePr>
          <p:cNvPr id="11" name="10 Tabla"/>
          <p:cNvGraphicFramePr>
            <a:graphicFrameLocks noGrp="1"/>
          </p:cNvGraphicFramePr>
          <p:nvPr/>
        </p:nvGraphicFramePr>
        <p:xfrm>
          <a:off x="2915816" y="4287728"/>
          <a:ext cx="6096000" cy="2453640"/>
        </p:xfrm>
        <a:graphic>
          <a:graphicData uri="http://schemas.openxmlformats.org/drawingml/2006/table">
            <a:tbl>
              <a:tblPr/>
              <a:tblGrid>
                <a:gridCol w="1524000"/>
                <a:gridCol w="1524000"/>
                <a:gridCol w="1524000"/>
                <a:gridCol w="1524000"/>
              </a:tblGrid>
              <a:tr h="0">
                <a:tc>
                  <a:txBody>
                    <a:bodyPr/>
                    <a:lstStyle/>
                    <a:p>
                      <a:pPr fontAlgn="t"/>
                      <a:r>
                        <a:rPr lang="es-ES" b="0" i="0" dirty="0" err="1">
                          <a:solidFill>
                            <a:srgbClr val="000000"/>
                          </a:solidFill>
                          <a:latin typeface="Arial"/>
                        </a:rPr>
                        <a:t>year</a:t>
                      </a:r>
                      <a:endParaRPr lang="es-ES" b="0" i="0" dirty="0">
                        <a:solidFill>
                          <a:srgbClr val="000000"/>
                        </a:solidFill>
                        <a:latin typeface="Arial"/>
                      </a:endParaRP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dirty="0">
                          <a:solidFill>
                            <a:srgbClr val="000000"/>
                          </a:solidFill>
                          <a:latin typeface="Arial"/>
                        </a:rPr>
                        <a:t>Atletismo</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Futbol</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basket</a:t>
                      </a:r>
                    </a:p>
                  </a:txBody>
                  <a:tcPr marL="38100" marR="38100" marT="38100" marB="38100">
                    <a:lnL w="7620" cap="flat" cmpd="sng" algn="ctr">
                      <a:solidFill>
                        <a:srgbClr val="C1C1C1"/>
                      </a:solidFill>
                      <a:prstDash val="solid"/>
                      <a:round/>
                      <a:headEnd type="none" w="med" len="med"/>
                      <a:tailEnd type="none" w="med" len="med"/>
                    </a:lnL>
                    <a:lnR>
                      <a:noFill/>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r>
              <a:tr h="0">
                <a:tc>
                  <a:txBody>
                    <a:bodyPr/>
                    <a:lstStyle/>
                    <a:p>
                      <a:pPr fontAlgn="t"/>
                      <a:r>
                        <a:rPr lang="es-ES" b="0" i="0" dirty="0">
                          <a:solidFill>
                            <a:srgbClr val="000000"/>
                          </a:solidFill>
                          <a:latin typeface="Arial"/>
                        </a:rPr>
                        <a:t>1950</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994</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32272</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a:t>
                      </a:r>
                    </a:p>
                  </a:txBody>
                  <a:tcPr marL="38100" marR="38100" marT="38100" marB="38100">
                    <a:lnL w="7620" cap="flat" cmpd="sng" algn="ctr">
                      <a:solidFill>
                        <a:srgbClr val="C1C1C1"/>
                      </a:solidFill>
                      <a:prstDash val="solid"/>
                      <a:round/>
                      <a:headEnd type="none" w="med" len="med"/>
                      <a:tailEnd type="none" w="med" len="med"/>
                    </a:lnL>
                    <a:lnR>
                      <a:noFill/>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r>
              <a:tr h="0">
                <a:tc>
                  <a:txBody>
                    <a:bodyPr/>
                    <a:lstStyle/>
                    <a:p>
                      <a:pPr fontAlgn="t"/>
                      <a:r>
                        <a:rPr lang="es-ES" b="0" i="0">
                          <a:solidFill>
                            <a:srgbClr val="000000"/>
                          </a:solidFill>
                          <a:latin typeface="Arial"/>
                        </a:rPr>
                        <a:t>1960</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7715</a:t>
                      </a:r>
                    </a:p>
                  </a:txBody>
                  <a:tcPr marL="38100" marR="38100" marT="38100" marB="38100">
                    <a:lnL w="7620" cap="flat" cmpd="sng" algn="ctr">
                      <a:solidFill>
                        <a:srgbClr val="C1C1C1"/>
                      </a:solidFill>
                      <a:prstDash val="solid"/>
                      <a:round/>
                      <a:headEnd type="none" w="med" len="med"/>
                      <a:tailEnd type="none" w="med" len="med"/>
                    </a:lnL>
                    <a:lnR>
                      <a:noFill/>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r>
              <a:tr h="0">
                <a:tc>
                  <a:txBody>
                    <a:bodyPr/>
                    <a:lstStyle/>
                    <a:p>
                      <a:pPr fontAlgn="t"/>
                      <a:r>
                        <a:rPr lang="es-ES" b="0" i="0">
                          <a:solidFill>
                            <a:srgbClr val="000000"/>
                          </a:solidFill>
                          <a:latin typeface="Arial"/>
                        </a:rPr>
                        <a:t>1970</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dirty="0">
                          <a:solidFill>
                            <a:srgbClr val="000000"/>
                          </a:solidFill>
                          <a:latin typeface="Arial"/>
                        </a:rPr>
                        <a:t>38039</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dirty="0">
                          <a:solidFill>
                            <a:srgbClr val="000000"/>
                          </a:solidFill>
                          <a:latin typeface="Arial"/>
                        </a:rPr>
                        <a:t>102354</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a:t>
                      </a:r>
                    </a:p>
                  </a:txBody>
                  <a:tcPr marL="38100" marR="38100" marT="38100" marB="38100">
                    <a:lnL w="7620" cap="flat" cmpd="sng" algn="ctr">
                      <a:solidFill>
                        <a:srgbClr val="C1C1C1"/>
                      </a:solidFill>
                      <a:prstDash val="solid"/>
                      <a:round/>
                      <a:headEnd type="none" w="med" len="med"/>
                      <a:tailEnd type="none" w="med" len="med"/>
                    </a:lnL>
                    <a:lnR>
                      <a:noFill/>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r>
              <a:tr h="0">
                <a:tc>
                  <a:txBody>
                    <a:bodyPr/>
                    <a:lstStyle/>
                    <a:p>
                      <a:pPr fontAlgn="t"/>
                      <a:r>
                        <a:rPr lang="es-ES" b="0" i="0">
                          <a:solidFill>
                            <a:srgbClr val="000000"/>
                          </a:solidFill>
                          <a:latin typeface="Arial"/>
                        </a:rPr>
                        <a:t>1980</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41661</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353800</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65170</a:t>
                      </a:r>
                    </a:p>
                  </a:txBody>
                  <a:tcPr marL="38100" marR="38100" marT="38100" marB="38100">
                    <a:lnL w="7620" cap="flat" cmpd="sng" algn="ctr">
                      <a:solidFill>
                        <a:srgbClr val="C1C1C1"/>
                      </a:solidFill>
                      <a:prstDash val="solid"/>
                      <a:round/>
                      <a:headEnd type="none" w="med" len="med"/>
                      <a:tailEnd type="none" w="med" len="med"/>
                    </a:lnL>
                    <a:lnR>
                      <a:noFill/>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r>
              <a:tr h="0">
                <a:tc>
                  <a:txBody>
                    <a:bodyPr/>
                    <a:lstStyle/>
                    <a:p>
                      <a:pPr fontAlgn="t"/>
                      <a:r>
                        <a:rPr lang="es-ES" b="0" i="0">
                          <a:solidFill>
                            <a:srgbClr val="000000"/>
                          </a:solidFill>
                          <a:latin typeface="Arial"/>
                        </a:rPr>
                        <a:t>2000</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69149</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612499</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a:t>
                      </a:r>
                    </a:p>
                  </a:txBody>
                  <a:tcPr marL="38100" marR="38100" marT="38100" marB="38100">
                    <a:lnL w="7620" cap="flat" cmpd="sng" algn="ctr">
                      <a:solidFill>
                        <a:srgbClr val="C1C1C1"/>
                      </a:solidFill>
                      <a:prstDash val="solid"/>
                      <a:round/>
                      <a:headEnd type="none" w="med" len="med"/>
                      <a:tailEnd type="none" w="med" len="med"/>
                    </a:lnL>
                    <a:lnR>
                      <a:noFill/>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r>
              <a:tr h="0">
                <a:tc>
                  <a:txBody>
                    <a:bodyPr/>
                    <a:lstStyle/>
                    <a:p>
                      <a:pPr fontAlgn="t"/>
                      <a:r>
                        <a:rPr lang="es-ES" b="0" i="0">
                          <a:solidFill>
                            <a:srgbClr val="000000"/>
                          </a:solidFill>
                          <a:latin typeface="Arial"/>
                        </a:rPr>
                        <a:t>2010</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s-ES" b="0" i="0">
                          <a:solidFill>
                            <a:srgbClr val="000000"/>
                          </a:solidFill>
                          <a:latin typeface="Arial"/>
                        </a:rPr>
                        <a:t>75549</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s-ES" b="0" i="0">
                          <a:solidFill>
                            <a:srgbClr val="000000"/>
                          </a:solidFill>
                          <a:latin typeface="Arial"/>
                        </a:rPr>
                        <a:t>805707</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s-ES" b="0" i="0" dirty="0">
                          <a:solidFill>
                            <a:srgbClr val="000000"/>
                          </a:solidFill>
                          <a:latin typeface="Arial"/>
                        </a:rPr>
                        <a:t>401421</a:t>
                      </a:r>
                    </a:p>
                  </a:txBody>
                  <a:tcPr marL="38100" marR="38100" marT="38100" marB="38100">
                    <a:lnL w="7620" cap="flat" cmpd="sng" algn="ctr">
                      <a:solidFill>
                        <a:srgbClr val="C1C1C1"/>
                      </a:solidFill>
                      <a:prstDash val="solid"/>
                      <a:round/>
                      <a:headEnd type="none" w="med" len="med"/>
                      <a:tailEnd type="none" w="med" len="med"/>
                    </a:lnL>
                    <a:lnR>
                      <a:noFill/>
                    </a:lnR>
                    <a:lnT w="7620" cap="flat" cmpd="sng" algn="ctr">
                      <a:solidFill>
                        <a:srgbClr val="C1C1C1"/>
                      </a:solidFill>
                      <a:prstDash val="solid"/>
                      <a:round/>
                      <a:headEnd type="none" w="med" len="med"/>
                      <a:tailEnd type="none" w="med" len="med"/>
                    </a:lnT>
                    <a:lnB>
                      <a:noFill/>
                    </a:lnB>
                    <a:solidFill>
                      <a:srgbClr val="FAFBFE"/>
                    </a:solidFill>
                  </a:tcPr>
                </a:tc>
              </a:tr>
            </a:tbl>
          </a:graphicData>
        </a:graphic>
      </p:graphicFrame>
      <p:pic>
        <p:nvPicPr>
          <p:cNvPr id="33793" name="Picture 1"/>
          <p:cNvPicPr>
            <a:picLocks noChangeAspect="1" noChangeArrowheads="1"/>
          </p:cNvPicPr>
          <p:nvPr/>
        </p:nvPicPr>
        <p:blipFill>
          <a:blip r:embed="rId2" cstate="print"/>
          <a:srcRect b="9945"/>
          <a:stretch>
            <a:fillRect/>
          </a:stretch>
        </p:blipFill>
        <p:spPr bwMode="auto">
          <a:xfrm>
            <a:off x="251520" y="3281164"/>
            <a:ext cx="8512256" cy="976144"/>
          </a:xfrm>
          <a:prstGeom prst="rect">
            <a:avLst/>
          </a:prstGeom>
          <a:noFill/>
          <a:ln w="9525">
            <a:noFill/>
            <a:miter lim="800000"/>
            <a:headEnd/>
            <a:tailEnd/>
          </a:ln>
        </p:spPr>
      </p:pic>
    </p:spTree>
    <p:extLst>
      <p:ext uri="{BB962C8B-B14F-4D97-AF65-F5344CB8AC3E}">
        <p14:creationId xmlns:p14="http://schemas.microsoft.com/office/powerpoint/2010/main" val="116206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51520" y="44624"/>
            <a:ext cx="8892480" cy="707886"/>
          </a:xfrm>
          <a:prstGeom prst="rect">
            <a:avLst/>
          </a:prstGeom>
          <a:solidFill>
            <a:schemeClr val="accent1">
              <a:lumMod val="60000"/>
              <a:lumOff val="40000"/>
            </a:schemeClr>
          </a:solidFill>
        </p:spPr>
        <p:txBody>
          <a:bodyPr wrap="square" rtlCol="0">
            <a:spAutoFit/>
          </a:bodyPr>
          <a:lstStyle/>
          <a:p>
            <a:pPr algn="ctr"/>
            <a:r>
              <a:rPr lang="es-ES" sz="4000" b="1" dirty="0" smtClean="0"/>
              <a:t>	MANIPULACIÓN DE DATOS : UPDATE</a:t>
            </a:r>
            <a:endParaRPr lang="es-ES" sz="4000" b="1" dirty="0"/>
          </a:p>
        </p:txBody>
      </p:sp>
      <p:sp>
        <p:nvSpPr>
          <p:cNvPr id="6" name="5 CuadroTexto"/>
          <p:cNvSpPr txBox="1"/>
          <p:nvPr/>
        </p:nvSpPr>
        <p:spPr>
          <a:xfrm>
            <a:off x="251520" y="1052736"/>
            <a:ext cx="8352928" cy="646331"/>
          </a:xfrm>
          <a:prstGeom prst="rect">
            <a:avLst/>
          </a:prstGeom>
          <a:noFill/>
        </p:spPr>
        <p:txBody>
          <a:bodyPr wrap="square" rtlCol="0">
            <a:spAutoFit/>
          </a:bodyPr>
          <a:lstStyle/>
          <a:p>
            <a:pPr marL="342900" indent="-342900">
              <a:buAutoNum type="alphaLcParenR"/>
            </a:pPr>
            <a:endParaRPr lang="es-ES" dirty="0" smtClean="0"/>
          </a:p>
          <a:p>
            <a:endParaRPr lang="es-ES" dirty="0"/>
          </a:p>
        </p:txBody>
      </p:sp>
      <p:sp>
        <p:nvSpPr>
          <p:cNvPr id="13" name="12 CuadroTexto"/>
          <p:cNvSpPr txBox="1"/>
          <p:nvPr/>
        </p:nvSpPr>
        <p:spPr>
          <a:xfrm>
            <a:off x="755576" y="764704"/>
            <a:ext cx="8136904" cy="6001643"/>
          </a:xfrm>
          <a:prstGeom prst="rect">
            <a:avLst/>
          </a:prstGeom>
          <a:noFill/>
        </p:spPr>
        <p:txBody>
          <a:bodyPr wrap="square" rtlCol="0">
            <a:spAutoFit/>
          </a:bodyPr>
          <a:lstStyle/>
          <a:p>
            <a:r>
              <a:rPr lang="es-ES" sz="2400" dirty="0" smtClean="0">
                <a:solidFill>
                  <a:srgbClr val="0070C0"/>
                </a:solidFill>
              </a:rPr>
              <a:t>UPDATE</a:t>
            </a:r>
            <a:r>
              <a:rPr lang="es-ES" sz="2400" dirty="0" smtClean="0">
                <a:solidFill>
                  <a:srgbClr val="0070C0"/>
                </a:solidFill>
                <a:sym typeface="Wingdings" panose="05000000000000000000" pitchFamily="2" charset="2"/>
              </a:rPr>
              <a:t>   c.datos1  cdatos2; </a:t>
            </a:r>
          </a:p>
          <a:p>
            <a:r>
              <a:rPr lang="es-ES" sz="2400" dirty="0">
                <a:solidFill>
                  <a:srgbClr val="0070C0"/>
                </a:solidFill>
                <a:sym typeface="Wingdings" panose="05000000000000000000" pitchFamily="2" charset="2"/>
              </a:rPr>
              <a:t> </a:t>
            </a:r>
            <a:r>
              <a:rPr lang="es-ES" sz="2400" dirty="0" smtClean="0">
                <a:solidFill>
                  <a:srgbClr val="0070C0"/>
                </a:solidFill>
                <a:sym typeface="Wingdings" panose="05000000000000000000" pitchFamily="2" charset="2"/>
              </a:rPr>
              <a:t>       </a:t>
            </a:r>
            <a:r>
              <a:rPr lang="es-ES" sz="2400" dirty="0" err="1" smtClean="0">
                <a:solidFill>
                  <a:srgbClr val="0070C0"/>
                </a:solidFill>
                <a:sym typeface="Wingdings" panose="05000000000000000000" pitchFamily="2" charset="2"/>
              </a:rPr>
              <a:t>by</a:t>
            </a:r>
            <a:r>
              <a:rPr lang="es-ES" sz="2400" dirty="0" smtClean="0">
                <a:solidFill>
                  <a:srgbClr val="0070C0"/>
                </a:solidFill>
                <a:sym typeface="Wingdings" panose="05000000000000000000" pitchFamily="2" charset="2"/>
              </a:rPr>
              <a:t> variable; </a:t>
            </a:r>
          </a:p>
          <a:p>
            <a:endParaRPr lang="es-ES" sz="2400" dirty="0" smtClean="0">
              <a:solidFill>
                <a:srgbClr val="0070C0"/>
              </a:solidFill>
              <a:sym typeface="Wingdings" panose="05000000000000000000" pitchFamily="2" charset="2"/>
            </a:endParaRPr>
          </a:p>
          <a:p>
            <a:pPr marL="342900" indent="-342900">
              <a:buFont typeface="Arial" panose="020B0604020202020204" pitchFamily="34" charset="0"/>
              <a:buChar char="•"/>
            </a:pPr>
            <a:r>
              <a:rPr lang="es-ES" sz="2400" dirty="0" smtClean="0">
                <a:solidFill>
                  <a:srgbClr val="0070C0"/>
                </a:solidFill>
                <a:sym typeface="Wingdings" panose="05000000000000000000" pitchFamily="2" charset="2"/>
              </a:rPr>
              <a:t>Une observaciones como la sentencia MERGE </a:t>
            </a:r>
          </a:p>
          <a:p>
            <a:pPr marL="342900" indent="-342900">
              <a:buFont typeface="Arial" panose="020B0604020202020204" pitchFamily="34" charset="0"/>
              <a:buChar char="•"/>
            </a:pPr>
            <a:r>
              <a:rPr lang="es-ES" sz="2400" dirty="0" smtClean="0">
                <a:solidFill>
                  <a:srgbClr val="0070C0"/>
                </a:solidFill>
                <a:sym typeface="Wingdings" panose="05000000000000000000" pitchFamily="2" charset="2"/>
              </a:rPr>
              <a:t>Es obligatoria la sentencia BY tras UPDATE. </a:t>
            </a:r>
          </a:p>
          <a:p>
            <a:pPr marL="342900" indent="-342900">
              <a:buFont typeface="Arial" panose="020B0604020202020204" pitchFamily="34" charset="0"/>
              <a:buChar char="•"/>
            </a:pPr>
            <a:r>
              <a:rPr lang="es-ES" sz="2400" dirty="0" smtClean="0">
                <a:solidFill>
                  <a:srgbClr val="0070C0"/>
                </a:solidFill>
                <a:sym typeface="Wingdings" panose="05000000000000000000" pitchFamily="2" charset="2"/>
              </a:rPr>
              <a:t>Sólo pueden unirse dos conjuntos de datos y el primero de ellos es considerado maestro, el segundo añade información.</a:t>
            </a:r>
          </a:p>
          <a:p>
            <a:pPr marL="342900" indent="-342900">
              <a:buFont typeface="Arial" panose="020B0604020202020204" pitchFamily="34" charset="0"/>
              <a:buChar char="•"/>
            </a:pPr>
            <a:r>
              <a:rPr lang="es-ES" sz="2400" dirty="0" smtClean="0">
                <a:solidFill>
                  <a:srgbClr val="0070C0"/>
                </a:solidFill>
                <a:sym typeface="Wingdings" panose="05000000000000000000" pitchFamily="2" charset="2"/>
              </a:rPr>
              <a:t>Si en el segundo conjunto de datos hay más de una observación con el mismo valor de la variable (s) incluidas en la sentencia BY sólo se añade la información de la última, y esta se incluye en la primera observación del conjunto inicial.</a:t>
            </a:r>
          </a:p>
          <a:p>
            <a:pPr marL="342900" indent="-342900">
              <a:buFont typeface="Arial" panose="020B0604020202020204" pitchFamily="34" charset="0"/>
              <a:buChar char="•"/>
            </a:pPr>
            <a:r>
              <a:rPr lang="es-ES" sz="2400" dirty="0" smtClean="0">
                <a:solidFill>
                  <a:srgbClr val="0070C0"/>
                </a:solidFill>
                <a:sym typeface="Wingdings" panose="05000000000000000000" pitchFamily="2" charset="2"/>
              </a:rPr>
              <a:t>Si una misma variable (diferente a la incluida en la sentencia </a:t>
            </a:r>
            <a:r>
              <a:rPr lang="es-ES" sz="2400" dirty="0" err="1" smtClean="0">
                <a:solidFill>
                  <a:srgbClr val="0070C0"/>
                </a:solidFill>
                <a:sym typeface="Wingdings" panose="05000000000000000000" pitchFamily="2" charset="2"/>
              </a:rPr>
              <a:t>by</a:t>
            </a:r>
            <a:r>
              <a:rPr lang="es-ES" sz="2400" dirty="0" smtClean="0">
                <a:solidFill>
                  <a:srgbClr val="0070C0"/>
                </a:solidFill>
                <a:sym typeface="Wingdings" panose="05000000000000000000" pitchFamily="2" charset="2"/>
              </a:rPr>
              <a:t>) se encuentra en los dos conjuntos de datos, se </a:t>
            </a:r>
            <a:r>
              <a:rPr lang="es-ES" sz="2400" dirty="0" err="1" smtClean="0">
                <a:solidFill>
                  <a:srgbClr val="0070C0"/>
                </a:solidFill>
                <a:sym typeface="Wingdings" panose="05000000000000000000" pitchFamily="2" charset="2"/>
              </a:rPr>
              <a:t>sobreescribe</a:t>
            </a:r>
            <a:r>
              <a:rPr lang="es-ES" sz="2400" dirty="0" smtClean="0">
                <a:solidFill>
                  <a:srgbClr val="0070C0"/>
                </a:solidFill>
                <a:sym typeface="Wingdings" panose="05000000000000000000" pitchFamily="2" charset="2"/>
              </a:rPr>
              <a:t> el valor que aparece en el 2º conjunto salvo que este sea </a:t>
            </a:r>
            <a:r>
              <a:rPr lang="es-ES" sz="2400" dirty="0" err="1" smtClean="0">
                <a:solidFill>
                  <a:srgbClr val="0070C0"/>
                </a:solidFill>
                <a:sym typeface="Wingdings" panose="05000000000000000000" pitchFamily="2" charset="2"/>
              </a:rPr>
              <a:t>missing</a:t>
            </a:r>
            <a:r>
              <a:rPr lang="es-ES" sz="2400" dirty="0" smtClean="0">
                <a:solidFill>
                  <a:srgbClr val="0070C0"/>
                </a:solidFill>
                <a:sym typeface="Wingdings" panose="05000000000000000000" pitchFamily="2" charset="2"/>
              </a:rPr>
              <a:t>. </a:t>
            </a:r>
          </a:p>
          <a:p>
            <a:pPr marL="342900" indent="-342900">
              <a:buFont typeface="Arial" panose="020B0604020202020204" pitchFamily="34" charset="0"/>
              <a:buChar char="•"/>
            </a:pPr>
            <a:endParaRPr lang="es-ES" sz="2400" dirty="0">
              <a:solidFill>
                <a:srgbClr val="0070C0"/>
              </a:solidFill>
            </a:endParaRPr>
          </a:p>
        </p:txBody>
      </p:sp>
    </p:spTree>
    <p:extLst>
      <p:ext uri="{BB962C8B-B14F-4D97-AF65-F5344CB8AC3E}">
        <p14:creationId xmlns:p14="http://schemas.microsoft.com/office/powerpoint/2010/main" val="26459501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51520" y="44624"/>
            <a:ext cx="8892480" cy="707886"/>
          </a:xfrm>
          <a:prstGeom prst="rect">
            <a:avLst/>
          </a:prstGeom>
          <a:solidFill>
            <a:schemeClr val="accent1">
              <a:lumMod val="60000"/>
              <a:lumOff val="40000"/>
            </a:schemeClr>
          </a:solidFill>
        </p:spPr>
        <p:txBody>
          <a:bodyPr wrap="square" rtlCol="0">
            <a:spAutoFit/>
          </a:bodyPr>
          <a:lstStyle/>
          <a:p>
            <a:pPr algn="ctr"/>
            <a:r>
              <a:rPr lang="es-ES" sz="4000" b="1" dirty="0" smtClean="0"/>
              <a:t>	MANIPULACIÓN DE DATOS : UPDATE</a:t>
            </a:r>
            <a:endParaRPr lang="es-ES" sz="4000" b="1" dirty="0"/>
          </a:p>
        </p:txBody>
      </p:sp>
      <p:sp>
        <p:nvSpPr>
          <p:cNvPr id="6" name="5 CuadroTexto"/>
          <p:cNvSpPr txBox="1"/>
          <p:nvPr/>
        </p:nvSpPr>
        <p:spPr>
          <a:xfrm>
            <a:off x="251520" y="1052736"/>
            <a:ext cx="8352928" cy="646331"/>
          </a:xfrm>
          <a:prstGeom prst="rect">
            <a:avLst/>
          </a:prstGeom>
          <a:noFill/>
        </p:spPr>
        <p:txBody>
          <a:bodyPr wrap="square" rtlCol="0">
            <a:spAutoFit/>
          </a:bodyPr>
          <a:lstStyle/>
          <a:p>
            <a:pPr marL="342900" indent="-342900">
              <a:buAutoNum type="alphaLcParenR"/>
            </a:pPr>
            <a:endParaRPr lang="es-ES" dirty="0" smtClean="0"/>
          </a:p>
          <a:p>
            <a:endParaRPr lang="es-ES" dirty="0"/>
          </a:p>
        </p:txBody>
      </p:sp>
      <p:cxnSp>
        <p:nvCxnSpPr>
          <p:cNvPr id="12" name="11 Conector recto de flecha"/>
          <p:cNvCxnSpPr/>
          <p:nvPr/>
        </p:nvCxnSpPr>
        <p:spPr>
          <a:xfrm>
            <a:off x="7092280" y="1699067"/>
            <a:ext cx="0" cy="304764"/>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p:nvPr/>
        </p:nvCxnSpPr>
        <p:spPr>
          <a:xfrm>
            <a:off x="2195736" y="4437112"/>
            <a:ext cx="720080" cy="288032"/>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graphicFrame>
        <p:nvGraphicFramePr>
          <p:cNvPr id="5" name="4 Tabla"/>
          <p:cNvGraphicFramePr>
            <a:graphicFrameLocks noGrp="1"/>
          </p:cNvGraphicFramePr>
          <p:nvPr>
            <p:extLst>
              <p:ext uri="{D42A27DB-BD31-4B8C-83A1-F6EECF244321}">
                <p14:modId xmlns:p14="http://schemas.microsoft.com/office/powerpoint/2010/main" val="3647568916"/>
              </p:ext>
            </p:extLst>
          </p:nvPr>
        </p:nvGraphicFramePr>
        <p:xfrm>
          <a:off x="241176" y="836712"/>
          <a:ext cx="3250704" cy="2705100"/>
        </p:xfrm>
        <a:graphic>
          <a:graphicData uri="http://schemas.openxmlformats.org/drawingml/2006/table">
            <a:tbl>
              <a:tblPr/>
              <a:tblGrid>
                <a:gridCol w="1018456"/>
                <a:gridCol w="936104"/>
                <a:gridCol w="720080"/>
                <a:gridCol w="576064"/>
              </a:tblGrid>
              <a:tr h="0">
                <a:tc gridSpan="4">
                  <a:txBody>
                    <a:bodyPr/>
                    <a:lstStyle/>
                    <a:p>
                      <a:pPr algn="ctr" fontAlgn="t"/>
                      <a:r>
                        <a:rPr lang="es-ES" sz="1400" b="0" i="0" dirty="0" smtClean="0">
                          <a:solidFill>
                            <a:srgbClr val="000000"/>
                          </a:solidFill>
                          <a:effectLst/>
                          <a:latin typeface="Arial"/>
                        </a:rPr>
                        <a:t>Temperaturas</a:t>
                      </a:r>
                      <a:r>
                        <a:rPr lang="es-ES" sz="1400" b="0" i="0" baseline="0" dirty="0" smtClean="0">
                          <a:solidFill>
                            <a:srgbClr val="000000"/>
                          </a:solidFill>
                          <a:effectLst/>
                          <a:latin typeface="Arial"/>
                        </a:rPr>
                        <a:t> </a:t>
                      </a:r>
                      <a:endParaRPr lang="es-ES" sz="1400" b="0" i="0" dirty="0">
                        <a:solidFill>
                          <a:srgbClr val="000000"/>
                        </a:solidFill>
                        <a:effectLst/>
                        <a:latin typeface="Arial"/>
                      </a:endParaRPr>
                    </a:p>
                  </a:txBody>
                  <a:tcPr marL="28575" marR="28575" marT="28575" marB="28575">
                    <a:lnL w="9525" cap="flat" cmpd="sng" algn="ctr">
                      <a:solidFill>
                        <a:srgbClr val="C1C1C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pPr fontAlgn="t"/>
                      <a:endParaRPr lang="es-ES" b="0" i="0" dirty="0">
                        <a:solidFill>
                          <a:srgbClr val="000000"/>
                        </a:solidFill>
                        <a:effectLst/>
                        <a:latin typeface="Arial"/>
                      </a:endParaRP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hMerge="1">
                  <a:txBody>
                    <a:bodyPr/>
                    <a:lstStyle/>
                    <a:p>
                      <a:pPr fontAlgn="t"/>
                      <a:endParaRPr lang="es-ES" b="0" i="0" dirty="0">
                        <a:solidFill>
                          <a:srgbClr val="000000"/>
                        </a:solidFill>
                        <a:effectLst/>
                        <a:latin typeface="Arial"/>
                      </a:endParaRP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hMerge="1">
                  <a:txBody>
                    <a:bodyPr/>
                    <a:lstStyle/>
                    <a:p>
                      <a:pPr fontAlgn="t"/>
                      <a:endParaRPr lang="es-ES" b="0" i="0" dirty="0">
                        <a:solidFill>
                          <a:srgbClr val="000000"/>
                        </a:solidFill>
                        <a:effectLst/>
                        <a:latin typeface="Arial"/>
                      </a:endParaRP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r>
              <a:tr h="0">
                <a:tc>
                  <a:txBody>
                    <a:bodyPr/>
                    <a:lstStyle/>
                    <a:p>
                      <a:pPr fontAlgn="t"/>
                      <a:r>
                        <a:rPr lang="es-ES" sz="1400" b="1" i="0" dirty="0" err="1">
                          <a:solidFill>
                            <a:srgbClr val="000000"/>
                          </a:solidFill>
                          <a:effectLst/>
                          <a:latin typeface="Arial"/>
                        </a:rPr>
                        <a:t>estacion</a:t>
                      </a:r>
                      <a:endParaRPr lang="es-ES" sz="1400" b="1" i="0" dirty="0">
                        <a:solidFill>
                          <a:srgbClr val="000000"/>
                        </a:solidFill>
                        <a:effectLst/>
                        <a:latin typeface="Arial"/>
                      </a:endParaRP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t"/>
                      <a:r>
                        <a:rPr lang="es-ES" sz="1400" b="1" i="0" dirty="0">
                          <a:solidFill>
                            <a:srgbClr val="000000"/>
                          </a:solidFill>
                          <a:effectLst/>
                          <a:latin typeface="Arial"/>
                        </a:rPr>
                        <a:t>semana</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t"/>
                      <a:r>
                        <a:rPr lang="es-ES" sz="1400" b="1" i="0" dirty="0" err="1">
                          <a:solidFill>
                            <a:srgbClr val="000000"/>
                          </a:solidFill>
                          <a:effectLst/>
                          <a:latin typeface="Arial"/>
                        </a:rPr>
                        <a:t>tmax</a:t>
                      </a:r>
                      <a:endParaRPr lang="es-ES" sz="1400" b="1" i="0" dirty="0">
                        <a:solidFill>
                          <a:srgbClr val="000000"/>
                        </a:solidFill>
                        <a:effectLst/>
                        <a:latin typeface="Arial"/>
                      </a:endParaRP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t"/>
                      <a:r>
                        <a:rPr lang="es-ES" sz="1400" b="1" i="0" dirty="0" err="1">
                          <a:solidFill>
                            <a:srgbClr val="000000"/>
                          </a:solidFill>
                          <a:effectLst/>
                          <a:latin typeface="Arial"/>
                        </a:rPr>
                        <a:t>tmin</a:t>
                      </a:r>
                      <a:endParaRPr lang="es-ES" sz="1400" b="1" i="0" dirty="0">
                        <a:solidFill>
                          <a:srgbClr val="000000"/>
                        </a:solidFill>
                        <a:effectLst/>
                        <a:latin typeface="Arial"/>
                      </a:endParaRP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0">
                <a:tc>
                  <a:txBody>
                    <a:bodyPr/>
                    <a:lstStyle/>
                    <a:p>
                      <a:pPr fontAlgn="t"/>
                      <a:r>
                        <a:rPr lang="es-ES" sz="1400" b="0" i="0" dirty="0">
                          <a:solidFill>
                            <a:srgbClr val="000000"/>
                          </a:solidFill>
                          <a:effectLst/>
                          <a:latin typeface="Arial"/>
                        </a:rPr>
                        <a:t>1</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t"/>
                      <a:r>
                        <a:rPr lang="es-ES" sz="1400" b="0" i="0" dirty="0">
                          <a:solidFill>
                            <a:srgbClr val="000000"/>
                          </a:solidFill>
                          <a:effectLst/>
                          <a:latin typeface="Arial"/>
                        </a:rPr>
                        <a:t>1</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t"/>
                      <a:r>
                        <a:rPr lang="es-ES" sz="1400" b="0" i="0" dirty="0">
                          <a:solidFill>
                            <a:srgbClr val="000000"/>
                          </a:solidFill>
                          <a:effectLst/>
                          <a:latin typeface="Arial"/>
                        </a:rPr>
                        <a:t>25</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t"/>
                      <a:r>
                        <a:rPr lang="es-ES" sz="1400" b="0" i="0">
                          <a:solidFill>
                            <a:srgbClr val="000000"/>
                          </a:solidFill>
                          <a:effectLst/>
                          <a:latin typeface="Arial"/>
                        </a:rPr>
                        <a:t>12</a:t>
                      </a: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0">
                <a:tc>
                  <a:txBody>
                    <a:bodyPr/>
                    <a:lstStyle/>
                    <a:p>
                      <a:pPr fontAlgn="t"/>
                      <a:r>
                        <a:rPr lang="es-ES" sz="1400" b="0" i="0" dirty="0">
                          <a:solidFill>
                            <a:srgbClr val="000000"/>
                          </a:solidFill>
                          <a:effectLst/>
                          <a:latin typeface="Arial"/>
                        </a:rPr>
                        <a:t>1</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t"/>
                      <a:r>
                        <a:rPr lang="es-ES" sz="1400" b="0" i="0" dirty="0">
                          <a:solidFill>
                            <a:srgbClr val="000000"/>
                          </a:solidFill>
                          <a:effectLst/>
                          <a:latin typeface="Arial"/>
                        </a:rPr>
                        <a:t>2</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t"/>
                      <a:r>
                        <a:rPr lang="es-ES" sz="1400" b="0" i="0" dirty="0">
                          <a:solidFill>
                            <a:srgbClr val="000000"/>
                          </a:solidFill>
                          <a:effectLst/>
                          <a:latin typeface="Arial"/>
                        </a:rPr>
                        <a:t>27</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t"/>
                      <a:r>
                        <a:rPr lang="es-ES" sz="1400" b="0" i="0" dirty="0">
                          <a:solidFill>
                            <a:srgbClr val="000000"/>
                          </a:solidFill>
                          <a:effectLst/>
                          <a:latin typeface="Arial"/>
                        </a:rPr>
                        <a:t>11</a:t>
                      </a: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0">
                <a:tc>
                  <a:txBody>
                    <a:bodyPr/>
                    <a:lstStyle/>
                    <a:p>
                      <a:pPr fontAlgn="t"/>
                      <a:r>
                        <a:rPr lang="es-ES" sz="1400" b="0" i="0" dirty="0">
                          <a:solidFill>
                            <a:srgbClr val="000000"/>
                          </a:solidFill>
                          <a:effectLst/>
                          <a:latin typeface="Arial"/>
                        </a:rPr>
                        <a:t>1</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t"/>
                      <a:r>
                        <a:rPr lang="es-ES" sz="1400" b="0" i="0">
                          <a:solidFill>
                            <a:srgbClr val="000000"/>
                          </a:solidFill>
                          <a:effectLst/>
                          <a:latin typeface="Arial"/>
                        </a:rPr>
                        <a:t>3</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t"/>
                      <a:r>
                        <a:rPr lang="es-ES" sz="1400" b="0" i="0" dirty="0">
                          <a:solidFill>
                            <a:srgbClr val="000000"/>
                          </a:solidFill>
                          <a:effectLst/>
                          <a:latin typeface="Arial"/>
                        </a:rPr>
                        <a:t>28</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t"/>
                      <a:r>
                        <a:rPr lang="es-ES" sz="1400" b="0" i="0" dirty="0">
                          <a:solidFill>
                            <a:srgbClr val="000000"/>
                          </a:solidFill>
                          <a:effectLst/>
                          <a:latin typeface="Arial"/>
                        </a:rPr>
                        <a:t>14</a:t>
                      </a: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0">
                <a:tc>
                  <a:txBody>
                    <a:bodyPr/>
                    <a:lstStyle/>
                    <a:p>
                      <a:pPr fontAlgn="t"/>
                      <a:r>
                        <a:rPr lang="es-ES" sz="1400" b="0" i="0" dirty="0">
                          <a:solidFill>
                            <a:srgbClr val="000000"/>
                          </a:solidFill>
                          <a:effectLst/>
                          <a:latin typeface="Arial"/>
                        </a:rPr>
                        <a:t>1</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t"/>
                      <a:r>
                        <a:rPr lang="es-ES" sz="1400" b="0" i="0">
                          <a:solidFill>
                            <a:srgbClr val="000000"/>
                          </a:solidFill>
                          <a:effectLst/>
                          <a:latin typeface="Arial"/>
                        </a:rPr>
                        <a:t>4</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t"/>
                      <a:r>
                        <a:rPr lang="es-ES" sz="1400" b="0" i="0">
                          <a:solidFill>
                            <a:srgbClr val="000000"/>
                          </a:solidFill>
                          <a:effectLst/>
                          <a:latin typeface="Arial"/>
                        </a:rPr>
                        <a:t>29</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t"/>
                      <a:r>
                        <a:rPr lang="es-ES" sz="1400" b="0" i="0" dirty="0">
                          <a:solidFill>
                            <a:srgbClr val="000000"/>
                          </a:solidFill>
                          <a:effectLst/>
                          <a:latin typeface="Arial"/>
                        </a:rPr>
                        <a:t>10</a:t>
                      </a: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0">
                <a:tc>
                  <a:txBody>
                    <a:bodyPr/>
                    <a:lstStyle/>
                    <a:p>
                      <a:pPr fontAlgn="t"/>
                      <a:r>
                        <a:rPr lang="es-ES" sz="1400" b="0" i="0" dirty="0">
                          <a:solidFill>
                            <a:srgbClr val="000000"/>
                          </a:solidFill>
                          <a:effectLst/>
                          <a:latin typeface="Arial"/>
                        </a:rPr>
                        <a:t>2</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t"/>
                      <a:r>
                        <a:rPr lang="es-ES" sz="1400" b="0" i="0">
                          <a:solidFill>
                            <a:srgbClr val="000000"/>
                          </a:solidFill>
                          <a:effectLst/>
                          <a:latin typeface="Arial"/>
                        </a:rPr>
                        <a:t>1</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t"/>
                      <a:r>
                        <a:rPr lang="es-ES" sz="1400" b="0" i="0">
                          <a:solidFill>
                            <a:srgbClr val="000000"/>
                          </a:solidFill>
                          <a:effectLst/>
                          <a:latin typeface="Arial"/>
                        </a:rPr>
                        <a:t>12</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t"/>
                      <a:r>
                        <a:rPr lang="es-ES" sz="1400" b="0" i="0" dirty="0">
                          <a:solidFill>
                            <a:srgbClr val="000000"/>
                          </a:solidFill>
                          <a:effectLst/>
                          <a:latin typeface="Arial"/>
                        </a:rPr>
                        <a:t>7</a:t>
                      </a: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0">
                <a:tc>
                  <a:txBody>
                    <a:bodyPr/>
                    <a:lstStyle/>
                    <a:p>
                      <a:pPr fontAlgn="t"/>
                      <a:r>
                        <a:rPr lang="es-ES" sz="1400" b="0" i="0" dirty="0">
                          <a:solidFill>
                            <a:srgbClr val="000000"/>
                          </a:solidFill>
                          <a:effectLst/>
                          <a:latin typeface="Arial"/>
                        </a:rPr>
                        <a:t>2</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t"/>
                      <a:r>
                        <a:rPr lang="es-ES" sz="1400" b="0" i="0">
                          <a:solidFill>
                            <a:srgbClr val="000000"/>
                          </a:solidFill>
                          <a:effectLst/>
                          <a:latin typeface="Arial"/>
                        </a:rPr>
                        <a:t>2</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t"/>
                      <a:r>
                        <a:rPr lang="es-ES" sz="1400" b="0" i="0">
                          <a:solidFill>
                            <a:srgbClr val="000000"/>
                          </a:solidFill>
                          <a:effectLst/>
                          <a:latin typeface="Arial"/>
                        </a:rPr>
                        <a:t>11</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t"/>
                      <a:r>
                        <a:rPr lang="es-ES" sz="1400" b="0" i="0" dirty="0">
                          <a:solidFill>
                            <a:srgbClr val="000000"/>
                          </a:solidFill>
                          <a:effectLst/>
                          <a:latin typeface="Arial"/>
                        </a:rPr>
                        <a:t>-1</a:t>
                      </a: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0">
                <a:tc>
                  <a:txBody>
                    <a:bodyPr/>
                    <a:lstStyle/>
                    <a:p>
                      <a:pPr fontAlgn="t"/>
                      <a:r>
                        <a:rPr lang="es-ES" sz="1400" b="0" i="0" dirty="0">
                          <a:solidFill>
                            <a:srgbClr val="000000"/>
                          </a:solidFill>
                          <a:effectLst/>
                          <a:latin typeface="Arial"/>
                        </a:rPr>
                        <a:t>2</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t"/>
                      <a:r>
                        <a:rPr lang="es-ES" sz="1400" b="0" i="0" dirty="0">
                          <a:solidFill>
                            <a:srgbClr val="000000"/>
                          </a:solidFill>
                          <a:effectLst/>
                          <a:latin typeface="Arial"/>
                        </a:rPr>
                        <a:t>3</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t"/>
                      <a:r>
                        <a:rPr lang="es-ES" sz="1400" b="0" i="0" dirty="0">
                          <a:solidFill>
                            <a:srgbClr val="000000"/>
                          </a:solidFill>
                          <a:effectLst/>
                          <a:latin typeface="Arial"/>
                        </a:rPr>
                        <a:t>15</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t"/>
                      <a:r>
                        <a:rPr lang="es-ES" sz="1400" b="0" i="0" dirty="0">
                          <a:solidFill>
                            <a:srgbClr val="000000"/>
                          </a:solidFill>
                          <a:effectLst/>
                          <a:latin typeface="Arial"/>
                        </a:rPr>
                        <a:t>-3</a:t>
                      </a: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0">
                <a:tc>
                  <a:txBody>
                    <a:bodyPr/>
                    <a:lstStyle/>
                    <a:p>
                      <a:pPr fontAlgn="t"/>
                      <a:r>
                        <a:rPr lang="es-ES" sz="1400" b="0" i="0" dirty="0">
                          <a:solidFill>
                            <a:srgbClr val="000000"/>
                          </a:solidFill>
                          <a:effectLst/>
                          <a:latin typeface="Arial"/>
                        </a:rPr>
                        <a:t>2</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t"/>
                      <a:r>
                        <a:rPr lang="es-ES" sz="1400" b="0" i="0" dirty="0">
                          <a:solidFill>
                            <a:srgbClr val="000000"/>
                          </a:solidFill>
                          <a:effectLst/>
                          <a:latin typeface="Arial"/>
                        </a:rPr>
                        <a:t>4</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t"/>
                      <a:r>
                        <a:rPr lang="es-ES" sz="1400" b="0" i="0" dirty="0">
                          <a:solidFill>
                            <a:srgbClr val="000000"/>
                          </a:solidFill>
                          <a:effectLst/>
                          <a:latin typeface="Arial"/>
                        </a:rPr>
                        <a:t>12</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t"/>
                      <a:r>
                        <a:rPr lang="es-ES" sz="1400" b="0" i="0" dirty="0">
                          <a:solidFill>
                            <a:srgbClr val="000000"/>
                          </a:solidFill>
                          <a:effectLst/>
                          <a:latin typeface="Arial"/>
                        </a:rPr>
                        <a:t>5</a:t>
                      </a: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3085628521"/>
              </p:ext>
            </p:extLst>
          </p:nvPr>
        </p:nvGraphicFramePr>
        <p:xfrm>
          <a:off x="3612468" y="834881"/>
          <a:ext cx="2170584" cy="1082040"/>
        </p:xfrm>
        <a:graphic>
          <a:graphicData uri="http://schemas.openxmlformats.org/drawingml/2006/table">
            <a:tbl>
              <a:tblPr/>
              <a:tblGrid>
                <a:gridCol w="1090464"/>
                <a:gridCol w="1080120"/>
              </a:tblGrid>
              <a:tr h="0">
                <a:tc gridSpan="2">
                  <a:txBody>
                    <a:bodyPr/>
                    <a:lstStyle/>
                    <a:p>
                      <a:pPr algn="ctr" fontAlgn="t"/>
                      <a:r>
                        <a:rPr lang="es-ES" sz="1400" b="0" i="0" dirty="0" smtClean="0">
                          <a:solidFill>
                            <a:srgbClr val="000000"/>
                          </a:solidFill>
                          <a:effectLst/>
                          <a:latin typeface="Arial"/>
                        </a:rPr>
                        <a:t>Estaciones</a:t>
                      </a:r>
                      <a:endParaRPr lang="es-ES" sz="1400" b="0" i="0" dirty="0">
                        <a:solidFill>
                          <a:srgbClr val="000000"/>
                        </a:solidFill>
                        <a:effectLst/>
                        <a:latin typeface="Arial"/>
                      </a:endParaRPr>
                    </a:p>
                  </a:txBody>
                  <a:tcPr marL="28575" marR="28575" marT="28575" marB="28575">
                    <a:lnL w="9525" cap="flat" cmpd="sng" algn="ctr">
                      <a:solidFill>
                        <a:srgbClr val="C1C1C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pPr fontAlgn="t"/>
                      <a:endParaRPr lang="es-ES" b="0" i="0" dirty="0">
                        <a:solidFill>
                          <a:srgbClr val="000000"/>
                        </a:solidFill>
                        <a:effectLst/>
                        <a:latin typeface="Arial"/>
                      </a:endParaRP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r>
              <a:tr h="0">
                <a:tc>
                  <a:txBody>
                    <a:bodyPr/>
                    <a:lstStyle/>
                    <a:p>
                      <a:pPr fontAlgn="t"/>
                      <a:r>
                        <a:rPr lang="es-ES" sz="1400" b="1" i="0" dirty="0" err="1">
                          <a:solidFill>
                            <a:srgbClr val="000000"/>
                          </a:solidFill>
                          <a:effectLst/>
                          <a:latin typeface="Arial"/>
                        </a:rPr>
                        <a:t>estacion</a:t>
                      </a:r>
                      <a:endParaRPr lang="es-ES" sz="1400" b="1" i="0" dirty="0">
                        <a:solidFill>
                          <a:srgbClr val="000000"/>
                        </a:solidFill>
                        <a:effectLst/>
                        <a:latin typeface="Arial"/>
                      </a:endParaRP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t"/>
                      <a:r>
                        <a:rPr lang="es-ES" sz="1400" b="1" i="0" dirty="0">
                          <a:solidFill>
                            <a:srgbClr val="000000"/>
                          </a:solidFill>
                          <a:effectLst/>
                          <a:latin typeface="Arial"/>
                        </a:rPr>
                        <a:t>provincia</a:t>
                      </a: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0">
                <a:tc>
                  <a:txBody>
                    <a:bodyPr/>
                    <a:lstStyle/>
                    <a:p>
                      <a:pPr fontAlgn="t"/>
                      <a:r>
                        <a:rPr lang="es-ES" sz="1400" b="0" i="0" dirty="0">
                          <a:solidFill>
                            <a:srgbClr val="000000"/>
                          </a:solidFill>
                          <a:effectLst/>
                          <a:latin typeface="Arial"/>
                        </a:rPr>
                        <a:t>1</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t"/>
                      <a:r>
                        <a:rPr lang="es-ES" sz="1400" b="0" i="0" dirty="0" err="1">
                          <a:solidFill>
                            <a:srgbClr val="000000"/>
                          </a:solidFill>
                          <a:effectLst/>
                          <a:latin typeface="Arial"/>
                        </a:rPr>
                        <a:t>Cordoba</a:t>
                      </a:r>
                      <a:endParaRPr lang="es-ES" sz="1400" b="0" i="0" dirty="0">
                        <a:solidFill>
                          <a:srgbClr val="000000"/>
                        </a:solidFill>
                        <a:effectLst/>
                        <a:latin typeface="Arial"/>
                      </a:endParaRP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0">
                <a:tc>
                  <a:txBody>
                    <a:bodyPr/>
                    <a:lstStyle/>
                    <a:p>
                      <a:pPr fontAlgn="t"/>
                      <a:r>
                        <a:rPr lang="es-ES" sz="1400" b="0" i="0" dirty="0">
                          <a:solidFill>
                            <a:srgbClr val="000000"/>
                          </a:solidFill>
                          <a:effectLst/>
                          <a:latin typeface="Arial"/>
                        </a:rPr>
                        <a:t>2</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t"/>
                      <a:r>
                        <a:rPr lang="es-ES" sz="1400" b="0" i="0" dirty="0">
                          <a:solidFill>
                            <a:srgbClr val="000000"/>
                          </a:solidFill>
                          <a:effectLst/>
                          <a:latin typeface="Arial"/>
                        </a:rPr>
                        <a:t>Huesca</a:t>
                      </a: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pic>
        <p:nvPicPr>
          <p:cNvPr id="13721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1061129"/>
            <a:ext cx="3312368" cy="637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1" name="10 Tabla"/>
          <p:cNvGraphicFramePr>
            <a:graphicFrameLocks noGrp="1"/>
          </p:cNvGraphicFramePr>
          <p:nvPr>
            <p:extLst>
              <p:ext uri="{D42A27DB-BD31-4B8C-83A1-F6EECF244321}">
                <p14:modId xmlns:p14="http://schemas.microsoft.com/office/powerpoint/2010/main" val="543312012"/>
              </p:ext>
            </p:extLst>
          </p:nvPr>
        </p:nvGraphicFramePr>
        <p:xfrm>
          <a:off x="3841576" y="2060848"/>
          <a:ext cx="4330824" cy="2434590"/>
        </p:xfrm>
        <a:graphic>
          <a:graphicData uri="http://schemas.openxmlformats.org/drawingml/2006/table">
            <a:tbl>
              <a:tblPr/>
              <a:tblGrid>
                <a:gridCol w="1018456"/>
                <a:gridCol w="1008112"/>
                <a:gridCol w="648072"/>
                <a:gridCol w="576064"/>
                <a:gridCol w="1080120"/>
              </a:tblGrid>
              <a:tr h="0">
                <a:tc>
                  <a:txBody>
                    <a:bodyPr/>
                    <a:lstStyle/>
                    <a:p>
                      <a:pPr fontAlgn="t"/>
                      <a:r>
                        <a:rPr lang="es-ES" sz="1400" b="1" i="0" dirty="0" err="1">
                          <a:solidFill>
                            <a:srgbClr val="000000"/>
                          </a:solidFill>
                          <a:effectLst/>
                          <a:latin typeface="Arial"/>
                        </a:rPr>
                        <a:t>estacion</a:t>
                      </a:r>
                      <a:endParaRPr lang="es-ES" sz="1400" b="1" i="0" dirty="0">
                        <a:solidFill>
                          <a:srgbClr val="000000"/>
                        </a:solidFill>
                        <a:effectLst/>
                        <a:latin typeface="Arial"/>
                      </a:endParaRP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1" i="0" dirty="0">
                          <a:solidFill>
                            <a:srgbClr val="000000"/>
                          </a:solidFill>
                          <a:effectLst/>
                          <a:latin typeface="Arial"/>
                        </a:rPr>
                        <a:t>semana</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1" i="0" dirty="0" err="1">
                          <a:solidFill>
                            <a:srgbClr val="000000"/>
                          </a:solidFill>
                          <a:effectLst/>
                          <a:latin typeface="Arial"/>
                        </a:rPr>
                        <a:t>tmax</a:t>
                      </a:r>
                      <a:endParaRPr lang="es-ES" sz="1400" b="1" i="0" dirty="0">
                        <a:solidFill>
                          <a:srgbClr val="000000"/>
                        </a:solidFill>
                        <a:effectLst/>
                        <a:latin typeface="Arial"/>
                      </a:endParaRP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1" i="0" dirty="0" err="1">
                          <a:solidFill>
                            <a:srgbClr val="000000"/>
                          </a:solidFill>
                          <a:effectLst/>
                          <a:latin typeface="Arial"/>
                        </a:rPr>
                        <a:t>tmin</a:t>
                      </a:r>
                      <a:endParaRPr lang="es-ES" sz="1400" b="1" i="0" dirty="0">
                        <a:solidFill>
                          <a:srgbClr val="000000"/>
                        </a:solidFill>
                        <a:effectLst/>
                        <a:latin typeface="Arial"/>
                      </a:endParaRP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1" i="0" dirty="0">
                          <a:solidFill>
                            <a:srgbClr val="000000"/>
                          </a:solidFill>
                          <a:effectLst/>
                          <a:latin typeface="Arial"/>
                        </a:rPr>
                        <a:t>provincia</a:t>
                      </a: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r>
              <a:tr h="0">
                <a:tc>
                  <a:txBody>
                    <a:bodyPr/>
                    <a:lstStyle/>
                    <a:p>
                      <a:pPr fontAlgn="t"/>
                      <a:r>
                        <a:rPr lang="es-ES" sz="1400" b="0" i="0" dirty="0">
                          <a:solidFill>
                            <a:srgbClr val="000000"/>
                          </a:solidFill>
                          <a:effectLst/>
                          <a:latin typeface="Arial"/>
                        </a:rPr>
                        <a:t>1</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dirty="0">
                          <a:solidFill>
                            <a:srgbClr val="000000"/>
                          </a:solidFill>
                          <a:effectLst/>
                          <a:latin typeface="Arial"/>
                        </a:rPr>
                        <a:t>1</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dirty="0">
                          <a:solidFill>
                            <a:srgbClr val="000000"/>
                          </a:solidFill>
                          <a:effectLst/>
                          <a:latin typeface="Arial"/>
                        </a:rPr>
                        <a:t>25</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a:solidFill>
                            <a:srgbClr val="000000"/>
                          </a:solidFill>
                          <a:effectLst/>
                          <a:latin typeface="Arial"/>
                        </a:rPr>
                        <a:t>12</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a:solidFill>
                            <a:srgbClr val="000000"/>
                          </a:solidFill>
                          <a:effectLst/>
                          <a:latin typeface="Arial"/>
                        </a:rPr>
                        <a:t>Cordoba</a:t>
                      </a: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r>
              <a:tr h="0">
                <a:tc>
                  <a:txBody>
                    <a:bodyPr/>
                    <a:lstStyle/>
                    <a:p>
                      <a:pPr fontAlgn="t"/>
                      <a:r>
                        <a:rPr lang="es-ES" sz="1400" b="0" i="0" dirty="0">
                          <a:solidFill>
                            <a:srgbClr val="000000"/>
                          </a:solidFill>
                          <a:effectLst/>
                          <a:latin typeface="Arial"/>
                        </a:rPr>
                        <a:t>1</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dirty="0">
                          <a:solidFill>
                            <a:srgbClr val="000000"/>
                          </a:solidFill>
                          <a:effectLst/>
                          <a:latin typeface="Arial"/>
                        </a:rPr>
                        <a:t>2</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dirty="0">
                          <a:solidFill>
                            <a:srgbClr val="000000"/>
                          </a:solidFill>
                          <a:effectLst/>
                          <a:latin typeface="Arial"/>
                        </a:rPr>
                        <a:t>27</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dirty="0">
                          <a:solidFill>
                            <a:srgbClr val="000000"/>
                          </a:solidFill>
                          <a:effectLst/>
                          <a:latin typeface="Arial"/>
                        </a:rPr>
                        <a:t>11</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dirty="0" err="1">
                          <a:solidFill>
                            <a:srgbClr val="000000"/>
                          </a:solidFill>
                          <a:effectLst/>
                          <a:latin typeface="Arial"/>
                        </a:rPr>
                        <a:t>Cordoba</a:t>
                      </a:r>
                      <a:endParaRPr lang="es-ES" sz="1400" b="0" i="0" dirty="0">
                        <a:solidFill>
                          <a:srgbClr val="000000"/>
                        </a:solidFill>
                        <a:effectLst/>
                        <a:latin typeface="Arial"/>
                      </a:endParaRP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r>
              <a:tr h="0">
                <a:tc>
                  <a:txBody>
                    <a:bodyPr/>
                    <a:lstStyle/>
                    <a:p>
                      <a:pPr fontAlgn="t"/>
                      <a:r>
                        <a:rPr lang="es-ES" sz="1400" b="0" i="0">
                          <a:solidFill>
                            <a:srgbClr val="000000"/>
                          </a:solidFill>
                          <a:effectLst/>
                          <a:latin typeface="Arial"/>
                        </a:rPr>
                        <a:t>1</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a:solidFill>
                            <a:srgbClr val="000000"/>
                          </a:solidFill>
                          <a:effectLst/>
                          <a:latin typeface="Arial"/>
                        </a:rPr>
                        <a:t>3</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dirty="0">
                          <a:solidFill>
                            <a:srgbClr val="000000"/>
                          </a:solidFill>
                          <a:effectLst/>
                          <a:latin typeface="Arial"/>
                        </a:rPr>
                        <a:t>28</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dirty="0">
                          <a:solidFill>
                            <a:srgbClr val="000000"/>
                          </a:solidFill>
                          <a:effectLst/>
                          <a:latin typeface="Arial"/>
                        </a:rPr>
                        <a:t>14</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dirty="0" err="1">
                          <a:solidFill>
                            <a:srgbClr val="000000"/>
                          </a:solidFill>
                          <a:effectLst/>
                          <a:latin typeface="Arial"/>
                        </a:rPr>
                        <a:t>Cordoba</a:t>
                      </a:r>
                      <a:endParaRPr lang="es-ES" sz="1400" b="0" i="0" dirty="0">
                        <a:solidFill>
                          <a:srgbClr val="000000"/>
                        </a:solidFill>
                        <a:effectLst/>
                        <a:latin typeface="Arial"/>
                      </a:endParaRP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r>
              <a:tr h="0">
                <a:tc>
                  <a:txBody>
                    <a:bodyPr/>
                    <a:lstStyle/>
                    <a:p>
                      <a:pPr fontAlgn="t"/>
                      <a:r>
                        <a:rPr lang="es-ES" sz="1400" b="0" i="0">
                          <a:solidFill>
                            <a:srgbClr val="000000"/>
                          </a:solidFill>
                          <a:effectLst/>
                          <a:latin typeface="Arial"/>
                        </a:rPr>
                        <a:t>1</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a:solidFill>
                            <a:srgbClr val="000000"/>
                          </a:solidFill>
                          <a:effectLst/>
                          <a:latin typeface="Arial"/>
                        </a:rPr>
                        <a:t>4</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a:solidFill>
                            <a:srgbClr val="000000"/>
                          </a:solidFill>
                          <a:effectLst/>
                          <a:latin typeface="Arial"/>
                        </a:rPr>
                        <a:t>29</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dirty="0">
                          <a:solidFill>
                            <a:srgbClr val="000000"/>
                          </a:solidFill>
                          <a:effectLst/>
                          <a:latin typeface="Arial"/>
                        </a:rPr>
                        <a:t>10</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dirty="0" err="1">
                          <a:solidFill>
                            <a:srgbClr val="000000"/>
                          </a:solidFill>
                          <a:effectLst/>
                          <a:latin typeface="Arial"/>
                        </a:rPr>
                        <a:t>Cordoba</a:t>
                      </a:r>
                      <a:endParaRPr lang="es-ES" sz="1400" b="0" i="0" dirty="0">
                        <a:solidFill>
                          <a:srgbClr val="000000"/>
                        </a:solidFill>
                        <a:effectLst/>
                        <a:latin typeface="Arial"/>
                      </a:endParaRP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r>
              <a:tr h="0">
                <a:tc>
                  <a:txBody>
                    <a:bodyPr/>
                    <a:lstStyle/>
                    <a:p>
                      <a:pPr fontAlgn="t"/>
                      <a:r>
                        <a:rPr lang="es-ES" sz="1400" b="0" i="0">
                          <a:solidFill>
                            <a:srgbClr val="000000"/>
                          </a:solidFill>
                          <a:effectLst/>
                          <a:latin typeface="Arial"/>
                        </a:rPr>
                        <a:t>2</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a:solidFill>
                            <a:srgbClr val="000000"/>
                          </a:solidFill>
                          <a:effectLst/>
                          <a:latin typeface="Arial"/>
                        </a:rPr>
                        <a:t>1</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a:solidFill>
                            <a:srgbClr val="000000"/>
                          </a:solidFill>
                          <a:effectLst/>
                          <a:latin typeface="Arial"/>
                        </a:rPr>
                        <a:t>12</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dirty="0">
                          <a:solidFill>
                            <a:srgbClr val="000000"/>
                          </a:solidFill>
                          <a:effectLst/>
                          <a:latin typeface="Arial"/>
                        </a:rPr>
                        <a:t>7</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dirty="0">
                          <a:solidFill>
                            <a:srgbClr val="000000"/>
                          </a:solidFill>
                          <a:effectLst/>
                          <a:latin typeface="Arial"/>
                        </a:rPr>
                        <a:t>Huesca</a:t>
                      </a: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r>
              <a:tr h="0">
                <a:tc>
                  <a:txBody>
                    <a:bodyPr/>
                    <a:lstStyle/>
                    <a:p>
                      <a:pPr fontAlgn="t"/>
                      <a:r>
                        <a:rPr lang="es-ES" sz="1400" b="0" i="0">
                          <a:solidFill>
                            <a:srgbClr val="000000"/>
                          </a:solidFill>
                          <a:effectLst/>
                          <a:latin typeface="Arial"/>
                        </a:rPr>
                        <a:t>2</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a:solidFill>
                            <a:srgbClr val="000000"/>
                          </a:solidFill>
                          <a:effectLst/>
                          <a:latin typeface="Arial"/>
                        </a:rPr>
                        <a:t>2</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a:solidFill>
                            <a:srgbClr val="000000"/>
                          </a:solidFill>
                          <a:effectLst/>
                          <a:latin typeface="Arial"/>
                        </a:rPr>
                        <a:t>11</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a:solidFill>
                            <a:srgbClr val="000000"/>
                          </a:solidFill>
                          <a:effectLst/>
                          <a:latin typeface="Arial"/>
                        </a:rPr>
                        <a:t>-1</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dirty="0">
                          <a:solidFill>
                            <a:srgbClr val="000000"/>
                          </a:solidFill>
                          <a:effectLst/>
                          <a:latin typeface="Arial"/>
                        </a:rPr>
                        <a:t>Huesca</a:t>
                      </a: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r>
              <a:tr h="0">
                <a:tc>
                  <a:txBody>
                    <a:bodyPr/>
                    <a:lstStyle/>
                    <a:p>
                      <a:pPr fontAlgn="t"/>
                      <a:r>
                        <a:rPr lang="es-ES" sz="1400" b="0" i="0">
                          <a:solidFill>
                            <a:srgbClr val="000000"/>
                          </a:solidFill>
                          <a:effectLst/>
                          <a:latin typeface="Arial"/>
                        </a:rPr>
                        <a:t>2</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a:solidFill>
                            <a:srgbClr val="000000"/>
                          </a:solidFill>
                          <a:effectLst/>
                          <a:latin typeface="Arial"/>
                        </a:rPr>
                        <a:t>3</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a:solidFill>
                            <a:srgbClr val="000000"/>
                          </a:solidFill>
                          <a:effectLst/>
                          <a:latin typeface="Arial"/>
                        </a:rPr>
                        <a:t>15</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a:solidFill>
                            <a:srgbClr val="000000"/>
                          </a:solidFill>
                          <a:effectLst/>
                          <a:latin typeface="Arial"/>
                        </a:rPr>
                        <a:t>-3</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dirty="0">
                          <a:solidFill>
                            <a:srgbClr val="000000"/>
                          </a:solidFill>
                          <a:effectLst/>
                          <a:latin typeface="Arial"/>
                        </a:rPr>
                        <a:t>Huesca</a:t>
                      </a: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r>
              <a:tr h="0">
                <a:tc>
                  <a:txBody>
                    <a:bodyPr/>
                    <a:lstStyle/>
                    <a:p>
                      <a:pPr fontAlgn="t"/>
                      <a:r>
                        <a:rPr lang="es-ES" sz="1400" b="0" i="0">
                          <a:solidFill>
                            <a:srgbClr val="000000"/>
                          </a:solidFill>
                          <a:effectLst/>
                          <a:latin typeface="Arial"/>
                        </a:rPr>
                        <a:t>2</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D8DBD3"/>
                    </a:solidFill>
                  </a:tcPr>
                </a:tc>
                <a:tc>
                  <a:txBody>
                    <a:bodyPr/>
                    <a:lstStyle/>
                    <a:p>
                      <a:pPr fontAlgn="t"/>
                      <a:r>
                        <a:rPr lang="es-ES" sz="1400" b="0" i="0">
                          <a:solidFill>
                            <a:srgbClr val="000000"/>
                          </a:solidFill>
                          <a:effectLst/>
                          <a:latin typeface="Arial"/>
                        </a:rPr>
                        <a:t>4</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D8DBD3"/>
                    </a:solidFill>
                  </a:tcPr>
                </a:tc>
                <a:tc>
                  <a:txBody>
                    <a:bodyPr/>
                    <a:lstStyle/>
                    <a:p>
                      <a:pPr fontAlgn="t"/>
                      <a:r>
                        <a:rPr lang="es-ES" sz="1400" b="0" i="0">
                          <a:solidFill>
                            <a:srgbClr val="000000"/>
                          </a:solidFill>
                          <a:effectLst/>
                          <a:latin typeface="Arial"/>
                        </a:rPr>
                        <a:t>12</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D8DBD3"/>
                    </a:solidFill>
                  </a:tcPr>
                </a:tc>
                <a:tc>
                  <a:txBody>
                    <a:bodyPr/>
                    <a:lstStyle/>
                    <a:p>
                      <a:pPr fontAlgn="t"/>
                      <a:r>
                        <a:rPr lang="es-ES" sz="1400" b="0" i="0">
                          <a:solidFill>
                            <a:srgbClr val="000000"/>
                          </a:solidFill>
                          <a:effectLst/>
                          <a:latin typeface="Arial"/>
                        </a:rPr>
                        <a:t>5</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D8DBD3"/>
                    </a:solidFill>
                  </a:tcPr>
                </a:tc>
                <a:tc>
                  <a:txBody>
                    <a:bodyPr/>
                    <a:lstStyle/>
                    <a:p>
                      <a:pPr fontAlgn="t"/>
                      <a:r>
                        <a:rPr lang="es-ES" sz="1400" b="0" i="0" dirty="0">
                          <a:solidFill>
                            <a:srgbClr val="000000"/>
                          </a:solidFill>
                          <a:effectLst/>
                          <a:latin typeface="Arial"/>
                        </a:rPr>
                        <a:t>Huesca</a:t>
                      </a: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a:noFill/>
                    </a:lnB>
                    <a:solidFill>
                      <a:srgbClr val="D8DBD3"/>
                    </a:solidFill>
                  </a:tcPr>
                </a:tc>
              </a:tr>
            </a:tbl>
          </a:graphicData>
        </a:graphic>
      </p:graphicFrame>
      <p:pic>
        <p:nvPicPr>
          <p:cNvPr id="137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19" y="3717032"/>
            <a:ext cx="3181413" cy="598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1 Tabla"/>
          <p:cNvGraphicFramePr>
            <a:graphicFrameLocks noGrp="1"/>
          </p:cNvGraphicFramePr>
          <p:nvPr>
            <p:extLst>
              <p:ext uri="{D42A27DB-BD31-4B8C-83A1-F6EECF244321}">
                <p14:modId xmlns:p14="http://schemas.microsoft.com/office/powerpoint/2010/main" val="2253622574"/>
              </p:ext>
            </p:extLst>
          </p:nvPr>
        </p:nvGraphicFramePr>
        <p:xfrm>
          <a:off x="3121496" y="4550561"/>
          <a:ext cx="3970784" cy="2160270"/>
        </p:xfrm>
        <a:graphic>
          <a:graphicData uri="http://schemas.openxmlformats.org/drawingml/2006/table">
            <a:tbl>
              <a:tblPr/>
              <a:tblGrid>
                <a:gridCol w="946448"/>
                <a:gridCol w="864096"/>
                <a:gridCol w="576064"/>
                <a:gridCol w="576064"/>
                <a:gridCol w="1008112"/>
              </a:tblGrid>
              <a:tr h="0">
                <a:tc>
                  <a:txBody>
                    <a:bodyPr/>
                    <a:lstStyle/>
                    <a:p>
                      <a:pPr fontAlgn="t"/>
                      <a:r>
                        <a:rPr lang="es-ES" sz="1200" b="1" i="0" dirty="0" err="1">
                          <a:solidFill>
                            <a:srgbClr val="000000"/>
                          </a:solidFill>
                          <a:effectLst/>
                          <a:latin typeface="Arial"/>
                        </a:rPr>
                        <a:t>estacion</a:t>
                      </a:r>
                      <a:endParaRPr lang="es-ES" sz="1200" b="1" i="0" dirty="0">
                        <a:solidFill>
                          <a:srgbClr val="000000"/>
                        </a:solidFill>
                        <a:effectLst/>
                        <a:latin typeface="Arial"/>
                      </a:endParaRP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200" b="1" i="0" dirty="0">
                          <a:solidFill>
                            <a:srgbClr val="000000"/>
                          </a:solidFill>
                          <a:effectLst/>
                          <a:latin typeface="Arial"/>
                        </a:rPr>
                        <a:t>semana</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200" b="1" i="0" dirty="0" err="1">
                          <a:solidFill>
                            <a:srgbClr val="000000"/>
                          </a:solidFill>
                          <a:effectLst/>
                          <a:latin typeface="Arial"/>
                        </a:rPr>
                        <a:t>tmax</a:t>
                      </a:r>
                      <a:endParaRPr lang="es-ES" sz="1200" b="1" i="0" dirty="0">
                        <a:solidFill>
                          <a:srgbClr val="000000"/>
                        </a:solidFill>
                        <a:effectLst/>
                        <a:latin typeface="Arial"/>
                      </a:endParaRP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200" b="1" i="0" dirty="0" err="1">
                          <a:solidFill>
                            <a:srgbClr val="000000"/>
                          </a:solidFill>
                          <a:effectLst/>
                          <a:latin typeface="Arial"/>
                        </a:rPr>
                        <a:t>tmin</a:t>
                      </a:r>
                      <a:endParaRPr lang="es-ES" sz="1200" b="1" i="0" dirty="0">
                        <a:solidFill>
                          <a:srgbClr val="000000"/>
                        </a:solidFill>
                        <a:effectLst/>
                        <a:latin typeface="Arial"/>
                      </a:endParaRP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200" b="1" i="0" dirty="0">
                          <a:solidFill>
                            <a:srgbClr val="000000"/>
                          </a:solidFill>
                          <a:effectLst/>
                          <a:latin typeface="Arial"/>
                        </a:rPr>
                        <a:t>provincia</a:t>
                      </a: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r>
              <a:tr h="0">
                <a:tc>
                  <a:txBody>
                    <a:bodyPr/>
                    <a:lstStyle/>
                    <a:p>
                      <a:pPr fontAlgn="t"/>
                      <a:r>
                        <a:rPr lang="es-ES" sz="1200" b="0" i="0">
                          <a:solidFill>
                            <a:srgbClr val="000000"/>
                          </a:solidFill>
                          <a:effectLst/>
                          <a:latin typeface="Arial"/>
                        </a:rPr>
                        <a:t>1</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200" b="0" i="0">
                          <a:solidFill>
                            <a:srgbClr val="000000"/>
                          </a:solidFill>
                          <a:effectLst/>
                          <a:latin typeface="Arial"/>
                        </a:rPr>
                        <a:t>1</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200" b="0" i="0">
                          <a:solidFill>
                            <a:srgbClr val="000000"/>
                          </a:solidFill>
                          <a:effectLst/>
                          <a:latin typeface="Arial"/>
                        </a:rPr>
                        <a:t>25</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200" b="0" i="0">
                          <a:solidFill>
                            <a:srgbClr val="000000"/>
                          </a:solidFill>
                          <a:effectLst/>
                          <a:latin typeface="Arial"/>
                        </a:rPr>
                        <a:t>12</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200" b="0" i="0" dirty="0" err="1">
                          <a:solidFill>
                            <a:srgbClr val="000000"/>
                          </a:solidFill>
                          <a:effectLst/>
                          <a:latin typeface="Arial"/>
                        </a:rPr>
                        <a:t>Cordoba</a:t>
                      </a:r>
                      <a:endParaRPr lang="es-ES" sz="1200" b="0" i="0" dirty="0">
                        <a:solidFill>
                          <a:srgbClr val="000000"/>
                        </a:solidFill>
                        <a:effectLst/>
                        <a:latin typeface="Arial"/>
                      </a:endParaRP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r>
              <a:tr h="0">
                <a:tc>
                  <a:txBody>
                    <a:bodyPr/>
                    <a:lstStyle/>
                    <a:p>
                      <a:pPr fontAlgn="t"/>
                      <a:r>
                        <a:rPr lang="es-ES" sz="1200" b="0" i="0">
                          <a:solidFill>
                            <a:srgbClr val="000000"/>
                          </a:solidFill>
                          <a:effectLst/>
                          <a:latin typeface="Arial"/>
                        </a:rPr>
                        <a:t>1</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200" b="0" i="0">
                          <a:solidFill>
                            <a:srgbClr val="000000"/>
                          </a:solidFill>
                          <a:effectLst/>
                          <a:latin typeface="Arial"/>
                        </a:rPr>
                        <a:t>2</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200" b="0" i="0">
                          <a:solidFill>
                            <a:srgbClr val="000000"/>
                          </a:solidFill>
                          <a:effectLst/>
                          <a:latin typeface="Arial"/>
                        </a:rPr>
                        <a:t>27</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200" b="0" i="0">
                          <a:solidFill>
                            <a:srgbClr val="000000"/>
                          </a:solidFill>
                          <a:effectLst/>
                          <a:latin typeface="Arial"/>
                        </a:rPr>
                        <a:t>11</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200" b="0" i="0" dirty="0">
                          <a:solidFill>
                            <a:srgbClr val="000000"/>
                          </a:solidFill>
                          <a:effectLst/>
                          <a:latin typeface="Arial"/>
                        </a:rPr>
                        <a:t> </a:t>
                      </a: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r>
              <a:tr h="0">
                <a:tc>
                  <a:txBody>
                    <a:bodyPr/>
                    <a:lstStyle/>
                    <a:p>
                      <a:pPr fontAlgn="t"/>
                      <a:r>
                        <a:rPr lang="es-ES" sz="1200" b="0" i="0">
                          <a:solidFill>
                            <a:srgbClr val="000000"/>
                          </a:solidFill>
                          <a:effectLst/>
                          <a:latin typeface="Arial"/>
                        </a:rPr>
                        <a:t>1</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200" b="0" i="0">
                          <a:solidFill>
                            <a:srgbClr val="000000"/>
                          </a:solidFill>
                          <a:effectLst/>
                          <a:latin typeface="Arial"/>
                        </a:rPr>
                        <a:t>3</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200" b="0" i="0">
                          <a:solidFill>
                            <a:srgbClr val="000000"/>
                          </a:solidFill>
                          <a:effectLst/>
                          <a:latin typeface="Arial"/>
                        </a:rPr>
                        <a:t>28</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200" b="0" i="0">
                          <a:solidFill>
                            <a:srgbClr val="000000"/>
                          </a:solidFill>
                          <a:effectLst/>
                          <a:latin typeface="Arial"/>
                        </a:rPr>
                        <a:t>14</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200" b="0" i="0" dirty="0">
                          <a:solidFill>
                            <a:srgbClr val="000000"/>
                          </a:solidFill>
                          <a:effectLst/>
                          <a:latin typeface="Arial"/>
                        </a:rPr>
                        <a:t> </a:t>
                      </a: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r>
              <a:tr h="0">
                <a:tc>
                  <a:txBody>
                    <a:bodyPr/>
                    <a:lstStyle/>
                    <a:p>
                      <a:pPr fontAlgn="t"/>
                      <a:r>
                        <a:rPr lang="es-ES" sz="1200" b="0" i="0">
                          <a:solidFill>
                            <a:srgbClr val="000000"/>
                          </a:solidFill>
                          <a:effectLst/>
                          <a:latin typeface="Arial"/>
                        </a:rPr>
                        <a:t>1</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200" b="0" i="0">
                          <a:solidFill>
                            <a:srgbClr val="000000"/>
                          </a:solidFill>
                          <a:effectLst/>
                          <a:latin typeface="Arial"/>
                        </a:rPr>
                        <a:t>4</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200" b="0" i="0">
                          <a:solidFill>
                            <a:srgbClr val="000000"/>
                          </a:solidFill>
                          <a:effectLst/>
                          <a:latin typeface="Arial"/>
                        </a:rPr>
                        <a:t>29</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200" b="0" i="0">
                          <a:solidFill>
                            <a:srgbClr val="000000"/>
                          </a:solidFill>
                          <a:effectLst/>
                          <a:latin typeface="Arial"/>
                        </a:rPr>
                        <a:t>10</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200" b="0" i="0" dirty="0">
                          <a:solidFill>
                            <a:srgbClr val="000000"/>
                          </a:solidFill>
                          <a:effectLst/>
                          <a:latin typeface="Arial"/>
                        </a:rPr>
                        <a:t> </a:t>
                      </a: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r>
              <a:tr h="0">
                <a:tc>
                  <a:txBody>
                    <a:bodyPr/>
                    <a:lstStyle/>
                    <a:p>
                      <a:pPr fontAlgn="t"/>
                      <a:r>
                        <a:rPr lang="es-ES" sz="1200" b="0" i="0">
                          <a:solidFill>
                            <a:srgbClr val="000000"/>
                          </a:solidFill>
                          <a:effectLst/>
                          <a:latin typeface="Arial"/>
                        </a:rPr>
                        <a:t>2</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200" b="0" i="0">
                          <a:solidFill>
                            <a:srgbClr val="000000"/>
                          </a:solidFill>
                          <a:effectLst/>
                          <a:latin typeface="Arial"/>
                        </a:rPr>
                        <a:t>1</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200" b="0" i="0">
                          <a:solidFill>
                            <a:srgbClr val="000000"/>
                          </a:solidFill>
                          <a:effectLst/>
                          <a:latin typeface="Arial"/>
                        </a:rPr>
                        <a:t>12</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200" b="0" i="0">
                          <a:solidFill>
                            <a:srgbClr val="000000"/>
                          </a:solidFill>
                          <a:effectLst/>
                          <a:latin typeface="Arial"/>
                        </a:rPr>
                        <a:t>7</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200" b="0" i="0" dirty="0">
                          <a:solidFill>
                            <a:srgbClr val="000000"/>
                          </a:solidFill>
                          <a:effectLst/>
                          <a:latin typeface="Arial"/>
                        </a:rPr>
                        <a:t>Huesca</a:t>
                      </a: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r>
              <a:tr h="0">
                <a:tc>
                  <a:txBody>
                    <a:bodyPr/>
                    <a:lstStyle/>
                    <a:p>
                      <a:pPr fontAlgn="t"/>
                      <a:r>
                        <a:rPr lang="es-ES" sz="1200" b="0" i="0">
                          <a:solidFill>
                            <a:srgbClr val="000000"/>
                          </a:solidFill>
                          <a:effectLst/>
                          <a:latin typeface="Arial"/>
                        </a:rPr>
                        <a:t>2</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200" b="0" i="0">
                          <a:solidFill>
                            <a:srgbClr val="000000"/>
                          </a:solidFill>
                          <a:effectLst/>
                          <a:latin typeface="Arial"/>
                        </a:rPr>
                        <a:t>2</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200" b="0" i="0">
                          <a:solidFill>
                            <a:srgbClr val="000000"/>
                          </a:solidFill>
                          <a:effectLst/>
                          <a:latin typeface="Arial"/>
                        </a:rPr>
                        <a:t>11</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200" b="0" i="0">
                          <a:solidFill>
                            <a:srgbClr val="000000"/>
                          </a:solidFill>
                          <a:effectLst/>
                          <a:latin typeface="Arial"/>
                        </a:rPr>
                        <a:t>-1</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200" b="0" i="0" dirty="0">
                          <a:solidFill>
                            <a:srgbClr val="000000"/>
                          </a:solidFill>
                          <a:effectLst/>
                          <a:latin typeface="Arial"/>
                        </a:rPr>
                        <a:t> </a:t>
                      </a: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r>
              <a:tr h="0">
                <a:tc>
                  <a:txBody>
                    <a:bodyPr/>
                    <a:lstStyle/>
                    <a:p>
                      <a:pPr fontAlgn="t"/>
                      <a:r>
                        <a:rPr lang="es-ES" sz="1200" b="0" i="0">
                          <a:solidFill>
                            <a:srgbClr val="000000"/>
                          </a:solidFill>
                          <a:effectLst/>
                          <a:latin typeface="Arial"/>
                        </a:rPr>
                        <a:t>2</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200" b="0" i="0">
                          <a:solidFill>
                            <a:srgbClr val="000000"/>
                          </a:solidFill>
                          <a:effectLst/>
                          <a:latin typeface="Arial"/>
                        </a:rPr>
                        <a:t>3</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200" b="0" i="0">
                          <a:solidFill>
                            <a:srgbClr val="000000"/>
                          </a:solidFill>
                          <a:effectLst/>
                          <a:latin typeface="Arial"/>
                        </a:rPr>
                        <a:t>15</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200" b="0" i="0">
                          <a:solidFill>
                            <a:srgbClr val="000000"/>
                          </a:solidFill>
                          <a:effectLst/>
                          <a:latin typeface="Arial"/>
                        </a:rPr>
                        <a:t>-3</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200" b="0" i="0" dirty="0">
                          <a:solidFill>
                            <a:srgbClr val="000000"/>
                          </a:solidFill>
                          <a:effectLst/>
                          <a:latin typeface="Arial"/>
                        </a:rPr>
                        <a:t> </a:t>
                      </a: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r>
              <a:tr h="0">
                <a:tc>
                  <a:txBody>
                    <a:bodyPr/>
                    <a:lstStyle/>
                    <a:p>
                      <a:pPr fontAlgn="t"/>
                      <a:r>
                        <a:rPr lang="es-ES" sz="1200" b="0" i="0">
                          <a:solidFill>
                            <a:srgbClr val="000000"/>
                          </a:solidFill>
                          <a:effectLst/>
                          <a:latin typeface="Arial"/>
                        </a:rPr>
                        <a:t>2</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D8DBD3"/>
                    </a:solidFill>
                  </a:tcPr>
                </a:tc>
                <a:tc>
                  <a:txBody>
                    <a:bodyPr/>
                    <a:lstStyle/>
                    <a:p>
                      <a:pPr fontAlgn="t"/>
                      <a:r>
                        <a:rPr lang="es-ES" sz="1200" b="0" i="0">
                          <a:solidFill>
                            <a:srgbClr val="000000"/>
                          </a:solidFill>
                          <a:effectLst/>
                          <a:latin typeface="Arial"/>
                        </a:rPr>
                        <a:t>4</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D8DBD3"/>
                    </a:solidFill>
                  </a:tcPr>
                </a:tc>
                <a:tc>
                  <a:txBody>
                    <a:bodyPr/>
                    <a:lstStyle/>
                    <a:p>
                      <a:pPr fontAlgn="t"/>
                      <a:r>
                        <a:rPr lang="es-ES" sz="1200" b="0" i="0">
                          <a:solidFill>
                            <a:srgbClr val="000000"/>
                          </a:solidFill>
                          <a:effectLst/>
                          <a:latin typeface="Arial"/>
                        </a:rPr>
                        <a:t>12</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D8DBD3"/>
                    </a:solidFill>
                  </a:tcPr>
                </a:tc>
                <a:tc>
                  <a:txBody>
                    <a:bodyPr/>
                    <a:lstStyle/>
                    <a:p>
                      <a:pPr fontAlgn="t"/>
                      <a:r>
                        <a:rPr lang="es-ES" sz="1200" b="0" i="0">
                          <a:solidFill>
                            <a:srgbClr val="000000"/>
                          </a:solidFill>
                          <a:effectLst/>
                          <a:latin typeface="Arial"/>
                        </a:rPr>
                        <a:t>5</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D8DBD3"/>
                    </a:solidFill>
                  </a:tcPr>
                </a:tc>
                <a:tc>
                  <a:txBody>
                    <a:bodyPr/>
                    <a:lstStyle/>
                    <a:p>
                      <a:pPr fontAlgn="t"/>
                      <a:r>
                        <a:rPr lang="es-ES" sz="1200" b="0" i="0" dirty="0">
                          <a:solidFill>
                            <a:srgbClr val="000000"/>
                          </a:solidFill>
                          <a:effectLst/>
                          <a:latin typeface="Arial"/>
                        </a:rPr>
                        <a:t> </a:t>
                      </a: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a:noFill/>
                    </a:lnB>
                    <a:solidFill>
                      <a:srgbClr val="D8DBD3"/>
                    </a:solidFill>
                  </a:tcPr>
                </a:tc>
              </a:tr>
            </a:tbl>
          </a:graphicData>
        </a:graphic>
      </p:graphicFrame>
      <p:sp>
        <p:nvSpPr>
          <p:cNvPr id="3" name="Rectangle 1"/>
          <p:cNvSpPr>
            <a:spLocks noChangeArrowheads="1"/>
          </p:cNvSpPr>
          <p:nvPr/>
        </p:nvSpPr>
        <p:spPr bwMode="auto">
          <a:xfrm>
            <a:off x="457200" y="2371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8088" tIns="45720" rIns="38088"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800" b="0" i="0" u="none" strike="noStrike" cap="none" normalizeH="0" baseline="0" smtClean="0">
                <a:ln>
                  <a:noFill/>
                </a:ln>
                <a:solidFill>
                  <a:srgbClr val="000000"/>
                </a:solidFill>
                <a:effectLst/>
                <a:latin typeface="Arial" pitchFamily="34" charset="0"/>
                <a:cs typeface="Arial" pitchFamily="34" charset="0"/>
              </a:rPr>
              <a:t/>
            </a:r>
            <a:br>
              <a:rPr kumimoji="0" lang="es-ES" altLang="es-ES" sz="1800" b="0" i="0" u="none" strike="noStrike" cap="none" normalizeH="0" baseline="0" smtClean="0">
                <a:ln>
                  <a:noFill/>
                </a:ln>
                <a:solidFill>
                  <a:srgbClr val="000000"/>
                </a:solidFill>
                <a:effectLst/>
                <a:latin typeface="Arial" pitchFamily="34" charset="0"/>
                <a:cs typeface="Arial" pitchFamily="34" charset="0"/>
              </a:rPr>
            </a:b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7202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72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51520" y="44624"/>
            <a:ext cx="8892480" cy="707886"/>
          </a:xfrm>
          <a:prstGeom prst="rect">
            <a:avLst/>
          </a:prstGeom>
          <a:solidFill>
            <a:schemeClr val="accent1">
              <a:lumMod val="60000"/>
              <a:lumOff val="40000"/>
            </a:schemeClr>
          </a:solidFill>
        </p:spPr>
        <p:txBody>
          <a:bodyPr wrap="square" rtlCol="0">
            <a:spAutoFit/>
          </a:bodyPr>
          <a:lstStyle/>
          <a:p>
            <a:pPr algn="ctr"/>
            <a:r>
              <a:rPr lang="es-ES" sz="4000" b="1" dirty="0" smtClean="0"/>
              <a:t>	MANIPULACIÓN DE DATOS : UPDATE</a:t>
            </a:r>
            <a:endParaRPr lang="es-ES" sz="4000" b="1" dirty="0"/>
          </a:p>
        </p:txBody>
      </p:sp>
      <p:sp>
        <p:nvSpPr>
          <p:cNvPr id="6" name="5 CuadroTexto"/>
          <p:cNvSpPr txBox="1"/>
          <p:nvPr/>
        </p:nvSpPr>
        <p:spPr>
          <a:xfrm>
            <a:off x="251520" y="1052736"/>
            <a:ext cx="8352928" cy="646331"/>
          </a:xfrm>
          <a:prstGeom prst="rect">
            <a:avLst/>
          </a:prstGeom>
          <a:noFill/>
        </p:spPr>
        <p:txBody>
          <a:bodyPr wrap="square" rtlCol="0">
            <a:spAutoFit/>
          </a:bodyPr>
          <a:lstStyle/>
          <a:p>
            <a:pPr marL="342900" indent="-342900">
              <a:buAutoNum type="alphaLcParenR"/>
            </a:pPr>
            <a:endParaRPr lang="es-ES" dirty="0" smtClean="0"/>
          </a:p>
          <a:p>
            <a:endParaRPr lang="es-ES" dirty="0"/>
          </a:p>
        </p:txBody>
      </p:sp>
      <p:graphicFrame>
        <p:nvGraphicFramePr>
          <p:cNvPr id="5" name="4 Tabla"/>
          <p:cNvGraphicFramePr>
            <a:graphicFrameLocks noGrp="1"/>
          </p:cNvGraphicFramePr>
          <p:nvPr>
            <p:extLst>
              <p:ext uri="{D42A27DB-BD31-4B8C-83A1-F6EECF244321}">
                <p14:modId xmlns:p14="http://schemas.microsoft.com/office/powerpoint/2010/main" val="2798096589"/>
              </p:ext>
            </p:extLst>
          </p:nvPr>
        </p:nvGraphicFramePr>
        <p:xfrm>
          <a:off x="241176" y="836712"/>
          <a:ext cx="3250704" cy="2705100"/>
        </p:xfrm>
        <a:graphic>
          <a:graphicData uri="http://schemas.openxmlformats.org/drawingml/2006/table">
            <a:tbl>
              <a:tblPr/>
              <a:tblGrid>
                <a:gridCol w="1018456"/>
                <a:gridCol w="936104"/>
                <a:gridCol w="720080"/>
                <a:gridCol w="576064"/>
              </a:tblGrid>
              <a:tr h="0">
                <a:tc gridSpan="4">
                  <a:txBody>
                    <a:bodyPr/>
                    <a:lstStyle/>
                    <a:p>
                      <a:pPr algn="ctr" fontAlgn="t"/>
                      <a:r>
                        <a:rPr lang="es-ES" sz="1400" b="0" i="0" dirty="0" smtClean="0">
                          <a:solidFill>
                            <a:srgbClr val="000000"/>
                          </a:solidFill>
                          <a:effectLst/>
                          <a:latin typeface="Arial"/>
                        </a:rPr>
                        <a:t>Temperaturas</a:t>
                      </a:r>
                      <a:r>
                        <a:rPr lang="es-ES" sz="1400" b="0" i="0" baseline="0" dirty="0" smtClean="0">
                          <a:solidFill>
                            <a:srgbClr val="000000"/>
                          </a:solidFill>
                          <a:effectLst/>
                          <a:latin typeface="Arial"/>
                        </a:rPr>
                        <a:t> </a:t>
                      </a:r>
                      <a:endParaRPr lang="es-ES" sz="1400" b="0" i="0" dirty="0">
                        <a:solidFill>
                          <a:srgbClr val="000000"/>
                        </a:solidFill>
                        <a:effectLst/>
                        <a:latin typeface="Arial"/>
                      </a:endParaRPr>
                    </a:p>
                  </a:txBody>
                  <a:tcPr marL="28575" marR="28575" marT="28575" marB="28575">
                    <a:lnL w="9525" cap="flat" cmpd="sng" algn="ctr">
                      <a:solidFill>
                        <a:srgbClr val="C1C1C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pPr fontAlgn="t"/>
                      <a:endParaRPr lang="es-ES" b="0" i="0" dirty="0">
                        <a:solidFill>
                          <a:srgbClr val="000000"/>
                        </a:solidFill>
                        <a:effectLst/>
                        <a:latin typeface="Arial"/>
                      </a:endParaRP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hMerge="1">
                  <a:txBody>
                    <a:bodyPr/>
                    <a:lstStyle/>
                    <a:p>
                      <a:pPr fontAlgn="t"/>
                      <a:endParaRPr lang="es-ES" b="0" i="0" dirty="0">
                        <a:solidFill>
                          <a:srgbClr val="000000"/>
                        </a:solidFill>
                        <a:effectLst/>
                        <a:latin typeface="Arial"/>
                      </a:endParaRP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hMerge="1">
                  <a:txBody>
                    <a:bodyPr/>
                    <a:lstStyle/>
                    <a:p>
                      <a:pPr fontAlgn="t"/>
                      <a:endParaRPr lang="es-ES" b="0" i="0" dirty="0">
                        <a:solidFill>
                          <a:srgbClr val="000000"/>
                        </a:solidFill>
                        <a:effectLst/>
                        <a:latin typeface="Arial"/>
                      </a:endParaRP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r>
              <a:tr h="0">
                <a:tc>
                  <a:txBody>
                    <a:bodyPr/>
                    <a:lstStyle/>
                    <a:p>
                      <a:pPr fontAlgn="t"/>
                      <a:r>
                        <a:rPr lang="es-ES" sz="1400" b="1" i="0" dirty="0" err="1">
                          <a:solidFill>
                            <a:srgbClr val="000000"/>
                          </a:solidFill>
                          <a:effectLst/>
                          <a:latin typeface="Arial"/>
                        </a:rPr>
                        <a:t>estacion</a:t>
                      </a:r>
                      <a:endParaRPr lang="es-ES" sz="1400" b="1" i="0" dirty="0">
                        <a:solidFill>
                          <a:srgbClr val="000000"/>
                        </a:solidFill>
                        <a:effectLst/>
                        <a:latin typeface="Arial"/>
                      </a:endParaRP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t"/>
                      <a:r>
                        <a:rPr lang="es-ES" sz="1400" b="1" i="0" dirty="0">
                          <a:solidFill>
                            <a:srgbClr val="000000"/>
                          </a:solidFill>
                          <a:effectLst/>
                          <a:latin typeface="Arial"/>
                        </a:rPr>
                        <a:t>semana</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t"/>
                      <a:r>
                        <a:rPr lang="es-ES" sz="1400" b="1" i="0" dirty="0" err="1">
                          <a:solidFill>
                            <a:srgbClr val="000000"/>
                          </a:solidFill>
                          <a:effectLst/>
                          <a:latin typeface="Arial"/>
                        </a:rPr>
                        <a:t>tmax</a:t>
                      </a:r>
                      <a:endParaRPr lang="es-ES" sz="1400" b="1" i="0" dirty="0">
                        <a:solidFill>
                          <a:srgbClr val="000000"/>
                        </a:solidFill>
                        <a:effectLst/>
                        <a:latin typeface="Arial"/>
                      </a:endParaRP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t"/>
                      <a:r>
                        <a:rPr lang="es-ES" sz="1400" b="1" i="0" dirty="0" err="1">
                          <a:solidFill>
                            <a:srgbClr val="000000"/>
                          </a:solidFill>
                          <a:effectLst/>
                          <a:latin typeface="Arial"/>
                        </a:rPr>
                        <a:t>tmin</a:t>
                      </a:r>
                      <a:endParaRPr lang="es-ES" sz="1400" b="1" i="0" dirty="0">
                        <a:solidFill>
                          <a:srgbClr val="000000"/>
                        </a:solidFill>
                        <a:effectLst/>
                        <a:latin typeface="Arial"/>
                      </a:endParaRP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0">
                <a:tc>
                  <a:txBody>
                    <a:bodyPr/>
                    <a:lstStyle/>
                    <a:p>
                      <a:pPr fontAlgn="t"/>
                      <a:r>
                        <a:rPr lang="es-ES" sz="1400" b="0" i="0" dirty="0">
                          <a:solidFill>
                            <a:srgbClr val="000000"/>
                          </a:solidFill>
                          <a:effectLst/>
                          <a:latin typeface="Arial"/>
                        </a:rPr>
                        <a:t>1</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t"/>
                      <a:r>
                        <a:rPr lang="es-ES" sz="1400" b="0" i="0" dirty="0">
                          <a:solidFill>
                            <a:srgbClr val="000000"/>
                          </a:solidFill>
                          <a:effectLst/>
                          <a:latin typeface="Arial"/>
                        </a:rPr>
                        <a:t>1</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t"/>
                      <a:r>
                        <a:rPr lang="es-ES" sz="1400" b="0" i="0" dirty="0">
                          <a:solidFill>
                            <a:srgbClr val="000000"/>
                          </a:solidFill>
                          <a:effectLst/>
                          <a:latin typeface="Arial"/>
                        </a:rPr>
                        <a:t>25</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t"/>
                      <a:r>
                        <a:rPr lang="es-ES" sz="1400" b="0" i="0">
                          <a:solidFill>
                            <a:srgbClr val="000000"/>
                          </a:solidFill>
                          <a:effectLst/>
                          <a:latin typeface="Arial"/>
                        </a:rPr>
                        <a:t>12</a:t>
                      </a: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0">
                <a:tc>
                  <a:txBody>
                    <a:bodyPr/>
                    <a:lstStyle/>
                    <a:p>
                      <a:pPr fontAlgn="t"/>
                      <a:r>
                        <a:rPr lang="es-ES" sz="1400" b="0" i="0" dirty="0">
                          <a:solidFill>
                            <a:srgbClr val="000000"/>
                          </a:solidFill>
                          <a:effectLst/>
                          <a:latin typeface="Arial"/>
                        </a:rPr>
                        <a:t>1</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t"/>
                      <a:r>
                        <a:rPr lang="es-ES" sz="1400" b="0" i="0" dirty="0">
                          <a:solidFill>
                            <a:srgbClr val="000000"/>
                          </a:solidFill>
                          <a:effectLst/>
                          <a:latin typeface="Arial"/>
                        </a:rPr>
                        <a:t>2</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t"/>
                      <a:r>
                        <a:rPr lang="es-ES" sz="1400" b="0" i="0">
                          <a:solidFill>
                            <a:srgbClr val="000000"/>
                          </a:solidFill>
                          <a:effectLst/>
                          <a:latin typeface="Arial"/>
                        </a:rPr>
                        <a:t>27</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t"/>
                      <a:r>
                        <a:rPr lang="es-ES" sz="1400" b="0" i="0">
                          <a:solidFill>
                            <a:srgbClr val="000000"/>
                          </a:solidFill>
                          <a:effectLst/>
                          <a:latin typeface="Arial"/>
                        </a:rPr>
                        <a:t>11</a:t>
                      </a: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0">
                <a:tc>
                  <a:txBody>
                    <a:bodyPr/>
                    <a:lstStyle/>
                    <a:p>
                      <a:pPr fontAlgn="t"/>
                      <a:r>
                        <a:rPr lang="es-ES" sz="1400" b="0" i="0" dirty="0">
                          <a:solidFill>
                            <a:srgbClr val="000000"/>
                          </a:solidFill>
                          <a:effectLst/>
                          <a:latin typeface="Arial"/>
                        </a:rPr>
                        <a:t>1</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t"/>
                      <a:r>
                        <a:rPr lang="es-ES" sz="1400" b="0" i="0">
                          <a:solidFill>
                            <a:srgbClr val="000000"/>
                          </a:solidFill>
                          <a:effectLst/>
                          <a:latin typeface="Arial"/>
                        </a:rPr>
                        <a:t>3</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t"/>
                      <a:r>
                        <a:rPr lang="es-ES" sz="1400" b="0" i="0" dirty="0">
                          <a:solidFill>
                            <a:srgbClr val="000000"/>
                          </a:solidFill>
                          <a:effectLst/>
                          <a:latin typeface="Arial"/>
                        </a:rPr>
                        <a:t>28</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t"/>
                      <a:r>
                        <a:rPr lang="es-ES" sz="1400" b="0" i="0">
                          <a:solidFill>
                            <a:srgbClr val="000000"/>
                          </a:solidFill>
                          <a:effectLst/>
                          <a:latin typeface="Arial"/>
                        </a:rPr>
                        <a:t>14</a:t>
                      </a: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0">
                <a:tc>
                  <a:txBody>
                    <a:bodyPr/>
                    <a:lstStyle/>
                    <a:p>
                      <a:pPr fontAlgn="t"/>
                      <a:r>
                        <a:rPr lang="es-ES" sz="1400" b="0" i="0" dirty="0">
                          <a:solidFill>
                            <a:srgbClr val="000000"/>
                          </a:solidFill>
                          <a:effectLst/>
                          <a:latin typeface="Arial"/>
                        </a:rPr>
                        <a:t>1</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t"/>
                      <a:r>
                        <a:rPr lang="es-ES" sz="1400" b="0" i="0">
                          <a:solidFill>
                            <a:srgbClr val="000000"/>
                          </a:solidFill>
                          <a:effectLst/>
                          <a:latin typeface="Arial"/>
                        </a:rPr>
                        <a:t>4</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t"/>
                      <a:r>
                        <a:rPr lang="es-ES" sz="1400" b="0" i="0">
                          <a:solidFill>
                            <a:srgbClr val="000000"/>
                          </a:solidFill>
                          <a:effectLst/>
                          <a:latin typeface="Arial"/>
                        </a:rPr>
                        <a:t>29</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t"/>
                      <a:r>
                        <a:rPr lang="es-ES" sz="1400" b="0" i="0">
                          <a:solidFill>
                            <a:srgbClr val="000000"/>
                          </a:solidFill>
                          <a:effectLst/>
                          <a:latin typeface="Arial"/>
                        </a:rPr>
                        <a:t>10</a:t>
                      </a: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0">
                <a:tc>
                  <a:txBody>
                    <a:bodyPr/>
                    <a:lstStyle/>
                    <a:p>
                      <a:pPr fontAlgn="t"/>
                      <a:r>
                        <a:rPr lang="es-ES" sz="1400" b="0" i="0" dirty="0">
                          <a:solidFill>
                            <a:srgbClr val="000000"/>
                          </a:solidFill>
                          <a:effectLst/>
                          <a:latin typeface="Arial"/>
                        </a:rPr>
                        <a:t>2</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t"/>
                      <a:r>
                        <a:rPr lang="es-ES" sz="1400" b="0" i="0">
                          <a:solidFill>
                            <a:srgbClr val="000000"/>
                          </a:solidFill>
                          <a:effectLst/>
                          <a:latin typeface="Arial"/>
                        </a:rPr>
                        <a:t>1</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t"/>
                      <a:r>
                        <a:rPr lang="es-ES" sz="1400" b="0" i="0">
                          <a:solidFill>
                            <a:srgbClr val="000000"/>
                          </a:solidFill>
                          <a:effectLst/>
                          <a:latin typeface="Arial"/>
                        </a:rPr>
                        <a:t>12</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t"/>
                      <a:r>
                        <a:rPr lang="es-ES" sz="1400" b="0" i="0">
                          <a:solidFill>
                            <a:srgbClr val="000000"/>
                          </a:solidFill>
                          <a:effectLst/>
                          <a:latin typeface="Arial"/>
                        </a:rPr>
                        <a:t>7</a:t>
                      </a: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0">
                <a:tc>
                  <a:txBody>
                    <a:bodyPr/>
                    <a:lstStyle/>
                    <a:p>
                      <a:pPr fontAlgn="t"/>
                      <a:r>
                        <a:rPr lang="es-ES" sz="1400" b="0" i="0" dirty="0">
                          <a:solidFill>
                            <a:srgbClr val="000000"/>
                          </a:solidFill>
                          <a:effectLst/>
                          <a:latin typeface="Arial"/>
                        </a:rPr>
                        <a:t>2</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t"/>
                      <a:r>
                        <a:rPr lang="es-ES" sz="1400" b="0" i="0">
                          <a:solidFill>
                            <a:srgbClr val="000000"/>
                          </a:solidFill>
                          <a:effectLst/>
                          <a:latin typeface="Arial"/>
                        </a:rPr>
                        <a:t>2</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t"/>
                      <a:r>
                        <a:rPr lang="es-ES" sz="1400" b="0" i="0">
                          <a:solidFill>
                            <a:srgbClr val="000000"/>
                          </a:solidFill>
                          <a:effectLst/>
                          <a:latin typeface="Arial"/>
                        </a:rPr>
                        <a:t>11</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t"/>
                      <a:r>
                        <a:rPr lang="es-ES" sz="1400" b="0" i="0">
                          <a:solidFill>
                            <a:srgbClr val="000000"/>
                          </a:solidFill>
                          <a:effectLst/>
                          <a:latin typeface="Arial"/>
                        </a:rPr>
                        <a:t>-1</a:t>
                      </a: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0">
                <a:tc>
                  <a:txBody>
                    <a:bodyPr/>
                    <a:lstStyle/>
                    <a:p>
                      <a:pPr fontAlgn="t"/>
                      <a:r>
                        <a:rPr lang="es-ES" sz="1400" b="0" i="0" dirty="0">
                          <a:solidFill>
                            <a:srgbClr val="000000"/>
                          </a:solidFill>
                          <a:effectLst/>
                          <a:latin typeface="Arial"/>
                        </a:rPr>
                        <a:t>2</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t"/>
                      <a:r>
                        <a:rPr lang="es-ES" sz="1400" b="0" i="0" dirty="0">
                          <a:solidFill>
                            <a:srgbClr val="000000"/>
                          </a:solidFill>
                          <a:effectLst/>
                          <a:latin typeface="Arial"/>
                        </a:rPr>
                        <a:t>3</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t"/>
                      <a:r>
                        <a:rPr lang="es-ES" sz="1400" b="0" i="0" dirty="0">
                          <a:solidFill>
                            <a:srgbClr val="000000"/>
                          </a:solidFill>
                          <a:effectLst/>
                          <a:latin typeface="Arial"/>
                        </a:rPr>
                        <a:t>15</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t"/>
                      <a:r>
                        <a:rPr lang="es-ES" sz="1400" b="0" i="0" dirty="0">
                          <a:solidFill>
                            <a:srgbClr val="000000"/>
                          </a:solidFill>
                          <a:effectLst/>
                          <a:latin typeface="Arial"/>
                        </a:rPr>
                        <a:t>-3</a:t>
                      </a: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0">
                <a:tc>
                  <a:txBody>
                    <a:bodyPr/>
                    <a:lstStyle/>
                    <a:p>
                      <a:pPr fontAlgn="t"/>
                      <a:r>
                        <a:rPr lang="es-ES" sz="1400" b="0" i="0" dirty="0">
                          <a:solidFill>
                            <a:srgbClr val="000000"/>
                          </a:solidFill>
                          <a:effectLst/>
                          <a:latin typeface="Arial"/>
                        </a:rPr>
                        <a:t>2</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t"/>
                      <a:r>
                        <a:rPr lang="es-ES" sz="1400" b="0" i="0" dirty="0">
                          <a:solidFill>
                            <a:srgbClr val="000000"/>
                          </a:solidFill>
                          <a:effectLst/>
                          <a:latin typeface="Arial"/>
                        </a:rPr>
                        <a:t>4</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t"/>
                      <a:r>
                        <a:rPr lang="es-ES" sz="1400" b="0" i="0" dirty="0">
                          <a:solidFill>
                            <a:srgbClr val="000000"/>
                          </a:solidFill>
                          <a:effectLst/>
                          <a:latin typeface="Arial"/>
                        </a:rPr>
                        <a:t>12</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t"/>
                      <a:r>
                        <a:rPr lang="es-ES" sz="1400" b="0" i="0" dirty="0">
                          <a:solidFill>
                            <a:srgbClr val="000000"/>
                          </a:solidFill>
                          <a:effectLst/>
                          <a:latin typeface="Arial"/>
                        </a:rPr>
                        <a:t>5</a:t>
                      </a: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2660885738"/>
              </p:ext>
            </p:extLst>
          </p:nvPr>
        </p:nvGraphicFramePr>
        <p:xfrm>
          <a:off x="265525" y="3789040"/>
          <a:ext cx="2170584" cy="1082040"/>
        </p:xfrm>
        <a:graphic>
          <a:graphicData uri="http://schemas.openxmlformats.org/drawingml/2006/table">
            <a:tbl>
              <a:tblPr/>
              <a:tblGrid>
                <a:gridCol w="1090464"/>
                <a:gridCol w="1080120"/>
              </a:tblGrid>
              <a:tr h="0">
                <a:tc gridSpan="2">
                  <a:txBody>
                    <a:bodyPr/>
                    <a:lstStyle/>
                    <a:p>
                      <a:pPr algn="ctr" fontAlgn="t"/>
                      <a:r>
                        <a:rPr lang="es-ES" sz="1400" b="0" i="0" dirty="0" smtClean="0">
                          <a:solidFill>
                            <a:srgbClr val="000000"/>
                          </a:solidFill>
                          <a:effectLst/>
                          <a:latin typeface="Arial"/>
                        </a:rPr>
                        <a:t>Estaciones</a:t>
                      </a:r>
                      <a:endParaRPr lang="es-ES" sz="1400" b="0" i="0" dirty="0">
                        <a:solidFill>
                          <a:srgbClr val="000000"/>
                        </a:solidFill>
                        <a:effectLst/>
                        <a:latin typeface="Arial"/>
                      </a:endParaRPr>
                    </a:p>
                  </a:txBody>
                  <a:tcPr marL="28575" marR="28575" marT="28575" marB="28575">
                    <a:lnL w="9525" cap="flat" cmpd="sng" algn="ctr">
                      <a:solidFill>
                        <a:srgbClr val="C1C1C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pPr fontAlgn="t"/>
                      <a:endParaRPr lang="es-ES" b="0" i="0" dirty="0">
                        <a:solidFill>
                          <a:srgbClr val="000000"/>
                        </a:solidFill>
                        <a:effectLst/>
                        <a:latin typeface="Arial"/>
                      </a:endParaRP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r>
              <a:tr h="0">
                <a:tc>
                  <a:txBody>
                    <a:bodyPr/>
                    <a:lstStyle/>
                    <a:p>
                      <a:pPr fontAlgn="t"/>
                      <a:r>
                        <a:rPr lang="es-ES" sz="1400" b="1" i="0" dirty="0" err="1">
                          <a:solidFill>
                            <a:srgbClr val="000000"/>
                          </a:solidFill>
                          <a:effectLst/>
                          <a:latin typeface="Arial"/>
                        </a:rPr>
                        <a:t>estacion</a:t>
                      </a:r>
                      <a:endParaRPr lang="es-ES" sz="1400" b="1" i="0" dirty="0">
                        <a:solidFill>
                          <a:srgbClr val="000000"/>
                        </a:solidFill>
                        <a:effectLst/>
                        <a:latin typeface="Arial"/>
                      </a:endParaRP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t"/>
                      <a:r>
                        <a:rPr lang="es-ES" sz="1400" b="1" i="0" dirty="0">
                          <a:solidFill>
                            <a:srgbClr val="000000"/>
                          </a:solidFill>
                          <a:effectLst/>
                          <a:latin typeface="Arial"/>
                        </a:rPr>
                        <a:t>provincia</a:t>
                      </a: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0">
                <a:tc>
                  <a:txBody>
                    <a:bodyPr/>
                    <a:lstStyle/>
                    <a:p>
                      <a:pPr fontAlgn="t"/>
                      <a:r>
                        <a:rPr lang="es-ES" sz="1400" b="0" i="0" dirty="0">
                          <a:solidFill>
                            <a:srgbClr val="000000"/>
                          </a:solidFill>
                          <a:effectLst/>
                          <a:latin typeface="Arial"/>
                        </a:rPr>
                        <a:t>1</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t"/>
                      <a:r>
                        <a:rPr lang="es-ES" sz="1400" b="0" i="0" dirty="0" err="1">
                          <a:solidFill>
                            <a:srgbClr val="000000"/>
                          </a:solidFill>
                          <a:effectLst/>
                          <a:latin typeface="Arial"/>
                        </a:rPr>
                        <a:t>Cordoba</a:t>
                      </a:r>
                      <a:endParaRPr lang="es-ES" sz="1400" b="0" i="0" dirty="0">
                        <a:solidFill>
                          <a:srgbClr val="000000"/>
                        </a:solidFill>
                        <a:effectLst/>
                        <a:latin typeface="Arial"/>
                      </a:endParaRP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0">
                <a:tc>
                  <a:txBody>
                    <a:bodyPr/>
                    <a:lstStyle/>
                    <a:p>
                      <a:pPr fontAlgn="t"/>
                      <a:r>
                        <a:rPr lang="es-ES" sz="1400" b="0" i="0" dirty="0">
                          <a:solidFill>
                            <a:srgbClr val="000000"/>
                          </a:solidFill>
                          <a:effectLst/>
                          <a:latin typeface="Arial"/>
                        </a:rPr>
                        <a:t>2</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t"/>
                      <a:r>
                        <a:rPr lang="es-ES" sz="1400" b="0" i="0" dirty="0">
                          <a:solidFill>
                            <a:srgbClr val="000000"/>
                          </a:solidFill>
                          <a:effectLst/>
                          <a:latin typeface="Arial"/>
                        </a:rPr>
                        <a:t>Huesca</a:t>
                      </a: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
        <p:nvSpPr>
          <p:cNvPr id="3" name="Rectangle 1"/>
          <p:cNvSpPr>
            <a:spLocks noChangeArrowheads="1"/>
          </p:cNvSpPr>
          <p:nvPr/>
        </p:nvSpPr>
        <p:spPr bwMode="auto">
          <a:xfrm>
            <a:off x="457200" y="2371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8088" tIns="45720" rIns="38088"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800" b="0" i="0" u="none" strike="noStrike" cap="none" normalizeH="0" baseline="0" smtClean="0">
                <a:ln>
                  <a:noFill/>
                </a:ln>
                <a:solidFill>
                  <a:srgbClr val="000000"/>
                </a:solidFill>
                <a:effectLst/>
                <a:latin typeface="Arial" pitchFamily="34" charset="0"/>
                <a:cs typeface="Arial" pitchFamily="34" charset="0"/>
              </a:rPr>
              <a:t/>
            </a:r>
            <a:br>
              <a:rPr kumimoji="0" lang="es-ES" altLang="es-ES" sz="1800" b="0" i="0" u="none" strike="noStrike" cap="none" normalizeH="0" baseline="0" smtClean="0">
                <a:ln>
                  <a:noFill/>
                </a:ln>
                <a:solidFill>
                  <a:srgbClr val="000000"/>
                </a:solidFill>
                <a:effectLst/>
                <a:latin typeface="Arial" pitchFamily="34" charset="0"/>
                <a:cs typeface="Arial" pitchFamily="34" charset="0"/>
              </a:rPr>
            </a:b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pic>
        <p:nvPicPr>
          <p:cNvPr id="139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97992" y="908720"/>
            <a:ext cx="3700831" cy="790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13 Conector recto de flecha"/>
          <p:cNvCxnSpPr/>
          <p:nvPr/>
        </p:nvCxnSpPr>
        <p:spPr>
          <a:xfrm>
            <a:off x="6012160" y="1539856"/>
            <a:ext cx="0" cy="448984"/>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graphicFrame>
        <p:nvGraphicFramePr>
          <p:cNvPr id="10" name="9 Tabla"/>
          <p:cNvGraphicFramePr>
            <a:graphicFrameLocks noGrp="1"/>
          </p:cNvGraphicFramePr>
          <p:nvPr>
            <p:extLst>
              <p:ext uri="{D42A27DB-BD31-4B8C-83A1-F6EECF244321}">
                <p14:modId xmlns:p14="http://schemas.microsoft.com/office/powerpoint/2010/main" val="2181495695"/>
              </p:ext>
            </p:extLst>
          </p:nvPr>
        </p:nvGraphicFramePr>
        <p:xfrm>
          <a:off x="4489648" y="2032035"/>
          <a:ext cx="4114800" cy="2434590"/>
        </p:xfrm>
        <a:graphic>
          <a:graphicData uri="http://schemas.openxmlformats.org/drawingml/2006/table">
            <a:tbl>
              <a:tblPr/>
              <a:tblGrid>
                <a:gridCol w="1018456"/>
                <a:gridCol w="1008112"/>
                <a:gridCol w="864096"/>
                <a:gridCol w="648072"/>
                <a:gridCol w="576064"/>
              </a:tblGrid>
              <a:tr h="0">
                <a:tc>
                  <a:txBody>
                    <a:bodyPr/>
                    <a:lstStyle/>
                    <a:p>
                      <a:pPr fontAlgn="t"/>
                      <a:r>
                        <a:rPr lang="es-ES" sz="1400" b="1" i="0" dirty="0" err="1" smtClean="0">
                          <a:solidFill>
                            <a:srgbClr val="000000"/>
                          </a:solidFill>
                          <a:effectLst/>
                          <a:latin typeface="Arial"/>
                        </a:rPr>
                        <a:t>estacion</a:t>
                      </a:r>
                      <a:endParaRPr lang="es-ES" sz="1400" b="1" i="0" dirty="0">
                        <a:solidFill>
                          <a:srgbClr val="000000"/>
                        </a:solidFill>
                        <a:effectLst/>
                        <a:latin typeface="Arial"/>
                      </a:endParaRP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1" i="0" dirty="0">
                          <a:solidFill>
                            <a:srgbClr val="000000"/>
                          </a:solidFill>
                          <a:effectLst/>
                          <a:latin typeface="Arial"/>
                        </a:rPr>
                        <a:t>provincia</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1" i="0" dirty="0">
                          <a:solidFill>
                            <a:srgbClr val="000000"/>
                          </a:solidFill>
                          <a:effectLst/>
                          <a:latin typeface="Arial"/>
                        </a:rPr>
                        <a:t>semana</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1" i="0" dirty="0" err="1">
                          <a:solidFill>
                            <a:srgbClr val="000000"/>
                          </a:solidFill>
                          <a:effectLst/>
                          <a:latin typeface="Arial"/>
                        </a:rPr>
                        <a:t>tmax</a:t>
                      </a:r>
                      <a:endParaRPr lang="es-ES" sz="1400" b="1" i="0" dirty="0">
                        <a:solidFill>
                          <a:srgbClr val="000000"/>
                        </a:solidFill>
                        <a:effectLst/>
                        <a:latin typeface="Arial"/>
                      </a:endParaRP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1" i="0" dirty="0" err="1" smtClean="0">
                          <a:solidFill>
                            <a:srgbClr val="000000"/>
                          </a:solidFill>
                          <a:effectLst/>
                          <a:latin typeface="Arial"/>
                        </a:rPr>
                        <a:t>tmin</a:t>
                      </a:r>
                      <a:endParaRPr lang="es-ES" sz="1400" b="1" i="0" dirty="0">
                        <a:solidFill>
                          <a:srgbClr val="000000"/>
                        </a:solidFill>
                        <a:effectLst/>
                        <a:latin typeface="Arial"/>
                      </a:endParaRP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r>
              <a:tr h="0">
                <a:tc>
                  <a:txBody>
                    <a:bodyPr/>
                    <a:lstStyle/>
                    <a:p>
                      <a:pPr fontAlgn="t"/>
                      <a:r>
                        <a:rPr lang="es-ES" sz="1400" b="0" i="0" dirty="0">
                          <a:solidFill>
                            <a:srgbClr val="000000"/>
                          </a:solidFill>
                          <a:effectLst/>
                          <a:latin typeface="Arial"/>
                        </a:rPr>
                        <a:t>1</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a:solidFill>
                            <a:srgbClr val="000000"/>
                          </a:solidFill>
                          <a:effectLst/>
                          <a:latin typeface="Arial"/>
                        </a:rPr>
                        <a:t>Cordoba</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a:solidFill>
                            <a:srgbClr val="000000"/>
                          </a:solidFill>
                          <a:effectLst/>
                          <a:latin typeface="Arial"/>
                        </a:rPr>
                        <a:t>1</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a:solidFill>
                            <a:srgbClr val="000000"/>
                          </a:solidFill>
                          <a:effectLst/>
                          <a:latin typeface="Arial"/>
                        </a:rPr>
                        <a:t>25</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a:solidFill>
                            <a:srgbClr val="000000"/>
                          </a:solidFill>
                          <a:effectLst/>
                          <a:latin typeface="Arial"/>
                        </a:rPr>
                        <a:t>12</a:t>
                      </a: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r>
              <a:tr h="0">
                <a:tc>
                  <a:txBody>
                    <a:bodyPr/>
                    <a:lstStyle/>
                    <a:p>
                      <a:pPr fontAlgn="t"/>
                      <a:r>
                        <a:rPr lang="es-ES" sz="1400" b="0" i="0" dirty="0">
                          <a:solidFill>
                            <a:srgbClr val="000000"/>
                          </a:solidFill>
                          <a:effectLst/>
                          <a:latin typeface="Arial"/>
                        </a:rPr>
                        <a:t>1</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a:solidFill>
                            <a:srgbClr val="000000"/>
                          </a:solidFill>
                          <a:effectLst/>
                          <a:latin typeface="Arial"/>
                        </a:rPr>
                        <a:t>Cordoba</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a:solidFill>
                            <a:srgbClr val="000000"/>
                          </a:solidFill>
                          <a:effectLst/>
                          <a:latin typeface="Arial"/>
                        </a:rPr>
                        <a:t>2</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a:solidFill>
                            <a:srgbClr val="000000"/>
                          </a:solidFill>
                          <a:effectLst/>
                          <a:latin typeface="Arial"/>
                        </a:rPr>
                        <a:t>27</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a:solidFill>
                            <a:srgbClr val="000000"/>
                          </a:solidFill>
                          <a:effectLst/>
                          <a:latin typeface="Arial"/>
                        </a:rPr>
                        <a:t>11</a:t>
                      </a: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r>
              <a:tr h="0">
                <a:tc>
                  <a:txBody>
                    <a:bodyPr/>
                    <a:lstStyle/>
                    <a:p>
                      <a:pPr fontAlgn="t"/>
                      <a:r>
                        <a:rPr lang="es-ES" sz="1400" b="0" i="0" dirty="0">
                          <a:solidFill>
                            <a:srgbClr val="000000"/>
                          </a:solidFill>
                          <a:effectLst/>
                          <a:latin typeface="Arial"/>
                        </a:rPr>
                        <a:t>1</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a:solidFill>
                            <a:srgbClr val="000000"/>
                          </a:solidFill>
                          <a:effectLst/>
                          <a:latin typeface="Arial"/>
                        </a:rPr>
                        <a:t>Cordoba</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a:solidFill>
                            <a:srgbClr val="000000"/>
                          </a:solidFill>
                          <a:effectLst/>
                          <a:latin typeface="Arial"/>
                        </a:rPr>
                        <a:t>3</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a:solidFill>
                            <a:srgbClr val="000000"/>
                          </a:solidFill>
                          <a:effectLst/>
                          <a:latin typeface="Arial"/>
                        </a:rPr>
                        <a:t>28</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a:solidFill>
                            <a:srgbClr val="000000"/>
                          </a:solidFill>
                          <a:effectLst/>
                          <a:latin typeface="Arial"/>
                        </a:rPr>
                        <a:t>14</a:t>
                      </a: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r>
              <a:tr h="0">
                <a:tc>
                  <a:txBody>
                    <a:bodyPr/>
                    <a:lstStyle/>
                    <a:p>
                      <a:pPr fontAlgn="t"/>
                      <a:r>
                        <a:rPr lang="es-ES" sz="1400" b="0" i="0" dirty="0">
                          <a:solidFill>
                            <a:srgbClr val="000000"/>
                          </a:solidFill>
                          <a:effectLst/>
                          <a:latin typeface="Arial"/>
                        </a:rPr>
                        <a:t>1</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a:solidFill>
                            <a:srgbClr val="000000"/>
                          </a:solidFill>
                          <a:effectLst/>
                          <a:latin typeface="Arial"/>
                        </a:rPr>
                        <a:t>Cordoba</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a:solidFill>
                            <a:srgbClr val="000000"/>
                          </a:solidFill>
                          <a:effectLst/>
                          <a:latin typeface="Arial"/>
                        </a:rPr>
                        <a:t>4</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a:solidFill>
                            <a:srgbClr val="000000"/>
                          </a:solidFill>
                          <a:effectLst/>
                          <a:latin typeface="Arial"/>
                        </a:rPr>
                        <a:t>29</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a:solidFill>
                            <a:srgbClr val="000000"/>
                          </a:solidFill>
                          <a:effectLst/>
                          <a:latin typeface="Arial"/>
                        </a:rPr>
                        <a:t>10</a:t>
                      </a: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r>
              <a:tr h="0">
                <a:tc>
                  <a:txBody>
                    <a:bodyPr/>
                    <a:lstStyle/>
                    <a:p>
                      <a:pPr fontAlgn="t"/>
                      <a:r>
                        <a:rPr lang="es-ES" sz="1400" b="0" i="0" dirty="0">
                          <a:solidFill>
                            <a:srgbClr val="000000"/>
                          </a:solidFill>
                          <a:effectLst/>
                          <a:latin typeface="Arial"/>
                        </a:rPr>
                        <a:t>2</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a:solidFill>
                            <a:srgbClr val="000000"/>
                          </a:solidFill>
                          <a:effectLst/>
                          <a:latin typeface="Arial"/>
                        </a:rPr>
                        <a:t>Huesca</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a:solidFill>
                            <a:srgbClr val="000000"/>
                          </a:solidFill>
                          <a:effectLst/>
                          <a:latin typeface="Arial"/>
                        </a:rPr>
                        <a:t>1</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a:solidFill>
                            <a:srgbClr val="000000"/>
                          </a:solidFill>
                          <a:effectLst/>
                          <a:latin typeface="Arial"/>
                        </a:rPr>
                        <a:t>12</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a:solidFill>
                            <a:srgbClr val="000000"/>
                          </a:solidFill>
                          <a:effectLst/>
                          <a:latin typeface="Arial"/>
                        </a:rPr>
                        <a:t>7</a:t>
                      </a: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r>
              <a:tr h="0">
                <a:tc>
                  <a:txBody>
                    <a:bodyPr/>
                    <a:lstStyle/>
                    <a:p>
                      <a:pPr fontAlgn="t"/>
                      <a:r>
                        <a:rPr lang="es-ES" sz="1400" b="0" i="0" dirty="0">
                          <a:solidFill>
                            <a:srgbClr val="000000"/>
                          </a:solidFill>
                          <a:effectLst/>
                          <a:latin typeface="Arial"/>
                        </a:rPr>
                        <a:t>2</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a:solidFill>
                            <a:srgbClr val="000000"/>
                          </a:solidFill>
                          <a:effectLst/>
                          <a:latin typeface="Arial"/>
                        </a:rPr>
                        <a:t>Huesca</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a:solidFill>
                            <a:srgbClr val="000000"/>
                          </a:solidFill>
                          <a:effectLst/>
                          <a:latin typeface="Arial"/>
                        </a:rPr>
                        <a:t>2</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a:solidFill>
                            <a:srgbClr val="000000"/>
                          </a:solidFill>
                          <a:effectLst/>
                          <a:latin typeface="Arial"/>
                        </a:rPr>
                        <a:t>11</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a:solidFill>
                            <a:srgbClr val="000000"/>
                          </a:solidFill>
                          <a:effectLst/>
                          <a:latin typeface="Arial"/>
                        </a:rPr>
                        <a:t>-1</a:t>
                      </a: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r>
              <a:tr h="0">
                <a:tc>
                  <a:txBody>
                    <a:bodyPr/>
                    <a:lstStyle/>
                    <a:p>
                      <a:pPr fontAlgn="t"/>
                      <a:r>
                        <a:rPr lang="es-ES" sz="1400" b="0" i="0" dirty="0">
                          <a:solidFill>
                            <a:srgbClr val="000000"/>
                          </a:solidFill>
                          <a:effectLst/>
                          <a:latin typeface="Arial"/>
                        </a:rPr>
                        <a:t>2</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a:solidFill>
                            <a:srgbClr val="000000"/>
                          </a:solidFill>
                          <a:effectLst/>
                          <a:latin typeface="Arial"/>
                        </a:rPr>
                        <a:t>Huesca</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a:solidFill>
                            <a:srgbClr val="000000"/>
                          </a:solidFill>
                          <a:effectLst/>
                          <a:latin typeface="Arial"/>
                        </a:rPr>
                        <a:t>3</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a:solidFill>
                            <a:srgbClr val="000000"/>
                          </a:solidFill>
                          <a:effectLst/>
                          <a:latin typeface="Arial"/>
                        </a:rPr>
                        <a:t>15</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a:solidFill>
                            <a:srgbClr val="000000"/>
                          </a:solidFill>
                          <a:effectLst/>
                          <a:latin typeface="Arial"/>
                        </a:rPr>
                        <a:t>-3</a:t>
                      </a: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r>
              <a:tr h="0">
                <a:tc>
                  <a:txBody>
                    <a:bodyPr/>
                    <a:lstStyle/>
                    <a:p>
                      <a:pPr fontAlgn="t"/>
                      <a:r>
                        <a:rPr lang="es-ES" sz="1400" b="0" i="0" dirty="0">
                          <a:solidFill>
                            <a:srgbClr val="000000"/>
                          </a:solidFill>
                          <a:effectLst/>
                          <a:latin typeface="Arial"/>
                        </a:rPr>
                        <a:t>2</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D8DBD3"/>
                    </a:solidFill>
                  </a:tcPr>
                </a:tc>
                <a:tc>
                  <a:txBody>
                    <a:bodyPr/>
                    <a:lstStyle/>
                    <a:p>
                      <a:pPr fontAlgn="t"/>
                      <a:r>
                        <a:rPr lang="es-ES" sz="1400" b="0" i="0" dirty="0">
                          <a:solidFill>
                            <a:srgbClr val="000000"/>
                          </a:solidFill>
                          <a:effectLst/>
                          <a:latin typeface="Arial"/>
                        </a:rPr>
                        <a:t>Huesca</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D8DBD3"/>
                    </a:solidFill>
                  </a:tcPr>
                </a:tc>
                <a:tc>
                  <a:txBody>
                    <a:bodyPr/>
                    <a:lstStyle/>
                    <a:p>
                      <a:pPr fontAlgn="t"/>
                      <a:r>
                        <a:rPr lang="es-ES" sz="1400" b="0" i="0" dirty="0">
                          <a:solidFill>
                            <a:srgbClr val="000000"/>
                          </a:solidFill>
                          <a:effectLst/>
                          <a:latin typeface="Arial"/>
                        </a:rPr>
                        <a:t>4</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D8DBD3"/>
                    </a:solidFill>
                  </a:tcPr>
                </a:tc>
                <a:tc>
                  <a:txBody>
                    <a:bodyPr/>
                    <a:lstStyle/>
                    <a:p>
                      <a:pPr fontAlgn="t"/>
                      <a:r>
                        <a:rPr lang="es-ES" sz="1400" b="0" i="0" dirty="0">
                          <a:solidFill>
                            <a:srgbClr val="000000"/>
                          </a:solidFill>
                          <a:effectLst/>
                          <a:latin typeface="Arial"/>
                        </a:rPr>
                        <a:t>12</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D8DBD3"/>
                    </a:solidFill>
                  </a:tcPr>
                </a:tc>
                <a:tc>
                  <a:txBody>
                    <a:bodyPr/>
                    <a:lstStyle/>
                    <a:p>
                      <a:pPr fontAlgn="t"/>
                      <a:r>
                        <a:rPr lang="es-ES" sz="1400" b="0" i="0" dirty="0">
                          <a:solidFill>
                            <a:srgbClr val="000000"/>
                          </a:solidFill>
                          <a:effectLst/>
                          <a:latin typeface="Arial"/>
                        </a:rPr>
                        <a:t>5</a:t>
                      </a: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a:noFill/>
                    </a:lnB>
                    <a:solidFill>
                      <a:srgbClr val="D8DBD3"/>
                    </a:solidFill>
                  </a:tcPr>
                </a:tc>
              </a:tr>
            </a:tbl>
          </a:graphicData>
        </a:graphic>
      </p:graphicFrame>
      <p:sp>
        <p:nvSpPr>
          <p:cNvPr id="13" name="Rectangle 3"/>
          <p:cNvSpPr>
            <a:spLocks noChangeArrowheads="1"/>
          </p:cNvSpPr>
          <p:nvPr/>
        </p:nvSpPr>
        <p:spPr bwMode="auto">
          <a:xfrm>
            <a:off x="457200" y="2371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8088" tIns="45720" rIns="38088"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800" b="0" i="0" u="none" strike="noStrike" cap="none" normalizeH="0" baseline="0" smtClean="0">
                <a:ln>
                  <a:noFill/>
                </a:ln>
                <a:solidFill>
                  <a:srgbClr val="000000"/>
                </a:solidFill>
                <a:effectLst/>
                <a:latin typeface="Arial" pitchFamily="34" charset="0"/>
                <a:cs typeface="Arial" pitchFamily="34" charset="0"/>
              </a:rPr>
              <a:t/>
            </a:r>
            <a:br>
              <a:rPr kumimoji="0" lang="es-ES" altLang="es-ES" sz="1800" b="0" i="0" u="none" strike="noStrike" cap="none" normalizeH="0" baseline="0" smtClean="0">
                <a:ln>
                  <a:noFill/>
                </a:ln>
                <a:solidFill>
                  <a:srgbClr val="000000"/>
                </a:solidFill>
                <a:effectLst/>
                <a:latin typeface="Arial" pitchFamily="34" charset="0"/>
                <a:cs typeface="Arial" pitchFamily="34" charset="0"/>
              </a:rPr>
            </a:b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pic>
        <p:nvPicPr>
          <p:cNvPr id="13926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5373216"/>
            <a:ext cx="3975050"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5" name="14 Tabla"/>
          <p:cNvGraphicFramePr>
            <a:graphicFrameLocks noGrp="1"/>
          </p:cNvGraphicFramePr>
          <p:nvPr>
            <p:extLst>
              <p:ext uri="{D42A27DB-BD31-4B8C-83A1-F6EECF244321}">
                <p14:modId xmlns:p14="http://schemas.microsoft.com/office/powerpoint/2010/main" val="1310361823"/>
              </p:ext>
            </p:extLst>
          </p:nvPr>
        </p:nvGraphicFramePr>
        <p:xfrm>
          <a:off x="4993704" y="5301207"/>
          <a:ext cx="3898776" cy="811530"/>
        </p:xfrm>
        <a:graphic>
          <a:graphicData uri="http://schemas.openxmlformats.org/drawingml/2006/table">
            <a:tbl>
              <a:tblPr/>
              <a:tblGrid>
                <a:gridCol w="874440"/>
                <a:gridCol w="1008112"/>
                <a:gridCol w="864096"/>
                <a:gridCol w="648072"/>
                <a:gridCol w="504056"/>
              </a:tblGrid>
              <a:tr h="198502">
                <a:tc>
                  <a:txBody>
                    <a:bodyPr/>
                    <a:lstStyle/>
                    <a:p>
                      <a:pPr fontAlgn="t"/>
                      <a:r>
                        <a:rPr lang="es-ES" sz="1400" b="1" i="0" dirty="0" err="1">
                          <a:solidFill>
                            <a:srgbClr val="000000"/>
                          </a:solidFill>
                          <a:effectLst/>
                          <a:latin typeface="Arial"/>
                        </a:rPr>
                        <a:t>estacion</a:t>
                      </a:r>
                      <a:endParaRPr lang="es-ES" sz="1400" b="1" i="0" dirty="0">
                        <a:solidFill>
                          <a:srgbClr val="000000"/>
                        </a:solidFill>
                        <a:effectLst/>
                        <a:latin typeface="Arial"/>
                      </a:endParaRP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1" i="0" dirty="0">
                          <a:solidFill>
                            <a:srgbClr val="000000"/>
                          </a:solidFill>
                          <a:effectLst/>
                          <a:latin typeface="Arial"/>
                        </a:rPr>
                        <a:t>provincia</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1" i="0" dirty="0">
                          <a:solidFill>
                            <a:srgbClr val="000000"/>
                          </a:solidFill>
                          <a:effectLst/>
                          <a:latin typeface="Arial"/>
                        </a:rPr>
                        <a:t>semana</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1" i="0" dirty="0" err="1">
                          <a:solidFill>
                            <a:srgbClr val="000000"/>
                          </a:solidFill>
                          <a:effectLst/>
                          <a:latin typeface="Arial"/>
                        </a:rPr>
                        <a:t>tmax</a:t>
                      </a:r>
                      <a:endParaRPr lang="es-ES" sz="1400" b="1" i="0" dirty="0">
                        <a:solidFill>
                          <a:srgbClr val="000000"/>
                        </a:solidFill>
                        <a:effectLst/>
                        <a:latin typeface="Arial"/>
                      </a:endParaRP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1" i="0" dirty="0" err="1">
                          <a:solidFill>
                            <a:srgbClr val="000000"/>
                          </a:solidFill>
                          <a:effectLst/>
                          <a:latin typeface="Arial"/>
                        </a:rPr>
                        <a:t>tmin</a:t>
                      </a:r>
                      <a:endParaRPr lang="es-ES" sz="1400" b="1" i="0" dirty="0">
                        <a:solidFill>
                          <a:srgbClr val="000000"/>
                        </a:solidFill>
                        <a:effectLst/>
                        <a:latin typeface="Arial"/>
                      </a:endParaRP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r>
              <a:tr h="0">
                <a:tc>
                  <a:txBody>
                    <a:bodyPr/>
                    <a:lstStyle/>
                    <a:p>
                      <a:pPr fontAlgn="t"/>
                      <a:r>
                        <a:rPr lang="es-ES" sz="1400" b="0" i="0" dirty="0">
                          <a:solidFill>
                            <a:srgbClr val="000000"/>
                          </a:solidFill>
                          <a:effectLst/>
                          <a:latin typeface="Arial"/>
                        </a:rPr>
                        <a:t>1</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dirty="0" err="1">
                          <a:solidFill>
                            <a:srgbClr val="000000"/>
                          </a:solidFill>
                          <a:effectLst/>
                          <a:latin typeface="Arial"/>
                        </a:rPr>
                        <a:t>Cordoba</a:t>
                      </a:r>
                      <a:endParaRPr lang="es-ES" sz="1400" b="0" i="0" dirty="0">
                        <a:solidFill>
                          <a:srgbClr val="000000"/>
                        </a:solidFill>
                        <a:effectLst/>
                        <a:latin typeface="Arial"/>
                      </a:endParaRP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dirty="0">
                          <a:solidFill>
                            <a:srgbClr val="000000"/>
                          </a:solidFill>
                          <a:effectLst/>
                          <a:latin typeface="Arial"/>
                        </a:rPr>
                        <a:t>4</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dirty="0">
                          <a:solidFill>
                            <a:srgbClr val="000000"/>
                          </a:solidFill>
                          <a:effectLst/>
                          <a:latin typeface="Arial"/>
                        </a:rPr>
                        <a:t>29</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a:solidFill>
                            <a:srgbClr val="000000"/>
                          </a:solidFill>
                          <a:effectLst/>
                          <a:latin typeface="Arial"/>
                        </a:rPr>
                        <a:t>10</a:t>
                      </a: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r>
              <a:tr h="0">
                <a:tc>
                  <a:txBody>
                    <a:bodyPr/>
                    <a:lstStyle/>
                    <a:p>
                      <a:pPr fontAlgn="t"/>
                      <a:r>
                        <a:rPr lang="es-ES" sz="1400" b="0" i="0">
                          <a:solidFill>
                            <a:srgbClr val="000000"/>
                          </a:solidFill>
                          <a:effectLst/>
                          <a:latin typeface="Arial"/>
                        </a:rPr>
                        <a:t>2</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D8DBD3"/>
                    </a:solidFill>
                  </a:tcPr>
                </a:tc>
                <a:tc>
                  <a:txBody>
                    <a:bodyPr/>
                    <a:lstStyle/>
                    <a:p>
                      <a:pPr fontAlgn="t"/>
                      <a:r>
                        <a:rPr lang="es-ES" sz="1400" b="0" i="0">
                          <a:solidFill>
                            <a:srgbClr val="000000"/>
                          </a:solidFill>
                          <a:effectLst/>
                          <a:latin typeface="Arial"/>
                        </a:rPr>
                        <a:t>Huesca</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D8DBD3"/>
                    </a:solidFill>
                  </a:tcPr>
                </a:tc>
                <a:tc>
                  <a:txBody>
                    <a:bodyPr/>
                    <a:lstStyle/>
                    <a:p>
                      <a:pPr fontAlgn="t"/>
                      <a:r>
                        <a:rPr lang="es-ES" sz="1400" b="0" i="0">
                          <a:solidFill>
                            <a:srgbClr val="000000"/>
                          </a:solidFill>
                          <a:effectLst/>
                          <a:latin typeface="Arial"/>
                        </a:rPr>
                        <a:t>4</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D8DBD3"/>
                    </a:solidFill>
                  </a:tcPr>
                </a:tc>
                <a:tc>
                  <a:txBody>
                    <a:bodyPr/>
                    <a:lstStyle/>
                    <a:p>
                      <a:pPr fontAlgn="t"/>
                      <a:r>
                        <a:rPr lang="es-ES" sz="1400" b="0" i="0" dirty="0">
                          <a:solidFill>
                            <a:srgbClr val="000000"/>
                          </a:solidFill>
                          <a:effectLst/>
                          <a:latin typeface="Arial"/>
                        </a:rPr>
                        <a:t>12</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D8DBD3"/>
                    </a:solidFill>
                  </a:tcPr>
                </a:tc>
                <a:tc>
                  <a:txBody>
                    <a:bodyPr/>
                    <a:lstStyle/>
                    <a:p>
                      <a:pPr fontAlgn="t"/>
                      <a:r>
                        <a:rPr lang="es-ES" sz="1400" b="0" i="0" dirty="0">
                          <a:solidFill>
                            <a:srgbClr val="000000"/>
                          </a:solidFill>
                          <a:effectLst/>
                          <a:latin typeface="Arial"/>
                        </a:rPr>
                        <a:t>5</a:t>
                      </a: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a:noFill/>
                    </a:lnB>
                    <a:solidFill>
                      <a:srgbClr val="D8DBD3"/>
                    </a:solidFill>
                  </a:tcPr>
                </a:tc>
              </a:tr>
            </a:tbl>
          </a:graphicData>
        </a:graphic>
      </p:graphicFrame>
      <p:sp>
        <p:nvSpPr>
          <p:cNvPr id="16" name="Rectangle 5"/>
          <p:cNvSpPr>
            <a:spLocks noChangeArrowheads="1"/>
          </p:cNvSpPr>
          <p:nvPr/>
        </p:nvSpPr>
        <p:spPr bwMode="auto">
          <a:xfrm>
            <a:off x="457200" y="3365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8088" tIns="45720" rIns="38088"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800" b="0" i="0" u="none" strike="noStrike" cap="none" normalizeH="0" baseline="0" smtClean="0">
                <a:ln>
                  <a:noFill/>
                </a:ln>
                <a:solidFill>
                  <a:srgbClr val="000000"/>
                </a:solidFill>
                <a:effectLst/>
                <a:latin typeface="Arial" pitchFamily="34" charset="0"/>
                <a:cs typeface="Arial" pitchFamily="34" charset="0"/>
              </a:rPr>
              <a:t/>
            </a:r>
            <a:br>
              <a:rPr kumimoji="0" lang="es-ES" altLang="es-ES" sz="1800" b="0" i="0" u="none" strike="noStrike" cap="none" normalizeH="0" baseline="0" smtClean="0">
                <a:ln>
                  <a:noFill/>
                </a:ln>
                <a:solidFill>
                  <a:srgbClr val="000000"/>
                </a:solidFill>
                <a:effectLst/>
                <a:latin typeface="Arial" pitchFamily="34" charset="0"/>
                <a:cs typeface="Arial" pitchFamily="34" charset="0"/>
              </a:rPr>
            </a:b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2" name="21 Conector recto de flecha"/>
          <p:cNvCxnSpPr/>
          <p:nvPr/>
        </p:nvCxnSpPr>
        <p:spPr>
          <a:xfrm>
            <a:off x="4139952" y="5834924"/>
            <a:ext cx="720080" cy="0"/>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178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926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51520" y="44624"/>
            <a:ext cx="8892480" cy="707886"/>
          </a:xfrm>
          <a:prstGeom prst="rect">
            <a:avLst/>
          </a:prstGeom>
          <a:solidFill>
            <a:schemeClr val="accent1">
              <a:lumMod val="60000"/>
              <a:lumOff val="40000"/>
            </a:schemeClr>
          </a:solidFill>
        </p:spPr>
        <p:txBody>
          <a:bodyPr wrap="square" rtlCol="0">
            <a:spAutoFit/>
          </a:bodyPr>
          <a:lstStyle/>
          <a:p>
            <a:pPr algn="ctr"/>
            <a:r>
              <a:rPr lang="es-ES" sz="4000" b="1" dirty="0" smtClean="0"/>
              <a:t>	MANIPULACIÓN DE DATOS : UPDATE</a:t>
            </a:r>
            <a:endParaRPr lang="es-ES" sz="4000" b="1" dirty="0"/>
          </a:p>
        </p:txBody>
      </p:sp>
      <p:sp>
        <p:nvSpPr>
          <p:cNvPr id="6" name="5 CuadroTexto"/>
          <p:cNvSpPr txBox="1"/>
          <p:nvPr/>
        </p:nvSpPr>
        <p:spPr>
          <a:xfrm>
            <a:off x="251520" y="1052736"/>
            <a:ext cx="8352928" cy="646331"/>
          </a:xfrm>
          <a:prstGeom prst="rect">
            <a:avLst/>
          </a:prstGeom>
          <a:noFill/>
        </p:spPr>
        <p:txBody>
          <a:bodyPr wrap="square" rtlCol="0">
            <a:spAutoFit/>
          </a:bodyPr>
          <a:lstStyle/>
          <a:p>
            <a:pPr marL="342900" indent="-342900">
              <a:buAutoNum type="alphaLcParenR"/>
            </a:pPr>
            <a:endParaRPr lang="es-ES" dirty="0" smtClean="0"/>
          </a:p>
          <a:p>
            <a:endParaRPr lang="es-ES" dirty="0"/>
          </a:p>
        </p:txBody>
      </p:sp>
      <p:graphicFrame>
        <p:nvGraphicFramePr>
          <p:cNvPr id="5" name="4 Tabla"/>
          <p:cNvGraphicFramePr>
            <a:graphicFrameLocks noGrp="1"/>
          </p:cNvGraphicFramePr>
          <p:nvPr>
            <p:extLst>
              <p:ext uri="{D42A27DB-BD31-4B8C-83A1-F6EECF244321}">
                <p14:modId xmlns:p14="http://schemas.microsoft.com/office/powerpoint/2010/main" val="3699367596"/>
              </p:ext>
            </p:extLst>
          </p:nvPr>
        </p:nvGraphicFramePr>
        <p:xfrm>
          <a:off x="611560" y="1022792"/>
          <a:ext cx="2530624" cy="1352550"/>
        </p:xfrm>
        <a:graphic>
          <a:graphicData uri="http://schemas.openxmlformats.org/drawingml/2006/table">
            <a:tbl>
              <a:tblPr/>
              <a:tblGrid>
                <a:gridCol w="586408"/>
                <a:gridCol w="936104"/>
                <a:gridCol w="1008112"/>
              </a:tblGrid>
              <a:tr h="0">
                <a:tc gridSpan="3">
                  <a:txBody>
                    <a:bodyPr/>
                    <a:lstStyle/>
                    <a:p>
                      <a:pPr algn="ctr" fontAlgn="t"/>
                      <a:r>
                        <a:rPr lang="es-ES" sz="1400" b="1" i="0" dirty="0" smtClean="0">
                          <a:solidFill>
                            <a:srgbClr val="000000"/>
                          </a:solidFill>
                          <a:effectLst/>
                          <a:latin typeface="Arial"/>
                        </a:rPr>
                        <a:t>Salpica </a:t>
                      </a:r>
                      <a:endParaRPr lang="es-ES" sz="1400" b="1" i="0" dirty="0">
                        <a:solidFill>
                          <a:srgbClr val="000000"/>
                        </a:solidFill>
                        <a:effectLst/>
                        <a:latin typeface="Arial"/>
                      </a:endParaRPr>
                    </a:p>
                  </a:txBody>
                  <a:tcPr marL="28575" marR="28575" marT="28575" marB="28575">
                    <a:lnL w="9525" cap="flat" cmpd="sng" algn="ctr">
                      <a:solidFill>
                        <a:srgbClr val="C1C1C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hMerge="1">
                  <a:txBody>
                    <a:bodyPr/>
                    <a:lstStyle/>
                    <a:p>
                      <a:pPr fontAlgn="t"/>
                      <a:endParaRPr lang="es-ES" sz="1400" b="1" i="0" dirty="0">
                        <a:solidFill>
                          <a:srgbClr val="000000"/>
                        </a:solidFill>
                        <a:effectLst/>
                        <a:latin typeface="Arial"/>
                      </a:endParaRP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hMerge="1">
                  <a:txBody>
                    <a:bodyPr/>
                    <a:lstStyle/>
                    <a:p>
                      <a:pPr fontAlgn="t"/>
                      <a:endParaRPr lang="es-ES" sz="1400" b="1" i="0" dirty="0">
                        <a:solidFill>
                          <a:srgbClr val="000000"/>
                        </a:solidFill>
                        <a:effectLst/>
                        <a:latin typeface="Arial"/>
                      </a:endParaRP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r>
              <a:tr h="0">
                <a:tc>
                  <a:txBody>
                    <a:bodyPr/>
                    <a:lstStyle/>
                    <a:p>
                      <a:pPr fontAlgn="t"/>
                      <a:r>
                        <a:rPr lang="es-ES" sz="1400" b="1" i="0" dirty="0" err="1" smtClean="0">
                          <a:solidFill>
                            <a:srgbClr val="000000"/>
                          </a:solidFill>
                          <a:effectLst/>
                          <a:latin typeface="Arial"/>
                        </a:rPr>
                        <a:t>Dia</a:t>
                      </a:r>
                      <a:endParaRPr lang="es-ES" sz="1400" b="1" i="0" dirty="0">
                        <a:solidFill>
                          <a:srgbClr val="000000"/>
                        </a:solidFill>
                        <a:effectLst/>
                        <a:latin typeface="Arial"/>
                      </a:endParaRP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1" i="0" dirty="0" err="1" smtClean="0">
                          <a:solidFill>
                            <a:srgbClr val="000000"/>
                          </a:solidFill>
                          <a:effectLst/>
                          <a:latin typeface="Arial"/>
                        </a:rPr>
                        <a:t>Huesped</a:t>
                      </a:r>
                      <a:endParaRPr lang="es-ES" sz="1400" b="1" i="0" dirty="0">
                        <a:solidFill>
                          <a:srgbClr val="000000"/>
                        </a:solidFill>
                        <a:effectLst/>
                        <a:latin typeface="Arial"/>
                      </a:endParaRP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1" i="0" dirty="0" err="1" smtClean="0">
                          <a:solidFill>
                            <a:srgbClr val="000000"/>
                          </a:solidFill>
                          <a:effectLst/>
                          <a:latin typeface="Arial"/>
                        </a:rPr>
                        <a:t>Ncomidas</a:t>
                      </a:r>
                      <a:endParaRPr lang="es-ES" sz="1400" b="1" i="0" dirty="0">
                        <a:solidFill>
                          <a:srgbClr val="000000"/>
                        </a:solidFill>
                        <a:effectLst/>
                        <a:latin typeface="Arial"/>
                      </a:endParaRP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r>
              <a:tr h="0">
                <a:tc>
                  <a:txBody>
                    <a:bodyPr/>
                    <a:lstStyle/>
                    <a:p>
                      <a:pPr fontAlgn="t"/>
                      <a:r>
                        <a:rPr lang="es-ES" sz="1400" b="0" i="0" dirty="0">
                          <a:solidFill>
                            <a:srgbClr val="000000"/>
                          </a:solidFill>
                          <a:effectLst/>
                          <a:latin typeface="Arial"/>
                        </a:rPr>
                        <a:t>1</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dirty="0">
                          <a:solidFill>
                            <a:srgbClr val="000000"/>
                          </a:solidFill>
                          <a:effectLst/>
                          <a:latin typeface="Arial"/>
                        </a:rPr>
                        <a:t>Alberto</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dirty="0">
                          <a:solidFill>
                            <a:srgbClr val="000000"/>
                          </a:solidFill>
                          <a:effectLst/>
                          <a:latin typeface="Arial"/>
                        </a:rPr>
                        <a:t>3</a:t>
                      </a: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r>
              <a:tr h="0">
                <a:tc>
                  <a:txBody>
                    <a:bodyPr/>
                    <a:lstStyle/>
                    <a:p>
                      <a:pPr fontAlgn="t"/>
                      <a:r>
                        <a:rPr lang="es-ES" sz="1400" b="0" i="0">
                          <a:solidFill>
                            <a:srgbClr val="000000"/>
                          </a:solidFill>
                          <a:effectLst/>
                          <a:latin typeface="Arial"/>
                        </a:rPr>
                        <a:t>2</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a:solidFill>
                            <a:srgbClr val="000000"/>
                          </a:solidFill>
                          <a:effectLst/>
                          <a:latin typeface="Arial"/>
                        </a:rPr>
                        <a:t>Carmen</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dirty="0">
                          <a:solidFill>
                            <a:srgbClr val="000000"/>
                          </a:solidFill>
                          <a:effectLst/>
                          <a:latin typeface="Arial"/>
                        </a:rPr>
                        <a:t>2</a:t>
                      </a: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r>
              <a:tr h="0">
                <a:tc>
                  <a:txBody>
                    <a:bodyPr/>
                    <a:lstStyle/>
                    <a:p>
                      <a:pPr fontAlgn="t"/>
                      <a:r>
                        <a:rPr lang="es-ES" sz="1400" b="0" i="0">
                          <a:solidFill>
                            <a:srgbClr val="000000"/>
                          </a:solidFill>
                          <a:effectLst/>
                          <a:latin typeface="Arial"/>
                        </a:rPr>
                        <a:t>3</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D8DBD3"/>
                    </a:solidFill>
                  </a:tcPr>
                </a:tc>
                <a:tc>
                  <a:txBody>
                    <a:bodyPr/>
                    <a:lstStyle/>
                    <a:p>
                      <a:pPr fontAlgn="t"/>
                      <a:r>
                        <a:rPr lang="es-ES" sz="1400" b="0" i="0">
                          <a:solidFill>
                            <a:srgbClr val="000000"/>
                          </a:solidFill>
                          <a:effectLst/>
                          <a:latin typeface="Arial"/>
                        </a:rPr>
                        <a:t>Roberto</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D8DBD3"/>
                    </a:solidFill>
                  </a:tcPr>
                </a:tc>
                <a:tc>
                  <a:txBody>
                    <a:bodyPr/>
                    <a:lstStyle/>
                    <a:p>
                      <a:pPr fontAlgn="t"/>
                      <a:r>
                        <a:rPr lang="es-ES" sz="1400" b="0" i="0" dirty="0">
                          <a:solidFill>
                            <a:srgbClr val="000000"/>
                          </a:solidFill>
                          <a:effectLst/>
                          <a:latin typeface="Arial"/>
                        </a:rPr>
                        <a:t>5</a:t>
                      </a: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a:noFill/>
                    </a:lnB>
                    <a:solidFill>
                      <a:srgbClr val="D8DBD3"/>
                    </a:solidFill>
                  </a:tcPr>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2405982716"/>
              </p:ext>
            </p:extLst>
          </p:nvPr>
        </p:nvGraphicFramePr>
        <p:xfrm>
          <a:off x="457200" y="3200241"/>
          <a:ext cx="1954560" cy="1352550"/>
        </p:xfrm>
        <a:graphic>
          <a:graphicData uri="http://schemas.openxmlformats.org/drawingml/2006/table">
            <a:tbl>
              <a:tblPr/>
              <a:tblGrid>
                <a:gridCol w="370384"/>
                <a:gridCol w="1008112"/>
                <a:gridCol w="576064"/>
              </a:tblGrid>
              <a:tr h="0">
                <a:tc gridSpan="3">
                  <a:txBody>
                    <a:bodyPr/>
                    <a:lstStyle/>
                    <a:p>
                      <a:pPr algn="ctr" fontAlgn="t"/>
                      <a:r>
                        <a:rPr lang="es-ES" sz="1400" b="1" i="0" dirty="0" smtClean="0">
                          <a:solidFill>
                            <a:srgbClr val="000000"/>
                          </a:solidFill>
                          <a:effectLst/>
                          <a:latin typeface="Arial"/>
                        </a:rPr>
                        <a:t>Salpica2</a:t>
                      </a:r>
                      <a:endParaRPr lang="es-ES" sz="1400" b="1" i="0" dirty="0">
                        <a:solidFill>
                          <a:srgbClr val="000000"/>
                        </a:solidFill>
                        <a:effectLst/>
                        <a:latin typeface="Arial"/>
                      </a:endParaRPr>
                    </a:p>
                  </a:txBody>
                  <a:tcPr marL="28575" marR="28575" marT="28575" marB="28575">
                    <a:lnL w="9525" cap="flat" cmpd="sng" algn="ctr">
                      <a:solidFill>
                        <a:srgbClr val="C1C1C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hMerge="1">
                  <a:txBody>
                    <a:bodyPr/>
                    <a:lstStyle/>
                    <a:p>
                      <a:pPr fontAlgn="t"/>
                      <a:endParaRPr lang="es-ES" sz="1400" b="1" i="0" dirty="0">
                        <a:solidFill>
                          <a:srgbClr val="000000"/>
                        </a:solidFill>
                        <a:effectLst/>
                        <a:latin typeface="Arial"/>
                      </a:endParaRP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hMerge="1">
                  <a:txBody>
                    <a:bodyPr/>
                    <a:lstStyle/>
                    <a:p>
                      <a:pPr fontAlgn="t"/>
                      <a:endParaRPr lang="es-ES" sz="1400" b="1" i="0" dirty="0">
                        <a:solidFill>
                          <a:srgbClr val="000000"/>
                        </a:solidFill>
                        <a:effectLst/>
                        <a:latin typeface="Arial"/>
                      </a:endParaRP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r>
              <a:tr h="0">
                <a:tc>
                  <a:txBody>
                    <a:bodyPr/>
                    <a:lstStyle/>
                    <a:p>
                      <a:pPr fontAlgn="t"/>
                      <a:r>
                        <a:rPr lang="es-ES" sz="1400" b="1" i="0" dirty="0" err="1">
                          <a:solidFill>
                            <a:srgbClr val="000000"/>
                          </a:solidFill>
                          <a:effectLst/>
                          <a:latin typeface="Arial"/>
                        </a:rPr>
                        <a:t>dia</a:t>
                      </a:r>
                      <a:endParaRPr lang="es-ES" sz="1400" b="1" i="0" dirty="0">
                        <a:solidFill>
                          <a:srgbClr val="000000"/>
                        </a:solidFill>
                        <a:effectLst/>
                        <a:latin typeface="Arial"/>
                      </a:endParaRP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1" i="0" dirty="0" err="1">
                          <a:solidFill>
                            <a:srgbClr val="000000"/>
                          </a:solidFill>
                          <a:effectLst/>
                          <a:latin typeface="Arial"/>
                        </a:rPr>
                        <a:t>ncomidas</a:t>
                      </a:r>
                      <a:endParaRPr lang="es-ES" sz="1400" b="1" i="0" dirty="0">
                        <a:solidFill>
                          <a:srgbClr val="000000"/>
                        </a:solidFill>
                        <a:effectLst/>
                        <a:latin typeface="Arial"/>
                      </a:endParaRP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1" i="0" dirty="0">
                          <a:solidFill>
                            <a:srgbClr val="000000"/>
                          </a:solidFill>
                          <a:effectLst/>
                          <a:latin typeface="Arial"/>
                        </a:rPr>
                        <a:t>gasto</a:t>
                      </a: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r>
              <a:tr h="0">
                <a:tc>
                  <a:txBody>
                    <a:bodyPr/>
                    <a:lstStyle/>
                    <a:p>
                      <a:pPr fontAlgn="t"/>
                      <a:r>
                        <a:rPr lang="es-ES" sz="1400" b="0" i="0">
                          <a:solidFill>
                            <a:srgbClr val="000000"/>
                          </a:solidFill>
                          <a:effectLst/>
                          <a:latin typeface="Arial"/>
                        </a:rPr>
                        <a:t>1</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a:solidFill>
                            <a:srgbClr val="000000"/>
                          </a:solidFill>
                          <a:effectLst/>
                          <a:latin typeface="Arial"/>
                        </a:rPr>
                        <a:t>4</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dirty="0">
                          <a:solidFill>
                            <a:srgbClr val="000000"/>
                          </a:solidFill>
                          <a:effectLst/>
                          <a:latin typeface="Arial"/>
                        </a:rPr>
                        <a:t>324</a:t>
                      </a: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r>
              <a:tr h="0">
                <a:tc>
                  <a:txBody>
                    <a:bodyPr/>
                    <a:lstStyle/>
                    <a:p>
                      <a:pPr fontAlgn="t"/>
                      <a:r>
                        <a:rPr lang="es-ES" sz="1400" b="0" i="0">
                          <a:solidFill>
                            <a:srgbClr val="000000"/>
                          </a:solidFill>
                          <a:effectLst/>
                          <a:latin typeface="Arial"/>
                        </a:rPr>
                        <a:t>2</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a:solidFill>
                            <a:srgbClr val="000000"/>
                          </a:solidFill>
                          <a:effectLst/>
                          <a:latin typeface="Arial"/>
                        </a:rPr>
                        <a:t>.</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dirty="0">
                          <a:solidFill>
                            <a:srgbClr val="000000"/>
                          </a:solidFill>
                          <a:effectLst/>
                          <a:latin typeface="Arial"/>
                        </a:rPr>
                        <a:t>213</a:t>
                      </a: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r>
              <a:tr h="0">
                <a:tc>
                  <a:txBody>
                    <a:bodyPr/>
                    <a:lstStyle/>
                    <a:p>
                      <a:pPr fontAlgn="t"/>
                      <a:r>
                        <a:rPr lang="es-ES" sz="1400" b="0" i="0">
                          <a:solidFill>
                            <a:srgbClr val="000000"/>
                          </a:solidFill>
                          <a:effectLst/>
                          <a:latin typeface="Arial"/>
                        </a:rPr>
                        <a:t>3</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D8DBD3"/>
                    </a:solidFill>
                  </a:tcPr>
                </a:tc>
                <a:tc>
                  <a:txBody>
                    <a:bodyPr/>
                    <a:lstStyle/>
                    <a:p>
                      <a:pPr fontAlgn="t"/>
                      <a:r>
                        <a:rPr lang="es-ES" sz="1400" b="0" i="0">
                          <a:solidFill>
                            <a:srgbClr val="000000"/>
                          </a:solidFill>
                          <a:effectLst/>
                          <a:latin typeface="Arial"/>
                        </a:rPr>
                        <a:t>5</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D8DBD3"/>
                    </a:solidFill>
                  </a:tcPr>
                </a:tc>
                <a:tc>
                  <a:txBody>
                    <a:bodyPr/>
                    <a:lstStyle/>
                    <a:p>
                      <a:pPr fontAlgn="t"/>
                      <a:r>
                        <a:rPr lang="es-ES" sz="1400" b="0" i="0" dirty="0">
                          <a:solidFill>
                            <a:srgbClr val="000000"/>
                          </a:solidFill>
                          <a:effectLst/>
                          <a:latin typeface="Arial"/>
                        </a:rPr>
                        <a:t>21</a:t>
                      </a: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a:noFill/>
                    </a:lnB>
                    <a:solidFill>
                      <a:srgbClr val="D8DBD3"/>
                    </a:solidFill>
                  </a:tcPr>
                </a:tc>
              </a:tr>
            </a:tbl>
          </a:graphicData>
        </a:graphic>
      </p:graphicFrame>
      <p:graphicFrame>
        <p:nvGraphicFramePr>
          <p:cNvPr id="11" name="10 Tabla"/>
          <p:cNvGraphicFramePr>
            <a:graphicFrameLocks noGrp="1"/>
          </p:cNvGraphicFramePr>
          <p:nvPr>
            <p:extLst>
              <p:ext uri="{D42A27DB-BD31-4B8C-83A1-F6EECF244321}">
                <p14:modId xmlns:p14="http://schemas.microsoft.com/office/powerpoint/2010/main" val="1228301676"/>
              </p:ext>
            </p:extLst>
          </p:nvPr>
        </p:nvGraphicFramePr>
        <p:xfrm>
          <a:off x="4320964" y="2118360"/>
          <a:ext cx="3610744" cy="1082040"/>
        </p:xfrm>
        <a:graphic>
          <a:graphicData uri="http://schemas.openxmlformats.org/drawingml/2006/table">
            <a:tbl>
              <a:tblPr/>
              <a:tblGrid>
                <a:gridCol w="658416"/>
                <a:gridCol w="1080120"/>
                <a:gridCol w="1224136"/>
                <a:gridCol w="648072"/>
              </a:tblGrid>
              <a:tr h="0">
                <a:tc>
                  <a:txBody>
                    <a:bodyPr/>
                    <a:lstStyle/>
                    <a:p>
                      <a:pPr fontAlgn="t"/>
                      <a:r>
                        <a:rPr lang="es-ES" sz="1400" b="1" i="0" dirty="0" err="1">
                          <a:solidFill>
                            <a:srgbClr val="000000"/>
                          </a:solidFill>
                          <a:effectLst/>
                          <a:latin typeface="Arial"/>
                        </a:rPr>
                        <a:t>Dia</a:t>
                      </a:r>
                      <a:endParaRPr lang="es-ES" sz="1400" b="1" i="0" dirty="0">
                        <a:solidFill>
                          <a:srgbClr val="000000"/>
                        </a:solidFill>
                        <a:effectLst/>
                        <a:latin typeface="Arial"/>
                      </a:endParaRP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1" i="0" dirty="0" err="1">
                          <a:solidFill>
                            <a:srgbClr val="000000"/>
                          </a:solidFill>
                          <a:effectLst/>
                          <a:latin typeface="Arial"/>
                        </a:rPr>
                        <a:t>huesped</a:t>
                      </a:r>
                      <a:endParaRPr lang="es-ES" sz="1400" b="1" i="0" dirty="0">
                        <a:solidFill>
                          <a:srgbClr val="000000"/>
                        </a:solidFill>
                        <a:effectLst/>
                        <a:latin typeface="Arial"/>
                      </a:endParaRP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1" i="0" dirty="0" err="1">
                          <a:solidFill>
                            <a:srgbClr val="000000"/>
                          </a:solidFill>
                          <a:effectLst/>
                          <a:latin typeface="Arial"/>
                        </a:rPr>
                        <a:t>ncomidas</a:t>
                      </a:r>
                      <a:endParaRPr lang="es-ES" sz="1400" b="1" i="0" dirty="0">
                        <a:solidFill>
                          <a:srgbClr val="000000"/>
                        </a:solidFill>
                        <a:effectLst/>
                        <a:latin typeface="Arial"/>
                      </a:endParaRP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1" i="0" dirty="0">
                          <a:solidFill>
                            <a:srgbClr val="000000"/>
                          </a:solidFill>
                          <a:effectLst/>
                          <a:latin typeface="Arial"/>
                        </a:rPr>
                        <a:t>gasto</a:t>
                      </a: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r>
              <a:tr h="0">
                <a:tc>
                  <a:txBody>
                    <a:bodyPr/>
                    <a:lstStyle/>
                    <a:p>
                      <a:pPr fontAlgn="t"/>
                      <a:r>
                        <a:rPr lang="es-ES" sz="1400" b="0" i="0" dirty="0">
                          <a:solidFill>
                            <a:srgbClr val="000000"/>
                          </a:solidFill>
                          <a:effectLst/>
                          <a:latin typeface="Arial"/>
                        </a:rPr>
                        <a:t>1</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dirty="0">
                          <a:solidFill>
                            <a:srgbClr val="000000"/>
                          </a:solidFill>
                          <a:effectLst/>
                          <a:latin typeface="Arial"/>
                        </a:rPr>
                        <a:t>Alberto</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dirty="0">
                          <a:solidFill>
                            <a:srgbClr val="000000"/>
                          </a:solidFill>
                          <a:effectLst/>
                          <a:latin typeface="Arial"/>
                        </a:rPr>
                        <a:t>4</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a:solidFill>
                            <a:srgbClr val="000000"/>
                          </a:solidFill>
                          <a:effectLst/>
                          <a:latin typeface="Arial"/>
                        </a:rPr>
                        <a:t>324</a:t>
                      </a: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r>
              <a:tr h="0">
                <a:tc>
                  <a:txBody>
                    <a:bodyPr/>
                    <a:lstStyle/>
                    <a:p>
                      <a:pPr fontAlgn="t"/>
                      <a:r>
                        <a:rPr lang="es-ES" sz="1400" b="0" i="0">
                          <a:solidFill>
                            <a:srgbClr val="000000"/>
                          </a:solidFill>
                          <a:effectLst/>
                          <a:latin typeface="Arial"/>
                        </a:rPr>
                        <a:t>2</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dirty="0">
                          <a:solidFill>
                            <a:srgbClr val="000000"/>
                          </a:solidFill>
                          <a:effectLst/>
                          <a:latin typeface="Arial"/>
                        </a:rPr>
                        <a:t>Carmen</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dirty="0">
                          <a:solidFill>
                            <a:srgbClr val="000000"/>
                          </a:solidFill>
                          <a:effectLst/>
                          <a:latin typeface="Arial"/>
                        </a:rPr>
                        <a:t>.</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a:solidFill>
                            <a:srgbClr val="000000"/>
                          </a:solidFill>
                          <a:effectLst/>
                          <a:latin typeface="Arial"/>
                        </a:rPr>
                        <a:t>213</a:t>
                      </a: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r>
              <a:tr h="0">
                <a:tc>
                  <a:txBody>
                    <a:bodyPr/>
                    <a:lstStyle/>
                    <a:p>
                      <a:pPr fontAlgn="t"/>
                      <a:r>
                        <a:rPr lang="es-ES" sz="1400" b="0" i="0">
                          <a:solidFill>
                            <a:srgbClr val="000000"/>
                          </a:solidFill>
                          <a:effectLst/>
                          <a:latin typeface="Arial"/>
                        </a:rPr>
                        <a:t>3</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D8DBD3"/>
                    </a:solidFill>
                  </a:tcPr>
                </a:tc>
                <a:tc>
                  <a:txBody>
                    <a:bodyPr/>
                    <a:lstStyle/>
                    <a:p>
                      <a:pPr fontAlgn="t"/>
                      <a:r>
                        <a:rPr lang="es-ES" sz="1400" b="0" i="0">
                          <a:solidFill>
                            <a:srgbClr val="000000"/>
                          </a:solidFill>
                          <a:effectLst/>
                          <a:latin typeface="Arial"/>
                        </a:rPr>
                        <a:t>Roberto</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D8DBD3"/>
                    </a:solidFill>
                  </a:tcPr>
                </a:tc>
                <a:tc>
                  <a:txBody>
                    <a:bodyPr/>
                    <a:lstStyle/>
                    <a:p>
                      <a:pPr fontAlgn="t"/>
                      <a:r>
                        <a:rPr lang="es-ES" sz="1400" b="0" i="0" dirty="0">
                          <a:solidFill>
                            <a:srgbClr val="000000"/>
                          </a:solidFill>
                          <a:effectLst/>
                          <a:latin typeface="Arial"/>
                        </a:rPr>
                        <a:t>5</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D8DBD3"/>
                    </a:solidFill>
                  </a:tcPr>
                </a:tc>
                <a:tc>
                  <a:txBody>
                    <a:bodyPr/>
                    <a:lstStyle/>
                    <a:p>
                      <a:pPr fontAlgn="t"/>
                      <a:r>
                        <a:rPr lang="es-ES" sz="1400" b="0" i="0" dirty="0">
                          <a:solidFill>
                            <a:srgbClr val="000000"/>
                          </a:solidFill>
                          <a:effectLst/>
                          <a:latin typeface="Arial"/>
                        </a:rPr>
                        <a:t>21</a:t>
                      </a: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a:noFill/>
                    </a:lnB>
                    <a:solidFill>
                      <a:srgbClr val="D8DBD3"/>
                    </a:solidFill>
                  </a:tcPr>
                </a:tc>
              </a:tr>
            </a:tbl>
          </a:graphicData>
        </a:graphic>
      </p:graphicFrame>
      <p:pic>
        <p:nvPicPr>
          <p:cNvPr id="14029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97760" y="3501008"/>
            <a:ext cx="3056159" cy="857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029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1812" y="908720"/>
            <a:ext cx="2689049" cy="72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4" name="13 Tabla"/>
          <p:cNvGraphicFramePr>
            <a:graphicFrameLocks noGrp="1"/>
          </p:cNvGraphicFramePr>
          <p:nvPr>
            <p:extLst>
              <p:ext uri="{D42A27DB-BD31-4B8C-83A1-F6EECF244321}">
                <p14:modId xmlns:p14="http://schemas.microsoft.com/office/powerpoint/2010/main" val="533547467"/>
              </p:ext>
            </p:extLst>
          </p:nvPr>
        </p:nvGraphicFramePr>
        <p:xfrm>
          <a:off x="4788269" y="4941168"/>
          <a:ext cx="3178696" cy="1082040"/>
        </p:xfrm>
        <a:graphic>
          <a:graphicData uri="http://schemas.openxmlformats.org/drawingml/2006/table">
            <a:tbl>
              <a:tblPr/>
              <a:tblGrid>
                <a:gridCol w="442392"/>
                <a:gridCol w="936104"/>
                <a:gridCol w="1152128"/>
                <a:gridCol w="648072"/>
              </a:tblGrid>
              <a:tr h="0">
                <a:tc>
                  <a:txBody>
                    <a:bodyPr/>
                    <a:lstStyle/>
                    <a:p>
                      <a:pPr fontAlgn="t"/>
                      <a:r>
                        <a:rPr lang="es-ES" sz="1400" b="1" i="0" dirty="0" err="1">
                          <a:solidFill>
                            <a:srgbClr val="000000"/>
                          </a:solidFill>
                          <a:effectLst/>
                          <a:latin typeface="Arial"/>
                        </a:rPr>
                        <a:t>Dia</a:t>
                      </a:r>
                      <a:endParaRPr lang="es-ES" sz="1400" b="1" i="0" dirty="0">
                        <a:solidFill>
                          <a:srgbClr val="000000"/>
                        </a:solidFill>
                        <a:effectLst/>
                        <a:latin typeface="Arial"/>
                      </a:endParaRP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1" i="0" dirty="0" err="1">
                          <a:solidFill>
                            <a:srgbClr val="000000"/>
                          </a:solidFill>
                          <a:effectLst/>
                          <a:latin typeface="Arial"/>
                        </a:rPr>
                        <a:t>huesped</a:t>
                      </a:r>
                      <a:endParaRPr lang="es-ES" sz="1400" b="1" i="0" dirty="0">
                        <a:solidFill>
                          <a:srgbClr val="000000"/>
                        </a:solidFill>
                        <a:effectLst/>
                        <a:latin typeface="Arial"/>
                      </a:endParaRP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1" i="0" dirty="0" err="1">
                          <a:solidFill>
                            <a:srgbClr val="000000"/>
                          </a:solidFill>
                          <a:effectLst/>
                          <a:latin typeface="Arial"/>
                        </a:rPr>
                        <a:t>ncomidas</a:t>
                      </a:r>
                      <a:endParaRPr lang="es-ES" sz="1400" b="1" i="0" dirty="0">
                        <a:solidFill>
                          <a:srgbClr val="000000"/>
                        </a:solidFill>
                        <a:effectLst/>
                        <a:latin typeface="Arial"/>
                      </a:endParaRP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1" i="0" dirty="0">
                          <a:solidFill>
                            <a:srgbClr val="000000"/>
                          </a:solidFill>
                          <a:effectLst/>
                          <a:latin typeface="Arial"/>
                        </a:rPr>
                        <a:t>gasto</a:t>
                      </a: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r>
              <a:tr h="0">
                <a:tc>
                  <a:txBody>
                    <a:bodyPr/>
                    <a:lstStyle/>
                    <a:p>
                      <a:pPr fontAlgn="t"/>
                      <a:r>
                        <a:rPr lang="es-ES" sz="1400" b="0" i="0">
                          <a:solidFill>
                            <a:srgbClr val="000000"/>
                          </a:solidFill>
                          <a:effectLst/>
                          <a:latin typeface="Arial"/>
                        </a:rPr>
                        <a:t>1</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a:solidFill>
                            <a:srgbClr val="000000"/>
                          </a:solidFill>
                          <a:effectLst/>
                          <a:latin typeface="Arial"/>
                        </a:rPr>
                        <a:t>Alberto</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a:solidFill>
                            <a:srgbClr val="000000"/>
                          </a:solidFill>
                          <a:effectLst/>
                          <a:latin typeface="Arial"/>
                        </a:rPr>
                        <a:t>4</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dirty="0">
                          <a:solidFill>
                            <a:srgbClr val="000000"/>
                          </a:solidFill>
                          <a:effectLst/>
                          <a:latin typeface="Arial"/>
                        </a:rPr>
                        <a:t>324</a:t>
                      </a: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r>
              <a:tr h="0">
                <a:tc>
                  <a:txBody>
                    <a:bodyPr/>
                    <a:lstStyle/>
                    <a:p>
                      <a:pPr fontAlgn="t"/>
                      <a:r>
                        <a:rPr lang="es-ES" sz="1400" b="0" i="0">
                          <a:solidFill>
                            <a:srgbClr val="000000"/>
                          </a:solidFill>
                          <a:effectLst/>
                          <a:latin typeface="Arial"/>
                        </a:rPr>
                        <a:t>2</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a:solidFill>
                            <a:srgbClr val="000000"/>
                          </a:solidFill>
                          <a:effectLst/>
                          <a:latin typeface="Arial"/>
                        </a:rPr>
                        <a:t>Carmen</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a:solidFill>
                            <a:srgbClr val="000000"/>
                          </a:solidFill>
                          <a:effectLst/>
                          <a:latin typeface="Arial"/>
                        </a:rPr>
                        <a:t>2</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sz="1400" b="0" i="0" dirty="0">
                          <a:solidFill>
                            <a:srgbClr val="000000"/>
                          </a:solidFill>
                          <a:effectLst/>
                          <a:latin typeface="Arial"/>
                        </a:rPr>
                        <a:t>213</a:t>
                      </a: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r>
              <a:tr h="0">
                <a:tc>
                  <a:txBody>
                    <a:bodyPr/>
                    <a:lstStyle/>
                    <a:p>
                      <a:pPr fontAlgn="t"/>
                      <a:r>
                        <a:rPr lang="es-ES" sz="1400" b="0" i="0">
                          <a:solidFill>
                            <a:srgbClr val="000000"/>
                          </a:solidFill>
                          <a:effectLst/>
                          <a:latin typeface="Arial"/>
                        </a:rPr>
                        <a:t>3</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D8DBD3"/>
                    </a:solidFill>
                  </a:tcPr>
                </a:tc>
                <a:tc>
                  <a:txBody>
                    <a:bodyPr/>
                    <a:lstStyle/>
                    <a:p>
                      <a:pPr fontAlgn="t"/>
                      <a:r>
                        <a:rPr lang="es-ES" sz="1400" b="0" i="0">
                          <a:solidFill>
                            <a:srgbClr val="000000"/>
                          </a:solidFill>
                          <a:effectLst/>
                          <a:latin typeface="Arial"/>
                        </a:rPr>
                        <a:t>Roberto</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D8DBD3"/>
                    </a:solidFill>
                  </a:tcPr>
                </a:tc>
                <a:tc>
                  <a:txBody>
                    <a:bodyPr/>
                    <a:lstStyle/>
                    <a:p>
                      <a:pPr fontAlgn="t"/>
                      <a:r>
                        <a:rPr lang="es-ES" sz="1400" b="0" i="0">
                          <a:solidFill>
                            <a:srgbClr val="000000"/>
                          </a:solidFill>
                          <a:effectLst/>
                          <a:latin typeface="Arial"/>
                        </a:rPr>
                        <a:t>5</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D8DBD3"/>
                    </a:solidFill>
                  </a:tcPr>
                </a:tc>
                <a:tc>
                  <a:txBody>
                    <a:bodyPr/>
                    <a:lstStyle/>
                    <a:p>
                      <a:pPr fontAlgn="t"/>
                      <a:r>
                        <a:rPr lang="es-ES" sz="1400" b="0" i="0" dirty="0">
                          <a:solidFill>
                            <a:srgbClr val="000000"/>
                          </a:solidFill>
                          <a:effectLst/>
                          <a:latin typeface="Arial"/>
                        </a:rPr>
                        <a:t>21</a:t>
                      </a: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a:noFill/>
                    </a:lnB>
                    <a:solidFill>
                      <a:srgbClr val="D8DBD3"/>
                    </a:solidFill>
                  </a:tcPr>
                </a:tc>
              </a:tr>
            </a:tbl>
          </a:graphicData>
        </a:graphic>
      </p:graphicFrame>
      <p:sp>
        <p:nvSpPr>
          <p:cNvPr id="15" name="Rectangle 5"/>
          <p:cNvSpPr>
            <a:spLocks noChangeArrowheads="1"/>
          </p:cNvSpPr>
          <p:nvPr/>
        </p:nvSpPr>
        <p:spPr bwMode="auto">
          <a:xfrm>
            <a:off x="45720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8088" tIns="45720" rIns="38088"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800" b="0" i="0" u="none" strike="noStrike" cap="none" normalizeH="0" baseline="0" smtClean="0">
                <a:ln>
                  <a:noFill/>
                </a:ln>
                <a:solidFill>
                  <a:srgbClr val="000000"/>
                </a:solidFill>
                <a:effectLst/>
                <a:latin typeface="Arial" pitchFamily="34" charset="0"/>
                <a:cs typeface="Arial" pitchFamily="34" charset="0"/>
              </a:rPr>
              <a:t/>
            </a:r>
            <a:br>
              <a:rPr kumimoji="0" lang="es-ES" altLang="es-ES" sz="1800" b="0" i="0" u="none" strike="noStrike" cap="none" normalizeH="0" baseline="0" smtClean="0">
                <a:ln>
                  <a:noFill/>
                </a:ln>
                <a:solidFill>
                  <a:srgbClr val="000000"/>
                </a:solidFill>
                <a:effectLst/>
                <a:latin typeface="Arial" pitchFamily="34" charset="0"/>
                <a:cs typeface="Arial" pitchFamily="34" charset="0"/>
              </a:rPr>
            </a:b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5" name="24 Conector recto de flecha"/>
          <p:cNvCxnSpPr/>
          <p:nvPr/>
        </p:nvCxnSpPr>
        <p:spPr>
          <a:xfrm>
            <a:off x="6012160" y="1539856"/>
            <a:ext cx="0" cy="448984"/>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p:nvPr/>
        </p:nvCxnSpPr>
        <p:spPr>
          <a:xfrm>
            <a:off x="6084168" y="4350197"/>
            <a:ext cx="0" cy="448984"/>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973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029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20" y="44624"/>
            <a:ext cx="8712968" cy="707886"/>
          </a:xfrm>
          <a:prstGeom prst="rect">
            <a:avLst/>
          </a:prstGeom>
          <a:solidFill>
            <a:schemeClr val="accent1">
              <a:lumMod val="60000"/>
              <a:lumOff val="40000"/>
            </a:schemeClr>
          </a:solidFill>
        </p:spPr>
        <p:txBody>
          <a:bodyPr wrap="square" rtlCol="0">
            <a:spAutoFit/>
          </a:bodyPr>
          <a:lstStyle/>
          <a:p>
            <a:pPr algn="ctr"/>
            <a:r>
              <a:rPr lang="es-ES" sz="4000" b="1" dirty="0" smtClean="0"/>
              <a:t>	MANIPULACIÓN DE DATOS. SET</a:t>
            </a:r>
            <a:endParaRPr lang="es-ES" sz="4000" b="1" dirty="0"/>
          </a:p>
        </p:txBody>
      </p:sp>
      <p:sp>
        <p:nvSpPr>
          <p:cNvPr id="3" name="2 CuadroTexto"/>
          <p:cNvSpPr txBox="1"/>
          <p:nvPr/>
        </p:nvSpPr>
        <p:spPr>
          <a:xfrm>
            <a:off x="323528" y="980728"/>
            <a:ext cx="8820472" cy="6186309"/>
          </a:xfrm>
          <a:prstGeom prst="rect">
            <a:avLst/>
          </a:prstGeom>
          <a:noFill/>
        </p:spPr>
        <p:txBody>
          <a:bodyPr wrap="square" rtlCol="0">
            <a:spAutoFit/>
          </a:bodyPr>
          <a:lstStyle/>
          <a:p>
            <a:r>
              <a:rPr lang="es-ES_tradnl" sz="2000" i="1" dirty="0" smtClean="0"/>
              <a:t>SET.‑     L</a:t>
            </a:r>
            <a:r>
              <a:rPr lang="es-ES_tradnl" sz="2000" dirty="0" smtClean="0"/>
              <a:t>ee las observaciones  de  uno  o  más conjuntos de datos ya existentes. Cuando se incluye más de un conjunto de datos, las observaciones van en orden, primero las del primer conjunto nombrado, después las del segundo, y así sucesivamente.  La sintaxis es:</a:t>
            </a:r>
            <a:endParaRPr lang="es-ES" sz="2000" dirty="0" smtClean="0"/>
          </a:p>
          <a:p>
            <a:r>
              <a:rPr lang="es-ES_tradnl" sz="2000" dirty="0" smtClean="0"/>
              <a:t> </a:t>
            </a:r>
            <a:r>
              <a:rPr lang="es-ES_tradnl" sz="2000" i="1" dirty="0" smtClean="0">
                <a:solidFill>
                  <a:srgbClr val="FF0000"/>
                </a:solidFill>
              </a:rPr>
              <a:t>SET  </a:t>
            </a:r>
            <a:r>
              <a:rPr lang="es-ES_tradnl" sz="2000" i="1" dirty="0" err="1" smtClean="0">
                <a:solidFill>
                  <a:srgbClr val="FF0000"/>
                </a:solidFill>
              </a:rPr>
              <a:t>conj,de</a:t>
            </a:r>
            <a:r>
              <a:rPr lang="es-ES_tradnl" sz="2000" i="1" dirty="0" smtClean="0">
                <a:solidFill>
                  <a:srgbClr val="FF0000"/>
                </a:solidFill>
              </a:rPr>
              <a:t> datos [(opción in=nombre)]  [</a:t>
            </a:r>
            <a:r>
              <a:rPr lang="es-ES_tradnl" sz="2000" i="1" dirty="0" err="1" smtClean="0">
                <a:solidFill>
                  <a:srgbClr val="FF0000"/>
                </a:solidFill>
              </a:rPr>
              <a:t>opcion</a:t>
            </a:r>
            <a:r>
              <a:rPr lang="es-ES_tradnl" sz="2000" i="1" dirty="0" smtClean="0">
                <a:solidFill>
                  <a:srgbClr val="FF0000"/>
                </a:solidFill>
              </a:rPr>
              <a:t> de llamada] (opciones de datos) ;</a:t>
            </a:r>
            <a:endParaRPr lang="es-ES" sz="2000" dirty="0" smtClean="0">
              <a:solidFill>
                <a:srgbClr val="FF0000"/>
              </a:solidFill>
            </a:endParaRPr>
          </a:p>
          <a:p>
            <a:r>
              <a:rPr lang="es-ES_tradnl" dirty="0" smtClean="0"/>
              <a:t> </a:t>
            </a:r>
            <a:endParaRPr lang="es-ES" dirty="0" smtClean="0"/>
          </a:p>
          <a:p>
            <a:pPr marL="1431925" indent="-1431925"/>
            <a:r>
              <a:rPr lang="es-ES_tradnl" sz="2000" i="1" dirty="0" smtClean="0"/>
              <a:t>      </a:t>
            </a:r>
            <a:r>
              <a:rPr lang="es-ES_tradnl" sz="2000" i="1" dirty="0" smtClean="0">
                <a:solidFill>
                  <a:srgbClr val="FF0000"/>
                </a:solidFill>
              </a:rPr>
              <a:t>In=nombre </a:t>
            </a:r>
            <a:r>
              <a:rPr lang="es-ES_tradnl" sz="2000" i="1" dirty="0" smtClean="0"/>
              <a:t>	C</a:t>
            </a:r>
            <a:r>
              <a:rPr lang="es-ES_tradnl" sz="2000" dirty="0" smtClean="0"/>
              <a:t>rea una variable que valdrá 1 cuando la observación pertenece al conjunto de datos</a:t>
            </a:r>
            <a:r>
              <a:rPr lang="es-ES_tradnl" sz="2000" i="1" dirty="0" smtClean="0"/>
              <a:t> y 0 en caso contrario.</a:t>
            </a:r>
            <a:endParaRPr lang="es-ES" sz="2000" dirty="0" smtClean="0"/>
          </a:p>
          <a:p>
            <a:r>
              <a:rPr lang="es-ES_tradnl" sz="2000" dirty="0" smtClean="0"/>
              <a:t>	 Las opciones de llamada son:</a:t>
            </a:r>
            <a:endParaRPr lang="es-ES" sz="2000" dirty="0" smtClean="0"/>
          </a:p>
          <a:p>
            <a:pPr marL="1431925" indent="-1431925"/>
            <a:r>
              <a:rPr lang="es-ES_tradnl" sz="2000" i="1" dirty="0" smtClean="0">
                <a:solidFill>
                  <a:srgbClr val="FF0000"/>
                </a:solidFill>
              </a:rPr>
              <a:t>     POINT = nombre</a:t>
            </a:r>
            <a:r>
              <a:rPr lang="es-ES_tradnl" sz="2000" i="1" dirty="0" smtClean="0"/>
              <a:t>         </a:t>
            </a:r>
            <a:r>
              <a:rPr lang="es-ES_tradnl" sz="2000" dirty="0" smtClean="0"/>
              <a:t>Crea </a:t>
            </a:r>
            <a:r>
              <a:rPr lang="es-ES_tradnl" sz="2000" i="1" dirty="0" smtClean="0"/>
              <a:t>v</a:t>
            </a:r>
            <a:r>
              <a:rPr lang="es-ES_tradnl" sz="2000" dirty="0" smtClean="0"/>
              <a:t>ariable numérica cuyo valor  es  el número de la observación que se quiere leer. </a:t>
            </a:r>
            <a:endParaRPr lang="es-ES" sz="2000" dirty="0" smtClean="0"/>
          </a:p>
          <a:p>
            <a:r>
              <a:rPr lang="en-US" sz="2000" i="1" dirty="0" smtClean="0"/>
              <a:t>		</a:t>
            </a:r>
            <a:r>
              <a:rPr lang="en-US" sz="2000" i="1" dirty="0" smtClean="0">
                <a:solidFill>
                  <a:srgbClr val="0070C0"/>
                </a:solidFill>
              </a:rPr>
              <a:t>DATA </a:t>
            </a:r>
            <a:r>
              <a:rPr lang="en-US" sz="2000" i="1" dirty="0" err="1" smtClean="0">
                <a:solidFill>
                  <a:srgbClr val="0070C0"/>
                </a:solidFill>
              </a:rPr>
              <a:t>ss</a:t>
            </a:r>
            <a:r>
              <a:rPr lang="en-US" sz="2000" i="1" dirty="0" smtClean="0">
                <a:solidFill>
                  <a:srgbClr val="0070C0"/>
                </a:solidFill>
              </a:rPr>
              <a:t>;</a:t>
            </a:r>
            <a:endParaRPr lang="es-ES" sz="2000" dirty="0" smtClean="0">
              <a:solidFill>
                <a:srgbClr val="0070C0"/>
              </a:solidFill>
            </a:endParaRPr>
          </a:p>
          <a:p>
            <a:r>
              <a:rPr lang="en-US" sz="2000" i="1" dirty="0" smtClean="0">
                <a:solidFill>
                  <a:srgbClr val="0070C0"/>
                </a:solidFill>
              </a:rPr>
              <a:t>			DO n=3, 5, 7 ;</a:t>
            </a:r>
            <a:endParaRPr lang="es-ES" sz="2000" dirty="0" smtClean="0">
              <a:solidFill>
                <a:srgbClr val="0070C0"/>
              </a:solidFill>
            </a:endParaRPr>
          </a:p>
          <a:p>
            <a:r>
              <a:rPr lang="en-US" sz="2000" i="1" dirty="0" smtClean="0">
                <a:solidFill>
                  <a:srgbClr val="0070C0"/>
                </a:solidFill>
              </a:rPr>
              <a:t>			     SET </a:t>
            </a:r>
            <a:r>
              <a:rPr lang="en-US" sz="2000" i="1" dirty="0" err="1" smtClean="0">
                <a:solidFill>
                  <a:srgbClr val="0070C0"/>
                </a:solidFill>
              </a:rPr>
              <a:t>cali</a:t>
            </a:r>
            <a:r>
              <a:rPr lang="en-US" sz="2000" i="1" dirty="0" smtClean="0">
                <a:solidFill>
                  <a:srgbClr val="0070C0"/>
                </a:solidFill>
              </a:rPr>
              <a:t> POINT=n;</a:t>
            </a:r>
            <a:endParaRPr lang="es-ES" sz="2000" dirty="0" smtClean="0">
              <a:solidFill>
                <a:srgbClr val="0070C0"/>
              </a:solidFill>
            </a:endParaRPr>
          </a:p>
          <a:p>
            <a:r>
              <a:rPr lang="en-US" sz="2000" i="1" dirty="0" smtClean="0">
                <a:solidFill>
                  <a:srgbClr val="0070C0"/>
                </a:solidFill>
              </a:rPr>
              <a:t>		               END;</a:t>
            </a:r>
            <a:endParaRPr lang="es-ES" sz="2000" dirty="0" smtClean="0">
              <a:solidFill>
                <a:srgbClr val="0070C0"/>
              </a:solidFill>
            </a:endParaRPr>
          </a:p>
          <a:p>
            <a:r>
              <a:rPr lang="en-US" sz="2000" dirty="0" smtClean="0"/>
              <a:t> </a:t>
            </a:r>
            <a:r>
              <a:rPr lang="es-ES_tradnl" sz="2000" dirty="0" smtClean="0"/>
              <a:t>		El conjunto </a:t>
            </a:r>
            <a:r>
              <a:rPr lang="es-ES_tradnl" sz="2000" dirty="0" err="1" smtClean="0"/>
              <a:t>ss</a:t>
            </a:r>
            <a:r>
              <a:rPr lang="es-ES_tradnl" sz="2000" dirty="0" smtClean="0"/>
              <a:t> sólo  lee las observaciones 3,5,7 del </a:t>
            </a:r>
            <a:r>
              <a:rPr lang="es-ES_tradnl" sz="2000" dirty="0" err="1" smtClean="0"/>
              <a:t>c.datos</a:t>
            </a:r>
            <a:r>
              <a:rPr lang="es-ES_tradnl" sz="2000" dirty="0" smtClean="0"/>
              <a:t> </a:t>
            </a:r>
            <a:r>
              <a:rPr lang="es-ES_tradnl" sz="2000" i="1" dirty="0" err="1" smtClean="0"/>
              <a:t>cali</a:t>
            </a:r>
            <a:r>
              <a:rPr lang="es-ES_tradnl" sz="2000" i="1" dirty="0" smtClean="0"/>
              <a:t>.</a:t>
            </a:r>
            <a:endParaRPr lang="es-ES" sz="2000" dirty="0" smtClean="0"/>
          </a:p>
          <a:p>
            <a:pPr marL="1876425" indent="-1876425"/>
            <a:r>
              <a:rPr lang="es-ES_tradnl" sz="2000" i="1" dirty="0" smtClean="0"/>
              <a:t>     </a:t>
            </a:r>
            <a:r>
              <a:rPr lang="es-ES_tradnl" sz="2000" i="1" dirty="0" smtClean="0">
                <a:solidFill>
                  <a:srgbClr val="FF0000"/>
                </a:solidFill>
              </a:rPr>
              <a:t>NOBS=nombre </a:t>
            </a:r>
            <a:r>
              <a:rPr lang="es-ES_tradnl" sz="2000" i="1" dirty="0" smtClean="0"/>
              <a:t>	</a:t>
            </a:r>
            <a:r>
              <a:rPr lang="es-ES_tradnl" sz="2000" dirty="0" smtClean="0"/>
              <a:t>Crea variable numérica con el valor del  nº de </a:t>
            </a:r>
            <a:r>
              <a:rPr lang="es-ES_tradnl" sz="2000" dirty="0" err="1" smtClean="0"/>
              <a:t>observ</a:t>
            </a:r>
            <a:r>
              <a:rPr lang="es-ES_tradnl" sz="2000" dirty="0" smtClean="0"/>
              <a:t>. leídas.  </a:t>
            </a:r>
            <a:endParaRPr lang="es-ES" sz="2000" dirty="0" smtClean="0"/>
          </a:p>
          <a:p>
            <a:pPr marL="1973263" indent="-1973263"/>
            <a:r>
              <a:rPr lang="es-ES_tradnl" sz="2000" i="1" dirty="0" smtClean="0"/>
              <a:t>     </a:t>
            </a:r>
            <a:r>
              <a:rPr lang="es-ES_tradnl" sz="2000" i="1" dirty="0" smtClean="0">
                <a:solidFill>
                  <a:srgbClr val="FF0000"/>
                </a:solidFill>
              </a:rPr>
              <a:t>END=variable</a:t>
            </a:r>
            <a:r>
              <a:rPr lang="es-ES_tradnl" sz="2000" i="1" dirty="0" smtClean="0"/>
              <a:t>   	</a:t>
            </a:r>
            <a:r>
              <a:rPr lang="es-ES_tradnl" sz="2000" dirty="0" smtClean="0"/>
              <a:t>Crea variable que vale 1 si es la última observación de los conjuntos de datos incluidos en Set, 0 en otro caso.</a:t>
            </a:r>
            <a:endParaRPr lang="es-ES" sz="2000" dirty="0" smtClean="0"/>
          </a:p>
          <a:p>
            <a:pPr marL="806450" indent="-806450"/>
            <a:endParaRPr lang="es-ES" dirty="0"/>
          </a:p>
        </p:txBody>
      </p:sp>
    </p:spTree>
    <p:extLst>
      <p:ext uri="{BB962C8B-B14F-4D97-AF65-F5344CB8AC3E}">
        <p14:creationId xmlns:p14="http://schemas.microsoft.com/office/powerpoint/2010/main" val="379867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circle(in)">
                                      <p:cBhvr>
                                        <p:cTn id="10" dur="2000"/>
                                        <p:tgtEl>
                                          <p:spTgt spid="3">
                                            <p:txEl>
                                              <p:pRg st="4" end="4"/>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circle(in)">
                                      <p:cBhvr>
                                        <p:cTn id="13" dur="2000"/>
                                        <p:tgtEl>
                                          <p:spTgt spid="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circle(in)">
                                      <p:cBhvr>
                                        <p:cTn id="18" dur="2000"/>
                                        <p:tgtEl>
                                          <p:spTgt spid="3">
                                            <p:txEl>
                                              <p:pRg st="6" end="6"/>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circle(in)">
                                      <p:cBhvr>
                                        <p:cTn id="21" dur="2000"/>
                                        <p:tgtEl>
                                          <p:spTgt spid="3">
                                            <p:txEl>
                                              <p:pRg st="7" end="7"/>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circle(in)">
                                      <p:cBhvr>
                                        <p:cTn id="24" dur="2000"/>
                                        <p:tgtEl>
                                          <p:spTgt spid="3">
                                            <p:txEl>
                                              <p:pRg st="8" end="8"/>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circle(in)">
                                      <p:cBhvr>
                                        <p:cTn id="27" dur="2000"/>
                                        <p:tgtEl>
                                          <p:spTgt spid="3">
                                            <p:txEl>
                                              <p:pRg st="9" end="9"/>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circle(in)">
                                      <p:cBhvr>
                                        <p:cTn id="30" dur="2000"/>
                                        <p:tgtEl>
                                          <p:spTgt spid="3">
                                            <p:txEl>
                                              <p:pRg st="10" end="1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circle(in)">
                                      <p:cBhvr>
                                        <p:cTn id="35" dur="2000"/>
                                        <p:tgtEl>
                                          <p:spTgt spid="3">
                                            <p:txEl>
                                              <p:pRg st="11" end="11"/>
                                            </p:txEl>
                                          </p:spTgt>
                                        </p:tgtEl>
                                      </p:cBhvr>
                                    </p:animEffect>
                                  </p:childTnLst>
                                </p:cTn>
                              </p:par>
                              <p:par>
                                <p:cTn id="36" presetID="6" presetClass="entr" presetSubtype="16" fill="hold" nodeType="withEffect">
                                  <p:stCondLst>
                                    <p:cond delay="0"/>
                                  </p:stCondLst>
                                  <p:childTnLst>
                                    <p:set>
                                      <p:cBhvr>
                                        <p:cTn id="37" dur="1" fill="hold">
                                          <p:stCondLst>
                                            <p:cond delay="0"/>
                                          </p:stCondLst>
                                        </p:cTn>
                                        <p:tgtEl>
                                          <p:spTgt spid="3">
                                            <p:txEl>
                                              <p:pRg st="12" end="12"/>
                                            </p:txEl>
                                          </p:spTgt>
                                        </p:tgtEl>
                                        <p:attrNameLst>
                                          <p:attrName>style.visibility</p:attrName>
                                        </p:attrNameLst>
                                      </p:cBhvr>
                                      <p:to>
                                        <p:strVal val="visible"/>
                                      </p:to>
                                    </p:set>
                                    <p:animEffect transition="in" filter="circle(in)">
                                      <p:cBhvr>
                                        <p:cTn id="38"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20" y="44624"/>
            <a:ext cx="8712968" cy="707886"/>
          </a:xfrm>
          <a:prstGeom prst="rect">
            <a:avLst/>
          </a:prstGeom>
          <a:solidFill>
            <a:schemeClr val="accent1">
              <a:lumMod val="60000"/>
              <a:lumOff val="40000"/>
            </a:schemeClr>
          </a:solidFill>
        </p:spPr>
        <p:txBody>
          <a:bodyPr wrap="square" rtlCol="0">
            <a:spAutoFit/>
          </a:bodyPr>
          <a:lstStyle/>
          <a:p>
            <a:pPr algn="ctr"/>
            <a:r>
              <a:rPr lang="es-ES" sz="4000" b="1" dirty="0" smtClean="0"/>
              <a:t>	MANIPULACIÓN DE DATOS: SET</a:t>
            </a:r>
            <a:endParaRPr lang="es-ES" sz="4000" b="1" dirty="0"/>
          </a:p>
        </p:txBody>
      </p:sp>
      <p:pic>
        <p:nvPicPr>
          <p:cNvPr id="1026" name="Picture 2"/>
          <p:cNvPicPr>
            <a:picLocks noChangeAspect="1" noChangeArrowheads="1"/>
          </p:cNvPicPr>
          <p:nvPr/>
        </p:nvPicPr>
        <p:blipFill>
          <a:blip r:embed="rId2" cstate="print"/>
          <a:srcRect/>
          <a:stretch>
            <a:fillRect/>
          </a:stretch>
        </p:blipFill>
        <p:spPr bwMode="auto">
          <a:xfrm>
            <a:off x="539552" y="1412776"/>
            <a:ext cx="2466975" cy="1562100"/>
          </a:xfrm>
          <a:prstGeom prst="rect">
            <a:avLst/>
          </a:prstGeom>
          <a:noFill/>
          <a:ln w="9525">
            <a:noFill/>
            <a:miter lim="800000"/>
            <a:headEnd/>
            <a:tailEnd/>
          </a:ln>
        </p:spPr>
      </p:pic>
      <p:sp>
        <p:nvSpPr>
          <p:cNvPr id="7" name="6 CuadroTexto"/>
          <p:cNvSpPr txBox="1"/>
          <p:nvPr/>
        </p:nvSpPr>
        <p:spPr>
          <a:xfrm>
            <a:off x="1115616" y="980728"/>
            <a:ext cx="1656184" cy="369332"/>
          </a:xfrm>
          <a:prstGeom prst="rect">
            <a:avLst/>
          </a:prstGeom>
          <a:noFill/>
        </p:spPr>
        <p:txBody>
          <a:bodyPr wrap="square" rtlCol="0">
            <a:spAutoFit/>
          </a:bodyPr>
          <a:lstStyle/>
          <a:p>
            <a:r>
              <a:rPr lang="es-ES" dirty="0" smtClean="0"/>
              <a:t>Primaria 1</a:t>
            </a:r>
            <a:endParaRPr lang="es-ES" dirty="0"/>
          </a:p>
        </p:txBody>
      </p:sp>
      <p:sp>
        <p:nvSpPr>
          <p:cNvPr id="8" name="7 CuadroTexto"/>
          <p:cNvSpPr txBox="1"/>
          <p:nvPr/>
        </p:nvSpPr>
        <p:spPr>
          <a:xfrm>
            <a:off x="899592" y="3717032"/>
            <a:ext cx="1800200" cy="369332"/>
          </a:xfrm>
          <a:prstGeom prst="rect">
            <a:avLst/>
          </a:prstGeom>
          <a:noFill/>
        </p:spPr>
        <p:txBody>
          <a:bodyPr wrap="square" rtlCol="0">
            <a:spAutoFit/>
          </a:bodyPr>
          <a:lstStyle/>
          <a:p>
            <a:r>
              <a:rPr lang="es-ES" dirty="0" smtClean="0"/>
              <a:t>       Primaria 2 </a:t>
            </a:r>
            <a:endParaRPr lang="es-ES" dirty="0"/>
          </a:p>
        </p:txBody>
      </p:sp>
      <p:pic>
        <p:nvPicPr>
          <p:cNvPr id="1027" name="Picture 3"/>
          <p:cNvPicPr>
            <a:picLocks noChangeAspect="1" noChangeArrowheads="1"/>
          </p:cNvPicPr>
          <p:nvPr/>
        </p:nvPicPr>
        <p:blipFill>
          <a:blip r:embed="rId3" cstate="print"/>
          <a:srcRect/>
          <a:stretch>
            <a:fillRect/>
          </a:stretch>
        </p:blipFill>
        <p:spPr bwMode="auto">
          <a:xfrm>
            <a:off x="611560" y="4149080"/>
            <a:ext cx="2447925" cy="2105025"/>
          </a:xfrm>
          <a:prstGeom prst="rect">
            <a:avLst/>
          </a:prstGeom>
          <a:noFill/>
          <a:ln w="9525">
            <a:noFill/>
            <a:miter lim="800000"/>
            <a:headEnd/>
            <a:tailEnd/>
          </a:ln>
        </p:spPr>
      </p:pic>
      <p:sp>
        <p:nvSpPr>
          <p:cNvPr id="10" name="9 CuadroTexto"/>
          <p:cNvSpPr txBox="1"/>
          <p:nvPr/>
        </p:nvSpPr>
        <p:spPr>
          <a:xfrm>
            <a:off x="3563888" y="1052736"/>
            <a:ext cx="4176464" cy="923330"/>
          </a:xfrm>
          <a:prstGeom prst="rect">
            <a:avLst/>
          </a:prstGeom>
          <a:noFill/>
        </p:spPr>
        <p:txBody>
          <a:bodyPr wrap="square" rtlCol="0">
            <a:spAutoFit/>
          </a:bodyPr>
          <a:lstStyle/>
          <a:p>
            <a:r>
              <a:rPr lang="es-ES" dirty="0" smtClean="0">
                <a:solidFill>
                  <a:srgbClr val="0070C0"/>
                </a:solidFill>
              </a:rPr>
              <a:t>Data</a:t>
            </a:r>
            <a:r>
              <a:rPr lang="es-ES" dirty="0" smtClean="0"/>
              <a:t>   </a:t>
            </a:r>
            <a:r>
              <a:rPr lang="es-ES" dirty="0" err="1" smtClean="0"/>
              <a:t>Primaria_Madrid</a:t>
            </a:r>
            <a:r>
              <a:rPr lang="es-ES" dirty="0" smtClean="0"/>
              <a:t>; </a:t>
            </a:r>
          </a:p>
          <a:p>
            <a:r>
              <a:rPr lang="es-ES" dirty="0" smtClean="0">
                <a:solidFill>
                  <a:srgbClr val="0070C0"/>
                </a:solidFill>
              </a:rPr>
              <a:t>	Set  </a:t>
            </a:r>
            <a:r>
              <a:rPr lang="es-ES" dirty="0" smtClean="0"/>
              <a:t> primaria1    Primaria2; </a:t>
            </a:r>
          </a:p>
          <a:p>
            <a:r>
              <a:rPr lang="es-ES" dirty="0" err="1" smtClean="0">
                <a:solidFill>
                  <a:srgbClr val="0070C0"/>
                </a:solidFill>
              </a:rPr>
              <a:t>Run</a:t>
            </a:r>
            <a:r>
              <a:rPr lang="es-ES" dirty="0" smtClean="0">
                <a:solidFill>
                  <a:srgbClr val="0070C0"/>
                </a:solidFill>
              </a:rPr>
              <a:t>; </a:t>
            </a:r>
            <a:endParaRPr lang="es-ES" dirty="0">
              <a:solidFill>
                <a:srgbClr val="0070C0"/>
              </a:solidFill>
            </a:endParaRPr>
          </a:p>
        </p:txBody>
      </p:sp>
      <p:grpSp>
        <p:nvGrpSpPr>
          <p:cNvPr id="13" name="12 Grupo"/>
          <p:cNvGrpSpPr/>
          <p:nvPr/>
        </p:nvGrpSpPr>
        <p:grpSpPr>
          <a:xfrm>
            <a:off x="4499992" y="2132856"/>
            <a:ext cx="3096344" cy="3765798"/>
            <a:chOff x="4499992" y="2132856"/>
            <a:chExt cx="3096344" cy="3765798"/>
          </a:xfrm>
        </p:grpSpPr>
        <p:sp>
          <p:nvSpPr>
            <p:cNvPr id="11" name="10 CuadroTexto"/>
            <p:cNvSpPr txBox="1"/>
            <p:nvPr/>
          </p:nvSpPr>
          <p:spPr>
            <a:xfrm>
              <a:off x="4499992" y="2132856"/>
              <a:ext cx="3096344" cy="369332"/>
            </a:xfrm>
            <a:prstGeom prst="rect">
              <a:avLst/>
            </a:prstGeom>
            <a:noFill/>
          </p:spPr>
          <p:txBody>
            <a:bodyPr wrap="square" rtlCol="0">
              <a:spAutoFit/>
            </a:bodyPr>
            <a:lstStyle/>
            <a:p>
              <a:pPr algn="ctr"/>
              <a:r>
                <a:rPr lang="es-ES" dirty="0" err="1" smtClean="0"/>
                <a:t>Primaria_Madrid</a:t>
              </a:r>
              <a:r>
                <a:rPr lang="es-ES" dirty="0" smtClean="0"/>
                <a:t> </a:t>
              </a:r>
              <a:endParaRPr lang="es-ES" dirty="0"/>
            </a:p>
          </p:txBody>
        </p:sp>
        <p:pic>
          <p:nvPicPr>
            <p:cNvPr id="1028" name="Picture 4"/>
            <p:cNvPicPr>
              <a:picLocks noChangeAspect="1" noChangeArrowheads="1"/>
            </p:cNvPicPr>
            <p:nvPr/>
          </p:nvPicPr>
          <p:blipFill>
            <a:blip r:embed="rId4" cstate="print"/>
            <a:srcRect/>
            <a:stretch>
              <a:fillRect/>
            </a:stretch>
          </p:blipFill>
          <p:spPr bwMode="auto">
            <a:xfrm>
              <a:off x="4788024" y="2564904"/>
              <a:ext cx="2438400" cy="3333750"/>
            </a:xfrm>
            <a:prstGeom prst="rect">
              <a:avLst/>
            </a:prstGeom>
            <a:noFill/>
            <a:ln w="9525">
              <a:noFill/>
              <a:miter lim="800000"/>
              <a:headEnd/>
              <a:tailEnd/>
            </a:ln>
          </p:spPr>
        </p:pic>
      </p:grpSp>
    </p:spTree>
    <p:extLst>
      <p:ext uri="{BB962C8B-B14F-4D97-AF65-F5344CB8AC3E}">
        <p14:creationId xmlns:p14="http://schemas.microsoft.com/office/powerpoint/2010/main" val="392444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827584" y="1052736"/>
            <a:ext cx="7776864" cy="6264696"/>
          </a:xfrm>
        </p:spPr>
        <p:txBody>
          <a:bodyPr>
            <a:normAutofit fontScale="40000" lnSpcReduction="20000"/>
          </a:bodyPr>
          <a:lstStyle/>
          <a:p>
            <a:pPr algn="l">
              <a:buFont typeface="Arial" pitchFamily="34" charset="0"/>
              <a:buChar char="•"/>
            </a:pPr>
            <a:r>
              <a:rPr lang="es-ES" sz="6400" b="1" dirty="0" smtClean="0">
                <a:solidFill>
                  <a:schemeClr val="tx1"/>
                </a:solidFill>
              </a:rPr>
              <a:t> Palabras clave:        </a:t>
            </a:r>
            <a:r>
              <a:rPr lang="es-ES" sz="6400" dirty="0" err="1" smtClean="0">
                <a:solidFill>
                  <a:srgbClr val="0070C0"/>
                </a:solidFill>
              </a:rPr>
              <a:t>Infile</a:t>
            </a:r>
            <a:r>
              <a:rPr lang="es-ES" sz="6400" dirty="0" smtClean="0">
                <a:solidFill>
                  <a:srgbClr val="0070C0"/>
                </a:solidFill>
              </a:rPr>
              <a:t>;</a:t>
            </a:r>
          </a:p>
          <a:p>
            <a:pPr algn="l">
              <a:buFont typeface="Arial" pitchFamily="34" charset="0"/>
              <a:buChar char="•"/>
            </a:pPr>
            <a:r>
              <a:rPr lang="es-ES" sz="6400" b="1" dirty="0" smtClean="0">
                <a:solidFill>
                  <a:schemeClr val="tx1"/>
                </a:solidFill>
              </a:rPr>
              <a:t>Nombres</a:t>
            </a:r>
            <a:r>
              <a:rPr lang="es-ES" sz="6400" dirty="0" smtClean="0">
                <a:solidFill>
                  <a:schemeClr val="tx1"/>
                </a:solidFill>
              </a:rPr>
              <a:t>: 	Var </a:t>
            </a:r>
            <a:r>
              <a:rPr lang="es-ES" sz="8000" dirty="0" smtClean="0">
                <a:solidFill>
                  <a:srgbClr val="0070C0"/>
                </a:solidFill>
              </a:rPr>
              <a:t>x y z</a:t>
            </a:r>
            <a:r>
              <a:rPr lang="es-ES" sz="6400" dirty="0" smtClean="0">
                <a:solidFill>
                  <a:schemeClr val="tx1"/>
                </a:solidFill>
              </a:rPr>
              <a:t>;  </a:t>
            </a:r>
          </a:p>
          <a:p>
            <a:pPr algn="l">
              <a:buFont typeface="Arial" pitchFamily="34" charset="0"/>
              <a:buChar char="•"/>
            </a:pPr>
            <a:endParaRPr lang="es-ES" sz="6400" dirty="0" smtClean="0">
              <a:solidFill>
                <a:schemeClr val="tx1"/>
              </a:solidFill>
            </a:endParaRPr>
          </a:p>
          <a:p>
            <a:pPr algn="l">
              <a:buFont typeface="Arial" pitchFamily="34" charset="0"/>
              <a:buChar char="•"/>
            </a:pPr>
            <a:r>
              <a:rPr lang="es-ES" sz="6400" b="1" dirty="0" smtClean="0">
                <a:solidFill>
                  <a:schemeClr val="tx1"/>
                </a:solidFill>
              </a:rPr>
              <a:t>Opciones de la sentencia</a:t>
            </a:r>
            <a:r>
              <a:rPr lang="es-ES" sz="6400" dirty="0" smtClean="0">
                <a:solidFill>
                  <a:schemeClr val="tx1"/>
                </a:solidFill>
              </a:rPr>
              <a:t>. </a:t>
            </a:r>
          </a:p>
          <a:p>
            <a:r>
              <a:rPr lang="es-ES" sz="6400" dirty="0" smtClean="0">
                <a:solidFill>
                  <a:schemeClr val="tx1"/>
                </a:solidFill>
              </a:rPr>
              <a:t>PLOT     y*x / </a:t>
            </a:r>
            <a:r>
              <a:rPr lang="es-ES" sz="6400" dirty="0" err="1" smtClean="0">
                <a:solidFill>
                  <a:srgbClr val="0070C0"/>
                </a:solidFill>
              </a:rPr>
              <a:t>overlay</a:t>
            </a:r>
            <a:r>
              <a:rPr lang="es-ES" sz="6400" dirty="0" smtClean="0">
                <a:solidFill>
                  <a:schemeClr val="tx1"/>
                </a:solidFill>
              </a:rPr>
              <a:t>;</a:t>
            </a:r>
          </a:p>
          <a:p>
            <a:pPr algn="l">
              <a:buFont typeface="Arial" pitchFamily="34" charset="0"/>
              <a:buChar char="•"/>
            </a:pPr>
            <a:r>
              <a:rPr lang="es-ES" sz="6400" b="1" dirty="0" smtClean="0">
                <a:solidFill>
                  <a:schemeClr val="tx1"/>
                </a:solidFill>
              </a:rPr>
              <a:t>Formatos de entrada o de salida</a:t>
            </a:r>
            <a:r>
              <a:rPr lang="es-ES" sz="6400" dirty="0" smtClean="0">
                <a:solidFill>
                  <a:schemeClr val="tx1"/>
                </a:solidFill>
              </a:rPr>
              <a:t>.       INPUT  A </a:t>
            </a:r>
            <a:r>
              <a:rPr lang="es-ES" sz="6400" dirty="0" smtClean="0">
                <a:solidFill>
                  <a:srgbClr val="0070C0"/>
                </a:solidFill>
              </a:rPr>
              <a:t>$13.</a:t>
            </a:r>
            <a:r>
              <a:rPr lang="es-ES" sz="6400" dirty="0" smtClean="0">
                <a:solidFill>
                  <a:schemeClr val="tx1"/>
                </a:solidFill>
              </a:rPr>
              <a:t>;</a:t>
            </a:r>
          </a:p>
          <a:p>
            <a:pPr algn="l">
              <a:buFont typeface="Arial" pitchFamily="34" charset="0"/>
              <a:buChar char="•"/>
            </a:pPr>
            <a:r>
              <a:rPr lang="es-ES" sz="6400" b="1" dirty="0">
                <a:solidFill>
                  <a:schemeClr val="tx1"/>
                </a:solidFill>
              </a:rPr>
              <a:t>C</a:t>
            </a:r>
            <a:r>
              <a:rPr lang="es-ES" sz="6400" b="1" dirty="0" smtClean="0">
                <a:solidFill>
                  <a:schemeClr val="tx1"/>
                </a:solidFill>
              </a:rPr>
              <a:t>onstantes</a:t>
            </a:r>
            <a:r>
              <a:rPr lang="es-ES" sz="6400" dirty="0" smtClean="0">
                <a:solidFill>
                  <a:schemeClr val="tx1"/>
                </a:solidFill>
              </a:rPr>
              <a:t>.            Comunidad=</a:t>
            </a:r>
            <a:r>
              <a:rPr lang="es-ES" sz="6400" dirty="0" smtClean="0">
                <a:solidFill>
                  <a:srgbClr val="0070C0"/>
                </a:solidFill>
              </a:rPr>
              <a:t>‘MURCIA’</a:t>
            </a:r>
            <a:r>
              <a:rPr lang="es-ES" sz="6400" dirty="0" smtClean="0">
                <a:solidFill>
                  <a:schemeClr val="tx1"/>
                </a:solidFill>
              </a:rPr>
              <a:t>;</a:t>
            </a:r>
          </a:p>
          <a:p>
            <a:pPr algn="l">
              <a:buFont typeface="Arial" pitchFamily="34" charset="0"/>
              <a:buChar char="•"/>
            </a:pPr>
            <a:r>
              <a:rPr lang="es-ES" sz="6400" b="1" dirty="0" smtClean="0">
                <a:solidFill>
                  <a:schemeClr val="tx1"/>
                </a:solidFill>
              </a:rPr>
              <a:t>Etiquetas. </a:t>
            </a:r>
          </a:p>
          <a:p>
            <a:r>
              <a:rPr lang="es-ES" sz="6400" dirty="0" err="1" smtClean="0">
                <a:solidFill>
                  <a:srgbClr val="0070C0"/>
                </a:solidFill>
              </a:rPr>
              <a:t>puntfijo</a:t>
            </a:r>
            <a:r>
              <a:rPr lang="es-ES" sz="6400" dirty="0" smtClean="0">
                <a:solidFill>
                  <a:srgbClr val="0070C0"/>
                </a:solidFill>
              </a:rPr>
              <a:t>:</a:t>
            </a:r>
            <a:r>
              <a:rPr lang="es-ES" sz="6400" dirty="0" smtClean="0">
                <a:solidFill>
                  <a:schemeClr val="tx1"/>
                </a:solidFill>
              </a:rPr>
              <a:t>   </a:t>
            </a:r>
            <a:r>
              <a:rPr lang="es-ES" sz="6400" dirty="0" err="1" smtClean="0">
                <a:solidFill>
                  <a:schemeClr val="tx1"/>
                </a:solidFill>
              </a:rPr>
              <a:t>if</a:t>
            </a:r>
            <a:r>
              <a:rPr lang="es-ES" sz="6400" dirty="0" smtClean="0">
                <a:solidFill>
                  <a:schemeClr val="tx1"/>
                </a:solidFill>
              </a:rPr>
              <a:t> x&gt;0 </a:t>
            </a:r>
            <a:r>
              <a:rPr lang="es-ES" sz="6400" dirty="0" err="1" smtClean="0">
                <a:solidFill>
                  <a:schemeClr val="tx1"/>
                </a:solidFill>
              </a:rPr>
              <a:t>then</a:t>
            </a:r>
            <a:r>
              <a:rPr lang="es-ES" sz="6400" dirty="0" smtClean="0">
                <a:solidFill>
                  <a:schemeClr val="tx1"/>
                </a:solidFill>
              </a:rPr>
              <a:t> output;</a:t>
            </a:r>
          </a:p>
          <a:p>
            <a:pPr algn="l">
              <a:buFont typeface="Arial" pitchFamily="34" charset="0"/>
              <a:buChar char="•"/>
            </a:pPr>
            <a:r>
              <a:rPr lang="es-ES" sz="6400" b="1" dirty="0" smtClean="0">
                <a:solidFill>
                  <a:schemeClr val="tx1"/>
                </a:solidFill>
              </a:rPr>
              <a:t>Operadores</a:t>
            </a:r>
            <a:r>
              <a:rPr lang="es-ES" sz="6400" dirty="0" smtClean="0">
                <a:solidFill>
                  <a:schemeClr val="tx1"/>
                </a:solidFill>
              </a:rPr>
              <a:t>.                 y= x</a:t>
            </a:r>
            <a:r>
              <a:rPr lang="es-ES" sz="6400" dirty="0" smtClean="0">
                <a:solidFill>
                  <a:srgbClr val="0070C0"/>
                </a:solidFill>
              </a:rPr>
              <a:t>**</a:t>
            </a:r>
            <a:r>
              <a:rPr lang="es-ES" sz="6400" dirty="0" smtClean="0">
                <a:solidFill>
                  <a:schemeClr val="tx1"/>
                </a:solidFill>
              </a:rPr>
              <a:t>2;</a:t>
            </a:r>
          </a:p>
          <a:p>
            <a:pPr algn="l">
              <a:buFont typeface="Arial" pitchFamily="34" charset="0"/>
              <a:buChar char="•"/>
            </a:pPr>
            <a:r>
              <a:rPr lang="es-ES" sz="6400" b="1" dirty="0" smtClean="0">
                <a:solidFill>
                  <a:schemeClr val="tx1"/>
                </a:solidFill>
              </a:rPr>
              <a:t> Funciones.</a:t>
            </a:r>
            <a:r>
              <a:rPr lang="es-ES" sz="6400" dirty="0" smtClean="0">
                <a:solidFill>
                  <a:schemeClr val="tx1"/>
                </a:solidFill>
              </a:rPr>
              <a:t> </a:t>
            </a:r>
          </a:p>
          <a:p>
            <a:r>
              <a:rPr lang="es-ES" sz="6400" dirty="0" smtClean="0">
                <a:solidFill>
                  <a:schemeClr val="tx1"/>
                </a:solidFill>
              </a:rPr>
              <a:t>	y=</a:t>
            </a:r>
            <a:r>
              <a:rPr lang="es-ES" sz="6400" dirty="0" err="1" smtClean="0">
                <a:solidFill>
                  <a:srgbClr val="0070C0"/>
                </a:solidFill>
              </a:rPr>
              <a:t>lag</a:t>
            </a:r>
            <a:r>
              <a:rPr lang="es-ES" sz="6400" dirty="0" smtClean="0">
                <a:solidFill>
                  <a:schemeClr val="tx1"/>
                </a:solidFill>
              </a:rPr>
              <a:t>(x);    z=</a:t>
            </a:r>
            <a:r>
              <a:rPr lang="es-ES" sz="6400" dirty="0" err="1" smtClean="0">
                <a:solidFill>
                  <a:srgbClr val="0070C0"/>
                </a:solidFill>
              </a:rPr>
              <a:t>probbnml</a:t>
            </a:r>
            <a:r>
              <a:rPr lang="es-ES" sz="6400" dirty="0" smtClean="0">
                <a:solidFill>
                  <a:schemeClr val="tx1"/>
                </a:solidFill>
              </a:rPr>
              <a:t>(0.5,7, 4); </a:t>
            </a:r>
          </a:p>
          <a:p>
            <a:endParaRPr lang="es-ES" sz="6400" dirty="0" smtClean="0">
              <a:solidFill>
                <a:schemeClr val="tx1"/>
              </a:solidFill>
            </a:endParaRPr>
          </a:p>
          <a:p>
            <a:pPr algn="l"/>
            <a:r>
              <a:rPr lang="es-ES" sz="6400" dirty="0" smtClean="0">
                <a:solidFill>
                  <a:schemeClr val="tx1"/>
                </a:solidFill>
              </a:rPr>
              <a:t>-</a:t>
            </a:r>
            <a:r>
              <a:rPr lang="es-ES" sz="6400" b="1" dirty="0" smtClean="0">
                <a:solidFill>
                  <a:schemeClr val="tx1"/>
                </a:solidFill>
              </a:rPr>
              <a:t>Expresiones</a:t>
            </a:r>
            <a:r>
              <a:rPr lang="es-ES" sz="6400" dirty="0" smtClean="0">
                <a:solidFill>
                  <a:schemeClr val="tx1"/>
                </a:solidFill>
              </a:rPr>
              <a:t>.    </a:t>
            </a:r>
            <a:r>
              <a:rPr lang="es-ES" sz="6400" dirty="0" smtClean="0">
                <a:solidFill>
                  <a:srgbClr val="0070C0"/>
                </a:solidFill>
              </a:rPr>
              <a:t>Z= (y&gt;x)*log(w)+</a:t>
            </a:r>
            <a:r>
              <a:rPr lang="es-ES" sz="6400" dirty="0" err="1" smtClean="0">
                <a:solidFill>
                  <a:srgbClr val="0070C0"/>
                </a:solidFill>
              </a:rPr>
              <a:t>lag</a:t>
            </a:r>
            <a:r>
              <a:rPr lang="es-ES" sz="6400" dirty="0" smtClean="0">
                <a:solidFill>
                  <a:srgbClr val="0070C0"/>
                </a:solidFill>
              </a:rPr>
              <a:t>(r) – (y&lt;x)*5</a:t>
            </a:r>
          </a:p>
          <a:p>
            <a:endParaRPr lang="es-ES" sz="2400" dirty="0" smtClean="0">
              <a:solidFill>
                <a:schemeClr val="tx1"/>
              </a:solidFill>
            </a:endParaRPr>
          </a:p>
          <a:p>
            <a:endParaRPr lang="es-ES" sz="2400" dirty="0"/>
          </a:p>
        </p:txBody>
      </p:sp>
      <p:sp>
        <p:nvSpPr>
          <p:cNvPr id="4" name="3 CuadroTexto"/>
          <p:cNvSpPr txBox="1"/>
          <p:nvPr/>
        </p:nvSpPr>
        <p:spPr>
          <a:xfrm>
            <a:off x="251520" y="44624"/>
            <a:ext cx="8712968" cy="707886"/>
          </a:xfrm>
          <a:prstGeom prst="rect">
            <a:avLst/>
          </a:prstGeom>
          <a:solidFill>
            <a:schemeClr val="accent1">
              <a:lumMod val="60000"/>
              <a:lumOff val="40000"/>
            </a:schemeClr>
          </a:solidFill>
        </p:spPr>
        <p:txBody>
          <a:bodyPr wrap="square" rtlCol="0">
            <a:spAutoFit/>
          </a:bodyPr>
          <a:lstStyle/>
          <a:p>
            <a:pPr algn="ctr"/>
            <a:r>
              <a:rPr lang="es-ES" sz="4000" b="1" dirty="0" smtClean="0"/>
              <a:t>ELEMENTOS DE UNA SENTENCIA SAS </a:t>
            </a:r>
            <a:endParaRPr lang="es-ES" sz="4000" b="1" dirty="0"/>
          </a:p>
        </p:txBody>
      </p:sp>
    </p:spTree>
    <p:extLst>
      <p:ext uri="{BB962C8B-B14F-4D97-AF65-F5344CB8AC3E}">
        <p14:creationId xmlns:p14="http://schemas.microsoft.com/office/powerpoint/2010/main" val="35449231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20" y="44624"/>
            <a:ext cx="8712968" cy="707886"/>
          </a:xfrm>
          <a:prstGeom prst="rect">
            <a:avLst/>
          </a:prstGeom>
          <a:solidFill>
            <a:schemeClr val="accent1">
              <a:lumMod val="60000"/>
              <a:lumOff val="40000"/>
            </a:schemeClr>
          </a:solidFill>
        </p:spPr>
        <p:txBody>
          <a:bodyPr wrap="square" rtlCol="0">
            <a:spAutoFit/>
          </a:bodyPr>
          <a:lstStyle/>
          <a:p>
            <a:pPr algn="ctr"/>
            <a:r>
              <a:rPr lang="es-ES" sz="4000" b="1" dirty="0" smtClean="0"/>
              <a:t>	MANIPULACIÓN DE DATOS: SET</a:t>
            </a:r>
            <a:endParaRPr lang="es-ES" sz="4000" b="1" dirty="0"/>
          </a:p>
        </p:txBody>
      </p:sp>
      <p:pic>
        <p:nvPicPr>
          <p:cNvPr id="1026" name="Picture 2"/>
          <p:cNvPicPr>
            <a:picLocks noChangeAspect="1" noChangeArrowheads="1"/>
          </p:cNvPicPr>
          <p:nvPr/>
        </p:nvPicPr>
        <p:blipFill>
          <a:blip r:embed="rId2" cstate="print"/>
          <a:srcRect/>
          <a:stretch>
            <a:fillRect/>
          </a:stretch>
        </p:blipFill>
        <p:spPr bwMode="auto">
          <a:xfrm>
            <a:off x="539552" y="1412776"/>
            <a:ext cx="2466975" cy="1562100"/>
          </a:xfrm>
          <a:prstGeom prst="rect">
            <a:avLst/>
          </a:prstGeom>
          <a:noFill/>
          <a:ln w="9525">
            <a:noFill/>
            <a:miter lim="800000"/>
            <a:headEnd/>
            <a:tailEnd/>
          </a:ln>
        </p:spPr>
      </p:pic>
      <p:sp>
        <p:nvSpPr>
          <p:cNvPr id="7" name="6 CuadroTexto"/>
          <p:cNvSpPr txBox="1"/>
          <p:nvPr/>
        </p:nvSpPr>
        <p:spPr>
          <a:xfrm>
            <a:off x="1115616" y="980728"/>
            <a:ext cx="1656184" cy="369332"/>
          </a:xfrm>
          <a:prstGeom prst="rect">
            <a:avLst/>
          </a:prstGeom>
          <a:noFill/>
        </p:spPr>
        <p:txBody>
          <a:bodyPr wrap="square" rtlCol="0">
            <a:spAutoFit/>
          </a:bodyPr>
          <a:lstStyle/>
          <a:p>
            <a:r>
              <a:rPr lang="es-ES" dirty="0" smtClean="0"/>
              <a:t>Primaria 1</a:t>
            </a:r>
            <a:endParaRPr lang="es-ES" dirty="0"/>
          </a:p>
        </p:txBody>
      </p:sp>
      <p:sp>
        <p:nvSpPr>
          <p:cNvPr id="8" name="7 CuadroTexto"/>
          <p:cNvSpPr txBox="1"/>
          <p:nvPr/>
        </p:nvSpPr>
        <p:spPr>
          <a:xfrm>
            <a:off x="899592" y="3717032"/>
            <a:ext cx="1800200" cy="369332"/>
          </a:xfrm>
          <a:prstGeom prst="rect">
            <a:avLst/>
          </a:prstGeom>
          <a:noFill/>
        </p:spPr>
        <p:txBody>
          <a:bodyPr wrap="square" rtlCol="0">
            <a:spAutoFit/>
          </a:bodyPr>
          <a:lstStyle/>
          <a:p>
            <a:r>
              <a:rPr lang="es-ES" dirty="0" smtClean="0"/>
              <a:t>       Primaria 2 </a:t>
            </a:r>
            <a:endParaRPr lang="es-ES" dirty="0"/>
          </a:p>
        </p:txBody>
      </p:sp>
      <p:pic>
        <p:nvPicPr>
          <p:cNvPr id="1027" name="Picture 3"/>
          <p:cNvPicPr>
            <a:picLocks noChangeAspect="1" noChangeArrowheads="1"/>
          </p:cNvPicPr>
          <p:nvPr/>
        </p:nvPicPr>
        <p:blipFill>
          <a:blip r:embed="rId3" cstate="print"/>
          <a:srcRect/>
          <a:stretch>
            <a:fillRect/>
          </a:stretch>
        </p:blipFill>
        <p:spPr bwMode="auto">
          <a:xfrm>
            <a:off x="611560" y="4149080"/>
            <a:ext cx="2447925" cy="2105025"/>
          </a:xfrm>
          <a:prstGeom prst="rect">
            <a:avLst/>
          </a:prstGeom>
          <a:noFill/>
          <a:ln w="9525">
            <a:noFill/>
            <a:miter lim="800000"/>
            <a:headEnd/>
            <a:tailEnd/>
          </a:ln>
        </p:spPr>
      </p:pic>
      <p:sp>
        <p:nvSpPr>
          <p:cNvPr id="10" name="9 CuadroTexto"/>
          <p:cNvSpPr txBox="1"/>
          <p:nvPr/>
        </p:nvSpPr>
        <p:spPr>
          <a:xfrm>
            <a:off x="3563888" y="1052736"/>
            <a:ext cx="4752528" cy="1477328"/>
          </a:xfrm>
          <a:prstGeom prst="rect">
            <a:avLst/>
          </a:prstGeom>
          <a:noFill/>
        </p:spPr>
        <p:txBody>
          <a:bodyPr wrap="square" rtlCol="0">
            <a:spAutoFit/>
          </a:bodyPr>
          <a:lstStyle/>
          <a:p>
            <a:r>
              <a:rPr lang="es-ES" dirty="0" smtClean="0">
                <a:solidFill>
                  <a:srgbClr val="0070C0"/>
                </a:solidFill>
              </a:rPr>
              <a:t>Data</a:t>
            </a:r>
            <a:r>
              <a:rPr lang="es-ES" dirty="0" smtClean="0"/>
              <a:t>   </a:t>
            </a:r>
            <a:r>
              <a:rPr lang="es-ES" dirty="0" err="1" smtClean="0"/>
              <a:t>Primaria_Madrid</a:t>
            </a:r>
            <a:r>
              <a:rPr lang="es-ES" dirty="0" smtClean="0"/>
              <a:t>; </a:t>
            </a:r>
          </a:p>
          <a:p>
            <a:r>
              <a:rPr lang="es-ES" dirty="0" smtClean="0">
                <a:solidFill>
                  <a:srgbClr val="0070C0"/>
                </a:solidFill>
              </a:rPr>
              <a:t>	Set  </a:t>
            </a:r>
            <a:r>
              <a:rPr lang="es-ES" dirty="0" smtClean="0"/>
              <a:t> primaria1  Primaria2 (in=A) ; </a:t>
            </a:r>
          </a:p>
          <a:p>
            <a:r>
              <a:rPr lang="es-ES" dirty="0" smtClean="0"/>
              <a:t>                   </a:t>
            </a:r>
            <a:r>
              <a:rPr lang="es-ES" dirty="0" err="1" smtClean="0"/>
              <a:t>if</a:t>
            </a:r>
            <a:r>
              <a:rPr lang="es-ES" dirty="0" smtClean="0"/>
              <a:t> a=1 </a:t>
            </a:r>
            <a:r>
              <a:rPr lang="es-ES" dirty="0" err="1" smtClean="0"/>
              <a:t>then</a:t>
            </a:r>
            <a:r>
              <a:rPr lang="es-ES" dirty="0" smtClean="0"/>
              <a:t> fichero=‘segundo’; </a:t>
            </a:r>
          </a:p>
          <a:p>
            <a:r>
              <a:rPr lang="es-ES" dirty="0" smtClean="0"/>
              <a:t>                   </a:t>
            </a:r>
            <a:r>
              <a:rPr lang="es-ES" dirty="0" err="1" smtClean="0"/>
              <a:t>else</a:t>
            </a:r>
            <a:r>
              <a:rPr lang="es-ES" dirty="0" smtClean="0"/>
              <a:t> fichero=‘primero’; </a:t>
            </a:r>
          </a:p>
          <a:p>
            <a:r>
              <a:rPr lang="es-ES" dirty="0" err="1" smtClean="0">
                <a:solidFill>
                  <a:srgbClr val="0070C0"/>
                </a:solidFill>
              </a:rPr>
              <a:t>Run</a:t>
            </a:r>
            <a:r>
              <a:rPr lang="es-ES" dirty="0" smtClean="0">
                <a:solidFill>
                  <a:srgbClr val="0070C0"/>
                </a:solidFill>
              </a:rPr>
              <a:t>; </a:t>
            </a:r>
            <a:endParaRPr lang="es-ES" dirty="0">
              <a:solidFill>
                <a:srgbClr val="0070C0"/>
              </a:solidFill>
            </a:endParaRPr>
          </a:p>
        </p:txBody>
      </p:sp>
      <p:sp>
        <p:nvSpPr>
          <p:cNvPr id="12" name="11 CuadroTexto"/>
          <p:cNvSpPr txBox="1"/>
          <p:nvPr/>
        </p:nvSpPr>
        <p:spPr>
          <a:xfrm>
            <a:off x="4427984" y="2780928"/>
            <a:ext cx="3096344" cy="369332"/>
          </a:xfrm>
          <a:prstGeom prst="rect">
            <a:avLst/>
          </a:prstGeom>
          <a:noFill/>
        </p:spPr>
        <p:txBody>
          <a:bodyPr wrap="square" rtlCol="0">
            <a:spAutoFit/>
          </a:bodyPr>
          <a:lstStyle/>
          <a:p>
            <a:pPr algn="ctr"/>
            <a:r>
              <a:rPr lang="es-ES" dirty="0" err="1" smtClean="0"/>
              <a:t>Primaria_Madrid</a:t>
            </a:r>
            <a:r>
              <a:rPr lang="es-ES" dirty="0" smtClean="0"/>
              <a:t> </a:t>
            </a:r>
            <a:endParaRPr lang="es-ES" dirty="0"/>
          </a:p>
        </p:txBody>
      </p:sp>
      <p:pic>
        <p:nvPicPr>
          <p:cNvPr id="1413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5050" y="3182634"/>
            <a:ext cx="3381375" cy="336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028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1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20" y="44624"/>
            <a:ext cx="8712968" cy="707886"/>
          </a:xfrm>
          <a:prstGeom prst="rect">
            <a:avLst/>
          </a:prstGeom>
          <a:solidFill>
            <a:schemeClr val="accent1">
              <a:lumMod val="60000"/>
              <a:lumOff val="40000"/>
            </a:schemeClr>
          </a:solidFill>
        </p:spPr>
        <p:txBody>
          <a:bodyPr wrap="square" rtlCol="0">
            <a:spAutoFit/>
          </a:bodyPr>
          <a:lstStyle/>
          <a:p>
            <a:pPr algn="ctr"/>
            <a:r>
              <a:rPr lang="es-ES" sz="4000" b="1" dirty="0" smtClean="0"/>
              <a:t>	MANIPULACIÓN DE DATOS: SET</a:t>
            </a:r>
            <a:endParaRPr lang="es-ES" sz="4000" b="1" dirty="0"/>
          </a:p>
        </p:txBody>
      </p:sp>
      <p:sp>
        <p:nvSpPr>
          <p:cNvPr id="10" name="9 CuadroTexto"/>
          <p:cNvSpPr txBox="1"/>
          <p:nvPr/>
        </p:nvSpPr>
        <p:spPr>
          <a:xfrm>
            <a:off x="3563888" y="1052736"/>
            <a:ext cx="4752528" cy="2031325"/>
          </a:xfrm>
          <a:prstGeom prst="rect">
            <a:avLst/>
          </a:prstGeom>
          <a:noFill/>
        </p:spPr>
        <p:txBody>
          <a:bodyPr wrap="square" rtlCol="0">
            <a:spAutoFit/>
          </a:bodyPr>
          <a:lstStyle/>
          <a:p>
            <a:r>
              <a:rPr lang="es-ES" dirty="0" smtClean="0">
                <a:solidFill>
                  <a:srgbClr val="0070C0"/>
                </a:solidFill>
              </a:rPr>
              <a:t>Data</a:t>
            </a:r>
            <a:r>
              <a:rPr lang="es-ES" dirty="0" smtClean="0"/>
              <a:t>   Primaria_Madrid2; </a:t>
            </a:r>
          </a:p>
          <a:p>
            <a:r>
              <a:rPr lang="es-ES" dirty="0" smtClean="0"/>
              <a:t>    do  i=1, 3 7; </a:t>
            </a:r>
          </a:p>
          <a:p>
            <a:r>
              <a:rPr lang="es-ES" dirty="0" smtClean="0">
                <a:solidFill>
                  <a:srgbClr val="0070C0"/>
                </a:solidFill>
              </a:rPr>
              <a:t>	Set  </a:t>
            </a:r>
            <a:r>
              <a:rPr lang="es-ES" dirty="0" smtClean="0"/>
              <a:t> </a:t>
            </a:r>
            <a:r>
              <a:rPr lang="es-ES" dirty="0" err="1" smtClean="0"/>
              <a:t>primaria_Madrid</a:t>
            </a:r>
            <a:r>
              <a:rPr lang="es-ES" dirty="0" smtClean="0"/>
              <a:t>   </a:t>
            </a:r>
            <a:r>
              <a:rPr lang="es-ES" dirty="0" err="1" smtClean="0"/>
              <a:t>point</a:t>
            </a:r>
            <a:r>
              <a:rPr lang="es-ES" dirty="0" smtClean="0"/>
              <a:t>=i; </a:t>
            </a:r>
          </a:p>
          <a:p>
            <a:r>
              <a:rPr lang="es-ES" dirty="0" smtClean="0"/>
              <a:t>                  output; </a:t>
            </a:r>
          </a:p>
          <a:p>
            <a:r>
              <a:rPr lang="es-ES" dirty="0" smtClean="0"/>
              <a:t>    </a:t>
            </a:r>
            <a:r>
              <a:rPr lang="es-ES" dirty="0" err="1" smtClean="0"/>
              <a:t>end</a:t>
            </a:r>
            <a:r>
              <a:rPr lang="es-ES" dirty="0" smtClean="0"/>
              <a:t>; </a:t>
            </a:r>
          </a:p>
          <a:p>
            <a:r>
              <a:rPr lang="es-ES" dirty="0" smtClean="0"/>
              <a:t>    stop; </a:t>
            </a:r>
          </a:p>
          <a:p>
            <a:r>
              <a:rPr lang="es-ES" dirty="0" err="1" smtClean="0">
                <a:solidFill>
                  <a:srgbClr val="0070C0"/>
                </a:solidFill>
              </a:rPr>
              <a:t>Run</a:t>
            </a:r>
            <a:r>
              <a:rPr lang="es-ES" dirty="0" smtClean="0">
                <a:solidFill>
                  <a:srgbClr val="0070C0"/>
                </a:solidFill>
              </a:rPr>
              <a:t>; </a:t>
            </a:r>
            <a:endParaRPr lang="es-ES" dirty="0">
              <a:solidFill>
                <a:srgbClr val="0070C0"/>
              </a:solidFill>
            </a:endParaRPr>
          </a:p>
        </p:txBody>
      </p:sp>
      <p:sp>
        <p:nvSpPr>
          <p:cNvPr id="12" name="11 CuadroTexto"/>
          <p:cNvSpPr txBox="1"/>
          <p:nvPr/>
        </p:nvSpPr>
        <p:spPr>
          <a:xfrm>
            <a:off x="216024" y="1484784"/>
            <a:ext cx="3096344" cy="369332"/>
          </a:xfrm>
          <a:prstGeom prst="rect">
            <a:avLst/>
          </a:prstGeom>
          <a:noFill/>
        </p:spPr>
        <p:txBody>
          <a:bodyPr wrap="square" rtlCol="0">
            <a:spAutoFit/>
          </a:bodyPr>
          <a:lstStyle/>
          <a:p>
            <a:pPr algn="ctr"/>
            <a:r>
              <a:rPr lang="es-ES" dirty="0" err="1" smtClean="0"/>
              <a:t>Primaria_Madrid</a:t>
            </a:r>
            <a:r>
              <a:rPr lang="es-ES" dirty="0" smtClean="0"/>
              <a:t> </a:t>
            </a:r>
            <a:endParaRPr lang="es-ES" dirty="0"/>
          </a:p>
        </p:txBody>
      </p:sp>
      <p:pic>
        <p:nvPicPr>
          <p:cNvPr id="37890" name="Picture 2"/>
          <p:cNvPicPr>
            <a:picLocks noChangeAspect="1" noChangeArrowheads="1"/>
          </p:cNvPicPr>
          <p:nvPr/>
        </p:nvPicPr>
        <p:blipFill>
          <a:blip r:embed="rId2" cstate="print"/>
          <a:srcRect/>
          <a:stretch>
            <a:fillRect/>
          </a:stretch>
        </p:blipFill>
        <p:spPr bwMode="auto">
          <a:xfrm>
            <a:off x="4644008" y="3933056"/>
            <a:ext cx="3343275" cy="1028700"/>
          </a:xfrm>
          <a:prstGeom prst="rect">
            <a:avLst/>
          </a:prstGeom>
          <a:noFill/>
          <a:ln w="9525">
            <a:noFill/>
            <a:miter lim="800000"/>
            <a:headEnd/>
            <a:tailEnd/>
          </a:ln>
        </p:spPr>
      </p:pic>
      <p:sp>
        <p:nvSpPr>
          <p:cNvPr id="13" name="12 CuadroTexto"/>
          <p:cNvSpPr txBox="1"/>
          <p:nvPr/>
        </p:nvSpPr>
        <p:spPr>
          <a:xfrm>
            <a:off x="4644008" y="3356992"/>
            <a:ext cx="3096344" cy="369332"/>
          </a:xfrm>
          <a:prstGeom prst="rect">
            <a:avLst/>
          </a:prstGeom>
          <a:noFill/>
        </p:spPr>
        <p:txBody>
          <a:bodyPr wrap="square" rtlCol="0">
            <a:spAutoFit/>
          </a:bodyPr>
          <a:lstStyle/>
          <a:p>
            <a:pPr algn="ctr"/>
            <a:r>
              <a:rPr lang="es-ES" dirty="0" smtClean="0"/>
              <a:t>Primaria_Madrid2 </a:t>
            </a:r>
            <a:endParaRPr lang="es-ES" dirty="0"/>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08" y="1888471"/>
            <a:ext cx="3381375" cy="336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510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par>
                                <p:cTn id="8" presetID="6" presetClass="entr" presetSubtype="16" fill="hold" nodeType="withEffect">
                                  <p:stCondLst>
                                    <p:cond delay="0"/>
                                  </p:stCondLst>
                                  <p:childTnLst>
                                    <p:set>
                                      <p:cBhvr>
                                        <p:cTn id="9" dur="1" fill="hold">
                                          <p:stCondLst>
                                            <p:cond delay="0"/>
                                          </p:stCondLst>
                                        </p:cTn>
                                        <p:tgtEl>
                                          <p:spTgt spid="37890"/>
                                        </p:tgtEl>
                                        <p:attrNameLst>
                                          <p:attrName>style.visibility</p:attrName>
                                        </p:attrNameLst>
                                      </p:cBhvr>
                                      <p:to>
                                        <p:strVal val="visible"/>
                                      </p:to>
                                    </p:set>
                                    <p:animEffect transition="in" filter="circle(in)">
                                      <p:cBhvr>
                                        <p:cTn id="10" dur="2000"/>
                                        <p:tgtEl>
                                          <p:spTgt spid="37890"/>
                                        </p:tgtEl>
                                      </p:cBhvr>
                                    </p:animEffec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20" y="44624"/>
            <a:ext cx="8712968" cy="707886"/>
          </a:xfrm>
          <a:prstGeom prst="rect">
            <a:avLst/>
          </a:prstGeom>
          <a:solidFill>
            <a:schemeClr val="accent1">
              <a:lumMod val="60000"/>
              <a:lumOff val="40000"/>
            </a:schemeClr>
          </a:solidFill>
        </p:spPr>
        <p:txBody>
          <a:bodyPr wrap="square" rtlCol="0">
            <a:spAutoFit/>
          </a:bodyPr>
          <a:lstStyle/>
          <a:p>
            <a:pPr algn="ctr"/>
            <a:r>
              <a:rPr lang="es-ES" sz="4000" b="1" dirty="0" smtClean="0"/>
              <a:t>	MANIPULACIÓN DE DATOS : SET</a:t>
            </a:r>
            <a:endParaRPr lang="es-ES" sz="4000" b="1" dirty="0"/>
          </a:p>
        </p:txBody>
      </p:sp>
      <p:sp>
        <p:nvSpPr>
          <p:cNvPr id="10" name="9 CuadroTexto"/>
          <p:cNvSpPr txBox="1"/>
          <p:nvPr/>
        </p:nvSpPr>
        <p:spPr>
          <a:xfrm>
            <a:off x="1835696" y="764704"/>
            <a:ext cx="6912768" cy="923330"/>
          </a:xfrm>
          <a:prstGeom prst="rect">
            <a:avLst/>
          </a:prstGeom>
          <a:noFill/>
        </p:spPr>
        <p:txBody>
          <a:bodyPr wrap="square" rtlCol="0">
            <a:spAutoFit/>
          </a:bodyPr>
          <a:lstStyle/>
          <a:p>
            <a:r>
              <a:rPr lang="es-ES" dirty="0" smtClean="0">
                <a:solidFill>
                  <a:srgbClr val="0070C0"/>
                </a:solidFill>
              </a:rPr>
              <a:t>Data</a:t>
            </a:r>
            <a:r>
              <a:rPr lang="es-ES" dirty="0" smtClean="0"/>
              <a:t>   Primaria_Madrid2; </a:t>
            </a:r>
          </a:p>
          <a:p>
            <a:r>
              <a:rPr lang="es-ES" dirty="0" smtClean="0">
                <a:solidFill>
                  <a:srgbClr val="0070C0"/>
                </a:solidFill>
              </a:rPr>
              <a:t>     Set  </a:t>
            </a:r>
            <a:r>
              <a:rPr lang="es-ES" dirty="0" smtClean="0"/>
              <a:t> </a:t>
            </a:r>
            <a:r>
              <a:rPr lang="es-ES" dirty="0" err="1" smtClean="0"/>
              <a:t>primaria_Madrid</a:t>
            </a:r>
            <a:r>
              <a:rPr lang="es-ES" dirty="0" smtClean="0"/>
              <a:t>   (</a:t>
            </a:r>
            <a:r>
              <a:rPr lang="es-ES" dirty="0" err="1" smtClean="0"/>
              <a:t>firstobs</a:t>
            </a:r>
            <a:r>
              <a:rPr lang="es-ES" dirty="0" smtClean="0"/>
              <a:t>=3  </a:t>
            </a:r>
            <a:r>
              <a:rPr lang="es-ES" dirty="0" err="1" smtClean="0"/>
              <a:t>obs</a:t>
            </a:r>
            <a:r>
              <a:rPr lang="es-ES" dirty="0" smtClean="0"/>
              <a:t>=7 </a:t>
            </a:r>
            <a:r>
              <a:rPr lang="es-ES" dirty="0" err="1" smtClean="0"/>
              <a:t>drop</a:t>
            </a:r>
            <a:r>
              <a:rPr lang="es-ES" dirty="0" smtClean="0"/>
              <a:t>=fichero  privado); </a:t>
            </a:r>
          </a:p>
          <a:p>
            <a:r>
              <a:rPr lang="es-ES" dirty="0" err="1" smtClean="0">
                <a:solidFill>
                  <a:srgbClr val="0070C0"/>
                </a:solidFill>
              </a:rPr>
              <a:t>Run</a:t>
            </a:r>
            <a:r>
              <a:rPr lang="es-ES" dirty="0" smtClean="0">
                <a:solidFill>
                  <a:srgbClr val="0070C0"/>
                </a:solidFill>
              </a:rPr>
              <a:t>; </a:t>
            </a:r>
            <a:endParaRPr lang="es-ES" dirty="0">
              <a:solidFill>
                <a:srgbClr val="0070C0"/>
              </a:solidFill>
            </a:endParaRPr>
          </a:p>
        </p:txBody>
      </p:sp>
      <p:grpSp>
        <p:nvGrpSpPr>
          <p:cNvPr id="3" name="10 Grupo"/>
          <p:cNvGrpSpPr/>
          <p:nvPr/>
        </p:nvGrpSpPr>
        <p:grpSpPr>
          <a:xfrm>
            <a:off x="395536" y="1772816"/>
            <a:ext cx="4173463" cy="4680520"/>
            <a:chOff x="4211960" y="2780928"/>
            <a:chExt cx="3381375" cy="3744416"/>
          </a:xfrm>
        </p:grpSpPr>
        <p:pic>
          <p:nvPicPr>
            <p:cNvPr id="36866" name="Picture 2"/>
            <p:cNvPicPr>
              <a:picLocks noChangeAspect="1" noChangeArrowheads="1"/>
            </p:cNvPicPr>
            <p:nvPr/>
          </p:nvPicPr>
          <p:blipFill>
            <a:blip r:embed="rId2" cstate="print"/>
            <a:srcRect/>
            <a:stretch>
              <a:fillRect/>
            </a:stretch>
          </p:blipFill>
          <p:spPr bwMode="auto">
            <a:xfrm>
              <a:off x="4211960" y="3201119"/>
              <a:ext cx="3381375" cy="3324225"/>
            </a:xfrm>
            <a:prstGeom prst="rect">
              <a:avLst/>
            </a:prstGeom>
            <a:noFill/>
            <a:ln w="9525">
              <a:noFill/>
              <a:miter lim="800000"/>
              <a:headEnd/>
              <a:tailEnd/>
            </a:ln>
          </p:spPr>
        </p:pic>
        <p:sp>
          <p:nvSpPr>
            <p:cNvPr id="12" name="11 CuadroTexto"/>
            <p:cNvSpPr txBox="1"/>
            <p:nvPr/>
          </p:nvSpPr>
          <p:spPr>
            <a:xfrm>
              <a:off x="4427984" y="2780928"/>
              <a:ext cx="3096344" cy="369332"/>
            </a:xfrm>
            <a:prstGeom prst="rect">
              <a:avLst/>
            </a:prstGeom>
            <a:noFill/>
          </p:spPr>
          <p:txBody>
            <a:bodyPr wrap="square" rtlCol="0">
              <a:spAutoFit/>
            </a:bodyPr>
            <a:lstStyle/>
            <a:p>
              <a:pPr algn="ctr"/>
              <a:r>
                <a:rPr lang="es-ES" dirty="0" err="1" smtClean="0"/>
                <a:t>Primaria_Madrid</a:t>
              </a:r>
              <a:r>
                <a:rPr lang="es-ES" dirty="0" smtClean="0"/>
                <a:t> </a:t>
              </a:r>
              <a:endParaRPr lang="es-ES" dirty="0"/>
            </a:p>
          </p:txBody>
        </p:sp>
      </p:grpSp>
      <p:grpSp>
        <p:nvGrpSpPr>
          <p:cNvPr id="11" name="10 Grupo"/>
          <p:cNvGrpSpPr/>
          <p:nvPr/>
        </p:nvGrpSpPr>
        <p:grpSpPr>
          <a:xfrm>
            <a:off x="4644008" y="3140968"/>
            <a:ext cx="4032448" cy="2664296"/>
            <a:chOff x="4644008" y="3140968"/>
            <a:chExt cx="3096344" cy="1956048"/>
          </a:xfrm>
        </p:grpSpPr>
        <p:sp>
          <p:nvSpPr>
            <p:cNvPr id="13" name="12 CuadroTexto"/>
            <p:cNvSpPr txBox="1"/>
            <p:nvPr/>
          </p:nvSpPr>
          <p:spPr>
            <a:xfrm>
              <a:off x="4644008" y="3140968"/>
              <a:ext cx="3096344" cy="369332"/>
            </a:xfrm>
            <a:prstGeom prst="rect">
              <a:avLst/>
            </a:prstGeom>
            <a:noFill/>
          </p:spPr>
          <p:txBody>
            <a:bodyPr wrap="square" rtlCol="0">
              <a:spAutoFit/>
            </a:bodyPr>
            <a:lstStyle/>
            <a:p>
              <a:pPr algn="ctr"/>
              <a:r>
                <a:rPr lang="es-ES" dirty="0" smtClean="0"/>
                <a:t>Primaria_Madrid2 </a:t>
              </a:r>
              <a:endParaRPr lang="es-ES" dirty="0"/>
            </a:p>
          </p:txBody>
        </p:sp>
        <p:pic>
          <p:nvPicPr>
            <p:cNvPr id="38914" name="Picture 2"/>
            <p:cNvPicPr>
              <a:picLocks noChangeAspect="1" noChangeArrowheads="1"/>
            </p:cNvPicPr>
            <p:nvPr/>
          </p:nvPicPr>
          <p:blipFill>
            <a:blip r:embed="rId3" cstate="print"/>
            <a:srcRect/>
            <a:stretch>
              <a:fillRect/>
            </a:stretch>
          </p:blipFill>
          <p:spPr bwMode="auto">
            <a:xfrm>
              <a:off x="5004048" y="3573016"/>
              <a:ext cx="2238375" cy="1524000"/>
            </a:xfrm>
            <a:prstGeom prst="rect">
              <a:avLst/>
            </a:prstGeom>
            <a:noFill/>
            <a:ln w="9525">
              <a:noFill/>
              <a:miter lim="800000"/>
              <a:headEnd/>
              <a:tailEnd/>
            </a:ln>
          </p:spPr>
        </p:pic>
      </p:grpSp>
    </p:spTree>
    <p:extLst>
      <p:ext uri="{BB962C8B-B14F-4D97-AF65-F5344CB8AC3E}">
        <p14:creationId xmlns:p14="http://schemas.microsoft.com/office/powerpoint/2010/main" val="114292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20" y="44624"/>
            <a:ext cx="8712968" cy="707886"/>
          </a:xfrm>
          <a:prstGeom prst="rect">
            <a:avLst/>
          </a:prstGeom>
          <a:solidFill>
            <a:schemeClr val="accent1">
              <a:lumMod val="60000"/>
              <a:lumOff val="40000"/>
            </a:schemeClr>
          </a:solidFill>
        </p:spPr>
        <p:txBody>
          <a:bodyPr wrap="square" rtlCol="0">
            <a:spAutoFit/>
          </a:bodyPr>
          <a:lstStyle/>
          <a:p>
            <a:pPr algn="ctr"/>
            <a:r>
              <a:rPr lang="es-ES" sz="4000" b="1" dirty="0" smtClean="0"/>
              <a:t>	MANIPULACIÓN DE DATOS : SET</a:t>
            </a:r>
            <a:endParaRPr lang="es-ES" sz="4000" b="1" dirty="0"/>
          </a:p>
        </p:txBody>
      </p:sp>
      <p:sp>
        <p:nvSpPr>
          <p:cNvPr id="11" name="10 CuadroTexto"/>
          <p:cNvSpPr txBox="1"/>
          <p:nvPr/>
        </p:nvSpPr>
        <p:spPr>
          <a:xfrm>
            <a:off x="323528" y="908720"/>
            <a:ext cx="8424936" cy="2215991"/>
          </a:xfrm>
          <a:prstGeom prst="rect">
            <a:avLst/>
          </a:prstGeom>
          <a:noFill/>
        </p:spPr>
        <p:txBody>
          <a:bodyPr wrap="square" rtlCol="0">
            <a:spAutoFit/>
          </a:bodyPr>
          <a:lstStyle/>
          <a:p>
            <a:r>
              <a:rPr lang="es-ES" sz="2000" dirty="0" smtClean="0"/>
              <a:t>Cuando se utiliza la sentencia </a:t>
            </a:r>
            <a:r>
              <a:rPr lang="es-ES" sz="2000" b="1" i="1" dirty="0" smtClean="0"/>
              <a:t>BY</a:t>
            </a:r>
            <a:r>
              <a:rPr lang="es-ES" sz="2000" dirty="0" smtClean="0"/>
              <a:t> tras una sentencia </a:t>
            </a:r>
            <a:r>
              <a:rPr lang="es-ES" sz="2000" b="1" i="1" dirty="0" smtClean="0"/>
              <a:t>SET</a:t>
            </a:r>
            <a:r>
              <a:rPr lang="es-ES" sz="2000" dirty="0" smtClean="0"/>
              <a:t> se crean por defecto  dos variables automáticas que sólo se utilizan en la programación no se escriben en el conjunto de datos: </a:t>
            </a:r>
          </a:p>
          <a:p>
            <a:pPr>
              <a:spcBef>
                <a:spcPts val="600"/>
              </a:spcBef>
              <a:spcAft>
                <a:spcPts val="600"/>
              </a:spcAft>
              <a:buFont typeface="Arial" pitchFamily="34" charset="0"/>
              <a:buChar char="•"/>
            </a:pPr>
            <a:r>
              <a:rPr lang="es-ES" sz="2000" b="1" dirty="0" err="1" smtClean="0"/>
              <a:t>First.</a:t>
            </a:r>
            <a:r>
              <a:rPr lang="es-ES" sz="2000" dirty="0" err="1" smtClean="0"/>
              <a:t>variable</a:t>
            </a:r>
            <a:endParaRPr lang="es-ES" sz="2000" dirty="0" smtClean="0"/>
          </a:p>
          <a:p>
            <a:pPr>
              <a:spcBef>
                <a:spcPts val="600"/>
              </a:spcBef>
              <a:spcAft>
                <a:spcPts val="600"/>
              </a:spcAft>
              <a:buFont typeface="Arial" pitchFamily="34" charset="0"/>
              <a:buChar char="•"/>
            </a:pPr>
            <a:r>
              <a:rPr lang="es-ES" sz="2000" b="1" dirty="0" err="1" smtClean="0"/>
              <a:t>Last.</a:t>
            </a:r>
            <a:r>
              <a:rPr lang="es-ES" sz="2000" dirty="0" err="1" smtClean="0"/>
              <a:t>variable</a:t>
            </a:r>
            <a:endParaRPr lang="es-ES" sz="2000" dirty="0" smtClean="0"/>
          </a:p>
          <a:p>
            <a:endParaRPr lang="es-ES" dirty="0"/>
          </a:p>
        </p:txBody>
      </p:sp>
      <p:graphicFrame>
        <p:nvGraphicFramePr>
          <p:cNvPr id="15" name="14 Tabla"/>
          <p:cNvGraphicFramePr>
            <a:graphicFrameLocks noGrp="1"/>
          </p:cNvGraphicFramePr>
          <p:nvPr/>
        </p:nvGraphicFramePr>
        <p:xfrm>
          <a:off x="179512" y="3154640"/>
          <a:ext cx="3696071" cy="3154680"/>
        </p:xfrm>
        <a:graphic>
          <a:graphicData uri="http://schemas.openxmlformats.org/drawingml/2006/table">
            <a:tbl>
              <a:tblPr/>
              <a:tblGrid>
                <a:gridCol w="601178"/>
                <a:gridCol w="1294693"/>
                <a:gridCol w="1080120"/>
                <a:gridCol w="720080"/>
              </a:tblGrid>
              <a:tr h="0">
                <a:tc>
                  <a:txBody>
                    <a:bodyPr/>
                    <a:lstStyle/>
                    <a:p>
                      <a:pPr algn="ctr" fontAlgn="t"/>
                      <a:r>
                        <a:rPr lang="es-ES" b="0" i="0" dirty="0" err="1">
                          <a:solidFill>
                            <a:srgbClr val="000000"/>
                          </a:solidFill>
                          <a:latin typeface="Arial"/>
                        </a:rPr>
                        <a:t>Obs</a:t>
                      </a:r>
                      <a:endParaRPr lang="es-ES" b="0" i="0" dirty="0">
                        <a:solidFill>
                          <a:srgbClr val="000000"/>
                        </a:solidFill>
                        <a:latin typeface="Arial"/>
                      </a:endParaRP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dirty="0">
                          <a:solidFill>
                            <a:srgbClr val="000000"/>
                          </a:solidFill>
                          <a:latin typeface="Arial"/>
                        </a:rPr>
                        <a:t>MES</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dirty="0">
                          <a:solidFill>
                            <a:srgbClr val="000000"/>
                          </a:solidFill>
                          <a:latin typeface="Arial"/>
                        </a:rPr>
                        <a:t>SEMANA</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dirty="0" smtClean="0">
                          <a:solidFill>
                            <a:srgbClr val="000000"/>
                          </a:solidFill>
                          <a:latin typeface="Arial"/>
                        </a:rPr>
                        <a:t>TEMP</a:t>
                      </a:r>
                      <a:endParaRPr lang="es-ES" b="0" i="0" dirty="0">
                        <a:solidFill>
                          <a:srgbClr val="000000"/>
                        </a:solidFill>
                        <a:latin typeface="Arial"/>
                      </a:endParaRPr>
                    </a:p>
                  </a:txBody>
                  <a:tcPr marL="38100" marR="38100" marT="38100" marB="38100">
                    <a:lnL w="7620" cap="flat" cmpd="sng" algn="ctr">
                      <a:solidFill>
                        <a:srgbClr val="C1C1C1"/>
                      </a:solidFill>
                      <a:prstDash val="solid"/>
                      <a:round/>
                      <a:headEnd type="none" w="med" len="med"/>
                      <a:tailEnd type="none" w="med" len="med"/>
                    </a:lnL>
                    <a:lnR>
                      <a:noFill/>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r>
              <a:tr h="0">
                <a:tc>
                  <a:txBody>
                    <a:bodyPr/>
                    <a:lstStyle/>
                    <a:p>
                      <a:pPr algn="ctr" fontAlgn="t"/>
                      <a:r>
                        <a:rPr lang="es-ES" b="0" i="0" dirty="0">
                          <a:solidFill>
                            <a:srgbClr val="000000"/>
                          </a:solidFill>
                          <a:latin typeface="Arial"/>
                        </a:rPr>
                        <a:t>1</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ENERO</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ctr" fontAlgn="t"/>
                      <a:r>
                        <a:rPr lang="es-ES" b="0" i="0" dirty="0">
                          <a:solidFill>
                            <a:srgbClr val="000000"/>
                          </a:solidFill>
                          <a:latin typeface="Arial"/>
                        </a:rPr>
                        <a:t>1</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ctr" fontAlgn="t"/>
                      <a:r>
                        <a:rPr lang="es-ES" b="0" i="0">
                          <a:solidFill>
                            <a:srgbClr val="000000"/>
                          </a:solidFill>
                          <a:latin typeface="Arial"/>
                        </a:rPr>
                        <a:t>9</a:t>
                      </a:r>
                    </a:p>
                  </a:txBody>
                  <a:tcPr marL="38100" marR="38100" marT="38100" marB="38100">
                    <a:lnL w="7620" cap="flat" cmpd="sng" algn="ctr">
                      <a:solidFill>
                        <a:srgbClr val="C1C1C1"/>
                      </a:solidFill>
                      <a:prstDash val="solid"/>
                      <a:round/>
                      <a:headEnd type="none" w="med" len="med"/>
                      <a:tailEnd type="none" w="med" len="med"/>
                    </a:lnL>
                    <a:lnR>
                      <a:noFill/>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r>
              <a:tr h="0">
                <a:tc>
                  <a:txBody>
                    <a:bodyPr/>
                    <a:lstStyle/>
                    <a:p>
                      <a:pPr algn="ctr" fontAlgn="t"/>
                      <a:r>
                        <a:rPr lang="es-ES" b="0" i="0" dirty="0">
                          <a:solidFill>
                            <a:srgbClr val="000000"/>
                          </a:solidFill>
                          <a:latin typeface="Arial"/>
                        </a:rPr>
                        <a:t>2</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ENERO</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ctr" fontAlgn="t"/>
                      <a:r>
                        <a:rPr lang="es-ES" b="0" i="0" dirty="0">
                          <a:solidFill>
                            <a:srgbClr val="000000"/>
                          </a:solidFill>
                          <a:latin typeface="Arial"/>
                        </a:rPr>
                        <a:t>2</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ctr" fontAlgn="t"/>
                      <a:r>
                        <a:rPr lang="es-ES" b="0" i="0" dirty="0">
                          <a:solidFill>
                            <a:srgbClr val="000000"/>
                          </a:solidFill>
                          <a:latin typeface="Arial"/>
                        </a:rPr>
                        <a:t>11</a:t>
                      </a:r>
                    </a:p>
                  </a:txBody>
                  <a:tcPr marL="38100" marR="38100" marT="38100" marB="38100">
                    <a:lnL w="7620" cap="flat" cmpd="sng" algn="ctr">
                      <a:solidFill>
                        <a:srgbClr val="C1C1C1"/>
                      </a:solidFill>
                      <a:prstDash val="solid"/>
                      <a:round/>
                      <a:headEnd type="none" w="med" len="med"/>
                      <a:tailEnd type="none" w="med" len="med"/>
                    </a:lnL>
                    <a:lnR>
                      <a:noFill/>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r>
              <a:tr h="0">
                <a:tc>
                  <a:txBody>
                    <a:bodyPr/>
                    <a:lstStyle/>
                    <a:p>
                      <a:pPr algn="ctr" fontAlgn="t"/>
                      <a:r>
                        <a:rPr lang="es-ES" b="0" i="0" dirty="0">
                          <a:solidFill>
                            <a:srgbClr val="000000"/>
                          </a:solidFill>
                          <a:latin typeface="Arial"/>
                        </a:rPr>
                        <a:t>3</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ENERO</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ctr" fontAlgn="t"/>
                      <a:r>
                        <a:rPr lang="es-ES" b="0" i="0" dirty="0">
                          <a:solidFill>
                            <a:srgbClr val="000000"/>
                          </a:solidFill>
                          <a:latin typeface="Arial"/>
                        </a:rPr>
                        <a:t>3</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ctr" fontAlgn="t"/>
                      <a:r>
                        <a:rPr lang="es-ES" b="0" i="0">
                          <a:solidFill>
                            <a:srgbClr val="000000"/>
                          </a:solidFill>
                          <a:latin typeface="Arial"/>
                        </a:rPr>
                        <a:t>7</a:t>
                      </a:r>
                    </a:p>
                  </a:txBody>
                  <a:tcPr marL="38100" marR="38100" marT="38100" marB="38100">
                    <a:lnL w="7620" cap="flat" cmpd="sng" algn="ctr">
                      <a:solidFill>
                        <a:srgbClr val="C1C1C1"/>
                      </a:solidFill>
                      <a:prstDash val="solid"/>
                      <a:round/>
                      <a:headEnd type="none" w="med" len="med"/>
                      <a:tailEnd type="none" w="med" len="med"/>
                    </a:lnL>
                    <a:lnR>
                      <a:noFill/>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r>
              <a:tr h="0">
                <a:tc>
                  <a:txBody>
                    <a:bodyPr/>
                    <a:lstStyle/>
                    <a:p>
                      <a:pPr algn="ctr" fontAlgn="t"/>
                      <a:r>
                        <a:rPr lang="es-ES" b="0" i="0" dirty="0">
                          <a:solidFill>
                            <a:srgbClr val="000000"/>
                          </a:solidFill>
                          <a:latin typeface="Arial"/>
                        </a:rPr>
                        <a:t>4</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ENERO</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ctr" fontAlgn="t"/>
                      <a:r>
                        <a:rPr lang="es-ES" b="0" i="0" dirty="0">
                          <a:solidFill>
                            <a:srgbClr val="000000"/>
                          </a:solidFill>
                          <a:latin typeface="Arial"/>
                        </a:rPr>
                        <a:t>4</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ctr" fontAlgn="t"/>
                      <a:r>
                        <a:rPr lang="es-ES" b="0" i="0">
                          <a:solidFill>
                            <a:srgbClr val="000000"/>
                          </a:solidFill>
                          <a:latin typeface="Arial"/>
                        </a:rPr>
                        <a:t>5</a:t>
                      </a:r>
                    </a:p>
                  </a:txBody>
                  <a:tcPr marL="38100" marR="38100" marT="38100" marB="38100">
                    <a:lnL w="7620" cap="flat" cmpd="sng" algn="ctr">
                      <a:solidFill>
                        <a:srgbClr val="C1C1C1"/>
                      </a:solidFill>
                      <a:prstDash val="solid"/>
                      <a:round/>
                      <a:headEnd type="none" w="med" len="med"/>
                      <a:tailEnd type="none" w="med" len="med"/>
                    </a:lnL>
                    <a:lnR>
                      <a:noFill/>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r>
              <a:tr h="0">
                <a:tc>
                  <a:txBody>
                    <a:bodyPr/>
                    <a:lstStyle/>
                    <a:p>
                      <a:pPr algn="ctr" fontAlgn="t"/>
                      <a:r>
                        <a:rPr lang="es-ES" b="0" i="0" dirty="0">
                          <a:solidFill>
                            <a:srgbClr val="000000"/>
                          </a:solidFill>
                          <a:latin typeface="Arial"/>
                        </a:rPr>
                        <a:t>5</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FEBRERO</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ctr" fontAlgn="t"/>
                      <a:r>
                        <a:rPr lang="es-ES" b="0" i="0" dirty="0">
                          <a:solidFill>
                            <a:srgbClr val="000000"/>
                          </a:solidFill>
                          <a:latin typeface="Arial"/>
                        </a:rPr>
                        <a:t>1</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ctr" fontAlgn="t"/>
                      <a:r>
                        <a:rPr lang="es-ES" b="0" i="0">
                          <a:solidFill>
                            <a:srgbClr val="000000"/>
                          </a:solidFill>
                          <a:latin typeface="Arial"/>
                        </a:rPr>
                        <a:t>8</a:t>
                      </a:r>
                    </a:p>
                  </a:txBody>
                  <a:tcPr marL="38100" marR="38100" marT="38100" marB="38100">
                    <a:lnL w="7620" cap="flat" cmpd="sng" algn="ctr">
                      <a:solidFill>
                        <a:srgbClr val="C1C1C1"/>
                      </a:solidFill>
                      <a:prstDash val="solid"/>
                      <a:round/>
                      <a:headEnd type="none" w="med" len="med"/>
                      <a:tailEnd type="none" w="med" len="med"/>
                    </a:lnL>
                    <a:lnR>
                      <a:noFill/>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r>
              <a:tr h="0">
                <a:tc>
                  <a:txBody>
                    <a:bodyPr/>
                    <a:lstStyle/>
                    <a:p>
                      <a:pPr algn="ctr" fontAlgn="t"/>
                      <a:r>
                        <a:rPr lang="es-ES" b="0" i="0" dirty="0">
                          <a:solidFill>
                            <a:srgbClr val="000000"/>
                          </a:solidFill>
                          <a:latin typeface="Arial"/>
                        </a:rPr>
                        <a:t>6</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FEBRERO</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ctr" fontAlgn="t"/>
                      <a:r>
                        <a:rPr lang="es-ES" b="0" i="0">
                          <a:solidFill>
                            <a:srgbClr val="000000"/>
                          </a:solidFill>
                          <a:latin typeface="Arial"/>
                        </a:rPr>
                        <a:t>2</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ctr" fontAlgn="t"/>
                      <a:r>
                        <a:rPr lang="es-ES" b="0" i="0" dirty="0">
                          <a:solidFill>
                            <a:srgbClr val="000000"/>
                          </a:solidFill>
                          <a:latin typeface="Arial"/>
                        </a:rPr>
                        <a:t>12</a:t>
                      </a:r>
                    </a:p>
                  </a:txBody>
                  <a:tcPr marL="38100" marR="38100" marT="38100" marB="38100">
                    <a:lnL w="7620" cap="flat" cmpd="sng" algn="ctr">
                      <a:solidFill>
                        <a:srgbClr val="C1C1C1"/>
                      </a:solidFill>
                      <a:prstDash val="solid"/>
                      <a:round/>
                      <a:headEnd type="none" w="med" len="med"/>
                      <a:tailEnd type="none" w="med" len="med"/>
                    </a:lnL>
                    <a:lnR>
                      <a:noFill/>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r>
              <a:tr h="0">
                <a:tc>
                  <a:txBody>
                    <a:bodyPr/>
                    <a:lstStyle/>
                    <a:p>
                      <a:pPr algn="ctr" fontAlgn="t"/>
                      <a:r>
                        <a:rPr lang="es-ES" b="0" i="0" dirty="0">
                          <a:solidFill>
                            <a:srgbClr val="000000"/>
                          </a:solidFill>
                          <a:latin typeface="Arial"/>
                        </a:rPr>
                        <a:t>7</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FEBRERO</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ctr" fontAlgn="t"/>
                      <a:r>
                        <a:rPr lang="es-ES" b="0" i="0">
                          <a:solidFill>
                            <a:srgbClr val="000000"/>
                          </a:solidFill>
                          <a:latin typeface="Arial"/>
                        </a:rPr>
                        <a:t>3</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ctr" fontAlgn="t"/>
                      <a:r>
                        <a:rPr lang="es-ES" b="0" i="0" dirty="0">
                          <a:solidFill>
                            <a:srgbClr val="000000"/>
                          </a:solidFill>
                          <a:latin typeface="Arial"/>
                        </a:rPr>
                        <a:t>14</a:t>
                      </a:r>
                    </a:p>
                  </a:txBody>
                  <a:tcPr marL="38100" marR="38100" marT="38100" marB="38100">
                    <a:lnL w="7620" cap="flat" cmpd="sng" algn="ctr">
                      <a:solidFill>
                        <a:srgbClr val="C1C1C1"/>
                      </a:solidFill>
                      <a:prstDash val="solid"/>
                      <a:round/>
                      <a:headEnd type="none" w="med" len="med"/>
                      <a:tailEnd type="none" w="med" len="med"/>
                    </a:lnL>
                    <a:lnR>
                      <a:noFill/>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r>
              <a:tr h="0">
                <a:tc>
                  <a:txBody>
                    <a:bodyPr/>
                    <a:lstStyle/>
                    <a:p>
                      <a:pPr algn="ctr" fontAlgn="t"/>
                      <a:r>
                        <a:rPr lang="es-ES" b="0" i="0" dirty="0">
                          <a:solidFill>
                            <a:srgbClr val="000000"/>
                          </a:solidFill>
                          <a:latin typeface="Arial"/>
                        </a:rPr>
                        <a:t>8</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s-ES" b="0" i="0" dirty="0">
                          <a:solidFill>
                            <a:srgbClr val="000000"/>
                          </a:solidFill>
                          <a:latin typeface="Arial"/>
                        </a:rPr>
                        <a:t>FEBRERO</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a:noFill/>
                    </a:lnB>
                    <a:solidFill>
                      <a:srgbClr val="FAFBFE"/>
                    </a:solidFill>
                  </a:tcPr>
                </a:tc>
                <a:tc>
                  <a:txBody>
                    <a:bodyPr/>
                    <a:lstStyle/>
                    <a:p>
                      <a:pPr algn="ctr" fontAlgn="t"/>
                      <a:r>
                        <a:rPr lang="es-ES" b="0" i="0">
                          <a:solidFill>
                            <a:srgbClr val="000000"/>
                          </a:solidFill>
                          <a:latin typeface="Arial"/>
                        </a:rPr>
                        <a:t>4</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a:noFill/>
                    </a:lnB>
                    <a:solidFill>
                      <a:srgbClr val="FAFBFE"/>
                    </a:solidFill>
                  </a:tcPr>
                </a:tc>
                <a:tc>
                  <a:txBody>
                    <a:bodyPr/>
                    <a:lstStyle/>
                    <a:p>
                      <a:pPr algn="ctr" fontAlgn="t"/>
                      <a:r>
                        <a:rPr lang="es-ES" b="0" i="0" dirty="0">
                          <a:solidFill>
                            <a:srgbClr val="000000"/>
                          </a:solidFill>
                          <a:latin typeface="Arial"/>
                        </a:rPr>
                        <a:t>11</a:t>
                      </a:r>
                    </a:p>
                  </a:txBody>
                  <a:tcPr marL="38100" marR="38100" marT="38100" marB="38100">
                    <a:lnL w="7620" cap="flat" cmpd="sng" algn="ctr">
                      <a:solidFill>
                        <a:srgbClr val="C1C1C1"/>
                      </a:solidFill>
                      <a:prstDash val="solid"/>
                      <a:round/>
                      <a:headEnd type="none" w="med" len="med"/>
                      <a:tailEnd type="none" w="med" len="med"/>
                    </a:lnL>
                    <a:lnR>
                      <a:noFill/>
                    </a:lnR>
                    <a:lnT w="7620" cap="flat" cmpd="sng" algn="ctr">
                      <a:solidFill>
                        <a:srgbClr val="C1C1C1"/>
                      </a:solidFill>
                      <a:prstDash val="solid"/>
                      <a:round/>
                      <a:headEnd type="none" w="med" len="med"/>
                      <a:tailEnd type="none" w="med" len="med"/>
                    </a:lnT>
                    <a:lnB>
                      <a:noFill/>
                    </a:lnB>
                    <a:solidFill>
                      <a:srgbClr val="FAFBFE"/>
                    </a:solidFill>
                  </a:tcPr>
                </a:tc>
              </a:tr>
            </a:tbl>
          </a:graphicData>
        </a:graphic>
      </p:graphicFrame>
      <p:pic>
        <p:nvPicPr>
          <p:cNvPr id="1028" name="Picture 4"/>
          <p:cNvPicPr>
            <a:picLocks noChangeAspect="1" noChangeArrowheads="1"/>
          </p:cNvPicPr>
          <p:nvPr/>
        </p:nvPicPr>
        <p:blipFill>
          <a:blip r:embed="rId2" cstate="print"/>
          <a:srcRect/>
          <a:stretch>
            <a:fillRect/>
          </a:stretch>
        </p:blipFill>
        <p:spPr bwMode="auto">
          <a:xfrm>
            <a:off x="4355976" y="3717032"/>
            <a:ext cx="4329113" cy="2590800"/>
          </a:xfrm>
          <a:prstGeom prst="rect">
            <a:avLst/>
          </a:prstGeom>
          <a:noFill/>
          <a:ln w="9525">
            <a:noFill/>
            <a:miter lim="800000"/>
            <a:headEnd/>
            <a:tailEnd/>
          </a:ln>
        </p:spPr>
      </p:pic>
      <p:sp>
        <p:nvSpPr>
          <p:cNvPr id="18" name="17 Flecha abajo"/>
          <p:cNvSpPr/>
          <p:nvPr/>
        </p:nvSpPr>
        <p:spPr>
          <a:xfrm>
            <a:off x="6444208" y="3140968"/>
            <a:ext cx="36004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46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8007" y="1556792"/>
            <a:ext cx="4162425" cy="150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587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circle(in)">
                                      <p:cBhvr>
                                        <p:cTn id="7"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20" y="44624"/>
            <a:ext cx="8712968" cy="707886"/>
          </a:xfrm>
          <a:prstGeom prst="rect">
            <a:avLst/>
          </a:prstGeom>
          <a:solidFill>
            <a:schemeClr val="accent1">
              <a:lumMod val="60000"/>
              <a:lumOff val="40000"/>
            </a:schemeClr>
          </a:solidFill>
        </p:spPr>
        <p:txBody>
          <a:bodyPr wrap="square" rtlCol="0">
            <a:spAutoFit/>
          </a:bodyPr>
          <a:lstStyle/>
          <a:p>
            <a:pPr algn="ctr"/>
            <a:r>
              <a:rPr lang="es-ES" sz="4000" b="1" dirty="0" smtClean="0"/>
              <a:t>	CONTROL DE FLUJO Y BUCLES: DO</a:t>
            </a:r>
            <a:endParaRPr lang="es-ES" sz="4000" b="1" dirty="0"/>
          </a:p>
        </p:txBody>
      </p:sp>
      <p:sp>
        <p:nvSpPr>
          <p:cNvPr id="11" name="10 CuadroTexto"/>
          <p:cNvSpPr txBox="1"/>
          <p:nvPr/>
        </p:nvSpPr>
        <p:spPr>
          <a:xfrm>
            <a:off x="539552" y="764704"/>
            <a:ext cx="8208912" cy="6678751"/>
          </a:xfrm>
          <a:prstGeom prst="rect">
            <a:avLst/>
          </a:prstGeom>
          <a:noFill/>
        </p:spPr>
        <p:txBody>
          <a:bodyPr wrap="square" rtlCol="0">
            <a:spAutoFit/>
          </a:bodyPr>
          <a:lstStyle/>
          <a:p>
            <a:r>
              <a:rPr lang="es-ES_tradnl" sz="2400" dirty="0" smtClean="0"/>
              <a:t>Sirve para indicar un bloque de sentencias. El final de ese bloque se conoce por la sentencia END.  Existen diferentes tipos: </a:t>
            </a:r>
            <a:endParaRPr lang="es-ES" sz="2400" dirty="0" smtClean="0"/>
          </a:p>
          <a:p>
            <a:r>
              <a:rPr lang="es-ES_tradnl" dirty="0" smtClean="0"/>
              <a:t> </a:t>
            </a:r>
            <a:endParaRPr lang="es-ES" dirty="0" smtClean="0"/>
          </a:p>
          <a:p>
            <a:r>
              <a:rPr lang="es-ES_tradnl" sz="2000" b="1" i="1" dirty="0" smtClean="0"/>
              <a:t>DO- </a:t>
            </a:r>
            <a:r>
              <a:rPr lang="es-ES_tradnl" sz="2000" b="1" dirty="0" smtClean="0"/>
              <a:t>  simple conjunto de sentencias.    </a:t>
            </a:r>
          </a:p>
          <a:p>
            <a:r>
              <a:rPr lang="es-ES_tradnl" dirty="0" smtClean="0"/>
              <a:t>	</a:t>
            </a:r>
            <a:r>
              <a:rPr lang="es-ES_tradnl" dirty="0" err="1" smtClean="0">
                <a:solidFill>
                  <a:srgbClr val="0070C0"/>
                </a:solidFill>
              </a:rPr>
              <a:t>If</a:t>
            </a:r>
            <a:r>
              <a:rPr lang="es-ES_tradnl" dirty="0" smtClean="0">
                <a:solidFill>
                  <a:srgbClr val="0070C0"/>
                </a:solidFill>
              </a:rPr>
              <a:t> x&gt;1 </a:t>
            </a:r>
            <a:r>
              <a:rPr lang="es-ES_tradnl" dirty="0" err="1" smtClean="0">
                <a:solidFill>
                  <a:srgbClr val="0070C0"/>
                </a:solidFill>
              </a:rPr>
              <a:t>then</a:t>
            </a:r>
            <a:r>
              <a:rPr lang="es-ES_tradnl" dirty="0" smtClean="0">
                <a:solidFill>
                  <a:srgbClr val="0070C0"/>
                </a:solidFill>
              </a:rPr>
              <a:t> do; </a:t>
            </a:r>
          </a:p>
          <a:p>
            <a:r>
              <a:rPr lang="es-ES_tradnl" dirty="0" smtClean="0">
                <a:solidFill>
                  <a:srgbClr val="0070C0"/>
                </a:solidFill>
              </a:rPr>
              <a:t>                             y=z;  resultado =‘optimo’; output; </a:t>
            </a:r>
          </a:p>
          <a:p>
            <a:r>
              <a:rPr lang="es-ES_tradnl" dirty="0" smtClean="0">
                <a:solidFill>
                  <a:srgbClr val="0070C0"/>
                </a:solidFill>
              </a:rPr>
              <a:t>                  </a:t>
            </a:r>
            <a:r>
              <a:rPr lang="es-ES_tradnl" dirty="0" err="1" smtClean="0">
                <a:solidFill>
                  <a:srgbClr val="0070C0"/>
                </a:solidFill>
              </a:rPr>
              <a:t>end</a:t>
            </a:r>
            <a:r>
              <a:rPr lang="es-ES_tradnl" dirty="0" smtClean="0">
                <a:solidFill>
                  <a:srgbClr val="0070C0"/>
                </a:solidFill>
              </a:rPr>
              <a:t>; </a:t>
            </a:r>
          </a:p>
          <a:p>
            <a:r>
              <a:rPr lang="es-ES_tradnl" b="1" dirty="0" smtClean="0"/>
              <a:t>DO iterativo,</a:t>
            </a:r>
            <a:r>
              <a:rPr lang="es-ES_tradnl" dirty="0" smtClean="0"/>
              <a:t>     genera bloques de sentencias que se repiten</a:t>
            </a:r>
            <a:endParaRPr lang="es-ES" dirty="0" smtClean="0"/>
          </a:p>
          <a:p>
            <a:r>
              <a:rPr lang="es-ES_tradnl" dirty="0" smtClean="0"/>
              <a:t>		</a:t>
            </a:r>
            <a:r>
              <a:rPr lang="es-ES_tradnl" dirty="0" smtClean="0">
                <a:solidFill>
                  <a:srgbClr val="0070C0"/>
                </a:solidFill>
              </a:rPr>
              <a:t>do x=1 </a:t>
            </a:r>
            <a:r>
              <a:rPr lang="es-ES_tradnl" dirty="0" err="1" smtClean="0">
                <a:solidFill>
                  <a:srgbClr val="0070C0"/>
                </a:solidFill>
              </a:rPr>
              <a:t>to</a:t>
            </a:r>
            <a:r>
              <a:rPr lang="es-ES_tradnl" dirty="0" smtClean="0">
                <a:solidFill>
                  <a:srgbClr val="0070C0"/>
                </a:solidFill>
              </a:rPr>
              <a:t> 20;</a:t>
            </a:r>
          </a:p>
          <a:p>
            <a:r>
              <a:rPr lang="es-ES_tradnl" dirty="0" smtClean="0"/>
              <a:t>El bloque se repetirá 20 veces, variando el valor de x que puede ser variable muda</a:t>
            </a:r>
            <a:endParaRPr lang="es-ES" dirty="0" smtClean="0"/>
          </a:p>
          <a:p>
            <a:r>
              <a:rPr lang="es-ES_tradnl" dirty="0" smtClean="0"/>
              <a:t>		</a:t>
            </a:r>
            <a:r>
              <a:rPr lang="es-ES_tradnl" dirty="0" smtClean="0">
                <a:solidFill>
                  <a:srgbClr val="0070C0"/>
                </a:solidFill>
              </a:rPr>
              <a:t>do y=0 </a:t>
            </a:r>
            <a:r>
              <a:rPr lang="es-ES_tradnl" dirty="0" err="1" smtClean="0">
                <a:solidFill>
                  <a:srgbClr val="0070C0"/>
                </a:solidFill>
              </a:rPr>
              <a:t>to</a:t>
            </a:r>
            <a:r>
              <a:rPr lang="es-ES_tradnl" dirty="0" smtClean="0">
                <a:solidFill>
                  <a:srgbClr val="0070C0"/>
                </a:solidFill>
              </a:rPr>
              <a:t> 1 </a:t>
            </a:r>
            <a:r>
              <a:rPr lang="es-ES_tradnl" dirty="0" err="1" smtClean="0">
                <a:solidFill>
                  <a:srgbClr val="0070C0"/>
                </a:solidFill>
              </a:rPr>
              <a:t>by</a:t>
            </a:r>
            <a:r>
              <a:rPr lang="es-ES_tradnl" dirty="0" smtClean="0">
                <a:solidFill>
                  <a:srgbClr val="0070C0"/>
                </a:solidFill>
              </a:rPr>
              <a:t> 0.01;</a:t>
            </a:r>
            <a:r>
              <a:rPr lang="es-ES_tradnl" dirty="0" smtClean="0"/>
              <a:t> </a:t>
            </a:r>
          </a:p>
          <a:p>
            <a:r>
              <a:rPr lang="es-ES_tradnl" dirty="0" smtClean="0"/>
              <a:t>(el bloque se repetirá 101 veces  y varía desde 0 hasta 1 de 0.01 en 0.01,  es decir 0, 0.01, 0.02,…).   		</a:t>
            </a:r>
          </a:p>
          <a:p>
            <a:r>
              <a:rPr lang="es-ES_tradnl" i="1" dirty="0" smtClean="0">
                <a:solidFill>
                  <a:srgbClr val="0070C0"/>
                </a:solidFill>
              </a:rPr>
              <a:t>                                   do mes= 'junio',  'julio',  'agosto';</a:t>
            </a:r>
          </a:p>
          <a:p>
            <a:r>
              <a:rPr lang="es-ES_tradnl" b="1" dirty="0" smtClean="0"/>
              <a:t>DO WHILE </a:t>
            </a:r>
            <a:r>
              <a:rPr lang="es-ES_tradnl" dirty="0" smtClean="0"/>
              <a:t> y  </a:t>
            </a:r>
            <a:r>
              <a:rPr lang="es-ES_tradnl" b="1" dirty="0" smtClean="0"/>
              <a:t>DO  UNTIL</a:t>
            </a:r>
            <a:r>
              <a:rPr lang="es-ES_tradnl" dirty="0" smtClean="0"/>
              <a:t>  existe  una  condición  que  de verificarse</a:t>
            </a:r>
            <a:r>
              <a:rPr lang="es-ES_tradnl" i="1" dirty="0" smtClean="0"/>
              <a:t>, </a:t>
            </a:r>
            <a:r>
              <a:rPr lang="es-ES_tradnl" dirty="0" smtClean="0"/>
              <a:t>sigue el bucle</a:t>
            </a:r>
            <a:r>
              <a:rPr lang="es-ES_tradnl" i="1" dirty="0" smtClean="0"/>
              <a:t>. </a:t>
            </a:r>
            <a:r>
              <a:rPr lang="es-ES_tradnl" b="1" dirty="0" err="1" smtClean="0"/>
              <a:t>while</a:t>
            </a:r>
            <a:r>
              <a:rPr lang="es-ES_tradnl" dirty="0" smtClean="0"/>
              <a:t>  evalúa al principio del bucle  y </a:t>
            </a:r>
            <a:r>
              <a:rPr lang="es-ES_tradnl" b="1" dirty="0" err="1" smtClean="0"/>
              <a:t>Until</a:t>
            </a:r>
            <a:r>
              <a:rPr lang="es-ES_tradnl" dirty="0" smtClean="0"/>
              <a:t> al final (hasta que ocurra). </a:t>
            </a:r>
            <a:endParaRPr lang="es-ES" dirty="0" smtClean="0"/>
          </a:p>
          <a:p>
            <a:r>
              <a:rPr lang="en-US" i="1" dirty="0" smtClean="0"/>
              <a:t>	</a:t>
            </a:r>
            <a:r>
              <a:rPr lang="en-US" i="1" dirty="0" smtClean="0">
                <a:solidFill>
                  <a:srgbClr val="0070C0"/>
                </a:solidFill>
              </a:rPr>
              <a:t>do </a:t>
            </a:r>
            <a:r>
              <a:rPr lang="en-US" i="1" dirty="0" err="1" smtClean="0">
                <a:solidFill>
                  <a:srgbClr val="0070C0"/>
                </a:solidFill>
              </a:rPr>
              <a:t>i</a:t>
            </a:r>
            <a:r>
              <a:rPr lang="en-US" i="1" dirty="0" smtClean="0">
                <a:solidFill>
                  <a:srgbClr val="0070C0"/>
                </a:solidFill>
              </a:rPr>
              <a:t>=1 to 10 while (x &lt; y);</a:t>
            </a:r>
            <a:endParaRPr lang="es-ES" dirty="0" smtClean="0">
              <a:solidFill>
                <a:srgbClr val="0070C0"/>
              </a:solidFill>
            </a:endParaRPr>
          </a:p>
          <a:p>
            <a:endParaRPr lang="es-ES_tradnl" i="1" dirty="0" smtClean="0"/>
          </a:p>
          <a:p>
            <a:r>
              <a:rPr lang="es-ES_tradnl" i="1" dirty="0" smtClean="0"/>
              <a:t>	</a:t>
            </a:r>
            <a:r>
              <a:rPr lang="es-ES_tradnl" i="1" dirty="0" smtClean="0">
                <a:solidFill>
                  <a:srgbClr val="0070C0"/>
                </a:solidFill>
              </a:rPr>
              <a:t>do </a:t>
            </a:r>
            <a:r>
              <a:rPr lang="es-ES_tradnl" i="1" dirty="0" err="1" smtClean="0">
                <a:solidFill>
                  <a:srgbClr val="0070C0"/>
                </a:solidFill>
              </a:rPr>
              <a:t>while</a:t>
            </a:r>
            <a:r>
              <a:rPr lang="es-ES_tradnl" i="1" dirty="0" smtClean="0">
                <a:solidFill>
                  <a:srgbClr val="0070C0"/>
                </a:solidFill>
              </a:rPr>
              <a:t> (n </a:t>
            </a:r>
            <a:r>
              <a:rPr lang="es-ES_tradnl" i="1" dirty="0" err="1" smtClean="0">
                <a:solidFill>
                  <a:srgbClr val="0070C0"/>
                </a:solidFill>
              </a:rPr>
              <a:t>lt</a:t>
            </a:r>
            <a:r>
              <a:rPr lang="es-ES_tradnl" i="1" dirty="0" smtClean="0">
                <a:solidFill>
                  <a:srgbClr val="0070C0"/>
                </a:solidFill>
              </a:rPr>
              <a:t> 5)</a:t>
            </a:r>
            <a:r>
              <a:rPr lang="es-ES_tradnl" dirty="0" smtClean="0">
                <a:solidFill>
                  <a:srgbClr val="0070C0"/>
                </a:solidFill>
              </a:rPr>
              <a:t>;</a:t>
            </a:r>
            <a:endParaRPr lang="es-ES" dirty="0" smtClean="0">
              <a:solidFill>
                <a:srgbClr val="0070C0"/>
              </a:solidFill>
            </a:endParaRPr>
          </a:p>
          <a:p>
            <a:r>
              <a:rPr lang="es-ES_tradnl" dirty="0" smtClean="0"/>
              <a:t>			</a:t>
            </a:r>
            <a:r>
              <a:rPr lang="es-ES_tradnl" dirty="0" smtClean="0">
                <a:solidFill>
                  <a:srgbClr val="0070C0"/>
                </a:solidFill>
              </a:rPr>
              <a:t>do </a:t>
            </a:r>
            <a:r>
              <a:rPr lang="es-ES_tradnl" dirty="0" err="1" smtClean="0">
                <a:solidFill>
                  <a:srgbClr val="0070C0"/>
                </a:solidFill>
              </a:rPr>
              <a:t>until</a:t>
            </a:r>
            <a:r>
              <a:rPr lang="es-ES_tradnl" dirty="0" smtClean="0">
                <a:solidFill>
                  <a:srgbClr val="0070C0"/>
                </a:solidFill>
              </a:rPr>
              <a:t> (x&lt;y); </a:t>
            </a:r>
            <a:endParaRPr lang="es-ES" dirty="0" smtClean="0">
              <a:solidFill>
                <a:srgbClr val="0070C0"/>
              </a:solidFill>
            </a:endParaRPr>
          </a:p>
          <a:p>
            <a:r>
              <a:rPr lang="es-ES_tradnl" dirty="0" smtClean="0"/>
              <a:t> </a:t>
            </a:r>
            <a:endParaRPr lang="es-ES" dirty="0" smtClean="0"/>
          </a:p>
          <a:p>
            <a:r>
              <a:rPr lang="es-ES_tradnl" dirty="0" smtClean="0"/>
              <a:t> </a:t>
            </a:r>
            <a:endParaRPr lang="es-ES" dirty="0" smtClean="0"/>
          </a:p>
          <a:p>
            <a:endParaRPr lang="es-ES" dirty="0"/>
          </a:p>
        </p:txBody>
      </p:sp>
    </p:spTree>
    <p:extLst>
      <p:ext uri="{BB962C8B-B14F-4D97-AF65-F5344CB8AC3E}">
        <p14:creationId xmlns:p14="http://schemas.microsoft.com/office/powerpoint/2010/main" val="20932793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20" y="44624"/>
            <a:ext cx="8712968" cy="707886"/>
          </a:xfrm>
          <a:prstGeom prst="rect">
            <a:avLst/>
          </a:prstGeom>
          <a:solidFill>
            <a:schemeClr val="accent1">
              <a:lumMod val="60000"/>
              <a:lumOff val="40000"/>
            </a:schemeClr>
          </a:solidFill>
        </p:spPr>
        <p:txBody>
          <a:bodyPr wrap="square" rtlCol="0">
            <a:spAutoFit/>
          </a:bodyPr>
          <a:lstStyle/>
          <a:p>
            <a:pPr algn="ctr"/>
            <a:r>
              <a:rPr lang="es-ES" sz="4000" b="1" dirty="0" smtClean="0"/>
              <a:t>	CONTROL DE FLUJO Y BUCLES: DO</a:t>
            </a:r>
            <a:endParaRPr lang="es-ES" sz="4000" b="1" dirty="0"/>
          </a:p>
        </p:txBody>
      </p:sp>
      <p:pic>
        <p:nvPicPr>
          <p:cNvPr id="41986" name="Picture 2"/>
          <p:cNvPicPr>
            <a:picLocks noChangeAspect="1" noChangeArrowheads="1"/>
          </p:cNvPicPr>
          <p:nvPr/>
        </p:nvPicPr>
        <p:blipFill>
          <a:blip r:embed="rId2" cstate="print"/>
          <a:srcRect/>
          <a:stretch>
            <a:fillRect/>
          </a:stretch>
        </p:blipFill>
        <p:spPr bwMode="auto">
          <a:xfrm>
            <a:off x="467544" y="836712"/>
            <a:ext cx="2088232" cy="6107722"/>
          </a:xfrm>
          <a:prstGeom prst="rect">
            <a:avLst/>
          </a:prstGeom>
          <a:noFill/>
          <a:ln w="9525">
            <a:noFill/>
            <a:miter lim="800000"/>
            <a:headEnd/>
            <a:tailEnd/>
          </a:ln>
        </p:spPr>
      </p:pic>
      <p:pic>
        <p:nvPicPr>
          <p:cNvPr id="41987" name="Picture 3"/>
          <p:cNvPicPr>
            <a:picLocks noChangeAspect="1" noChangeArrowheads="1"/>
          </p:cNvPicPr>
          <p:nvPr/>
        </p:nvPicPr>
        <p:blipFill>
          <a:blip r:embed="rId3" cstate="print"/>
          <a:srcRect/>
          <a:stretch>
            <a:fillRect/>
          </a:stretch>
        </p:blipFill>
        <p:spPr bwMode="auto">
          <a:xfrm>
            <a:off x="5364088" y="1340768"/>
            <a:ext cx="1343025" cy="1819275"/>
          </a:xfrm>
          <a:prstGeom prst="rect">
            <a:avLst/>
          </a:prstGeom>
          <a:noFill/>
          <a:ln w="9525">
            <a:noFill/>
            <a:miter lim="800000"/>
            <a:headEnd/>
            <a:tailEnd/>
          </a:ln>
        </p:spPr>
      </p:pic>
      <p:sp>
        <p:nvSpPr>
          <p:cNvPr id="8" name="7 Flecha derecha"/>
          <p:cNvSpPr/>
          <p:nvPr/>
        </p:nvSpPr>
        <p:spPr>
          <a:xfrm>
            <a:off x="3059832" y="1628800"/>
            <a:ext cx="180020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Flecha derecha"/>
          <p:cNvSpPr/>
          <p:nvPr/>
        </p:nvSpPr>
        <p:spPr>
          <a:xfrm>
            <a:off x="3275856" y="5157192"/>
            <a:ext cx="180020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1988" name="Picture 4"/>
          <p:cNvPicPr>
            <a:picLocks noChangeAspect="1" noChangeArrowheads="1"/>
          </p:cNvPicPr>
          <p:nvPr/>
        </p:nvPicPr>
        <p:blipFill>
          <a:blip r:embed="rId4" cstate="print"/>
          <a:srcRect/>
          <a:stretch>
            <a:fillRect/>
          </a:stretch>
        </p:blipFill>
        <p:spPr bwMode="auto">
          <a:xfrm>
            <a:off x="5652120" y="4869160"/>
            <a:ext cx="1333500" cy="1095375"/>
          </a:xfrm>
          <a:prstGeom prst="rect">
            <a:avLst/>
          </a:prstGeom>
          <a:noFill/>
          <a:ln w="9525">
            <a:noFill/>
            <a:miter lim="800000"/>
            <a:headEnd/>
            <a:tailEnd/>
          </a:ln>
        </p:spPr>
      </p:pic>
    </p:spTree>
    <p:extLst>
      <p:ext uri="{BB962C8B-B14F-4D97-AF65-F5344CB8AC3E}">
        <p14:creationId xmlns:p14="http://schemas.microsoft.com/office/powerpoint/2010/main" val="72092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1987"/>
                                        </p:tgtEl>
                                        <p:attrNameLst>
                                          <p:attrName>style.visibility</p:attrName>
                                        </p:attrNameLst>
                                      </p:cBhvr>
                                      <p:to>
                                        <p:strVal val="visible"/>
                                      </p:to>
                                    </p:set>
                                    <p:animEffect transition="in" filter="box(in)">
                                      <p:cBhvr>
                                        <p:cTn id="7" dur="500"/>
                                        <p:tgtEl>
                                          <p:spTgt spid="4198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41987"/>
                                        </p:tgtEl>
                                        <p:attrNameLst>
                                          <p:attrName>style.visibility</p:attrName>
                                        </p:attrNameLst>
                                      </p:cBhvr>
                                      <p:to>
                                        <p:strVal val="visible"/>
                                      </p:to>
                                    </p:set>
                                    <p:animEffect transition="in" filter="box(in)">
                                      <p:cBhvr>
                                        <p:cTn id="15" dur="500"/>
                                        <p:tgtEl>
                                          <p:spTgt spid="41987"/>
                                        </p:tgtEl>
                                      </p:cBhvr>
                                    </p:animEffect>
                                  </p:childTnLst>
                                </p:cTn>
                              </p:par>
                              <p:par>
                                <p:cTn id="16" presetID="4" presetClass="entr" presetSubtype="16" fill="hold" grpId="1"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ox(in)">
                                      <p:cBhvr>
                                        <p:cTn id="18" dur="500"/>
                                        <p:tgtEl>
                                          <p:spTgt spid="8"/>
                                        </p:tgtEl>
                                      </p:cBhvr>
                                    </p:animEffect>
                                  </p:childTnLst>
                                </p:cTn>
                              </p:par>
                              <p:par>
                                <p:cTn id="19" presetID="4" presetClass="entr" presetSubtype="16" fill="hold" nodeType="withEffect">
                                  <p:stCondLst>
                                    <p:cond delay="0"/>
                                  </p:stCondLst>
                                  <p:childTnLst>
                                    <p:set>
                                      <p:cBhvr>
                                        <p:cTn id="20" dur="1" fill="hold">
                                          <p:stCondLst>
                                            <p:cond delay="0"/>
                                          </p:stCondLst>
                                        </p:cTn>
                                        <p:tgtEl>
                                          <p:spTgt spid="41988"/>
                                        </p:tgtEl>
                                        <p:attrNameLst>
                                          <p:attrName>style.visibility</p:attrName>
                                        </p:attrNameLst>
                                      </p:cBhvr>
                                      <p:to>
                                        <p:strVal val="visible"/>
                                      </p:to>
                                    </p:set>
                                    <p:animEffect transition="in" filter="box(in)">
                                      <p:cBhvr>
                                        <p:cTn id="21" dur="500"/>
                                        <p:tgtEl>
                                          <p:spTgt spid="41988"/>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ox(in)">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20" y="44624"/>
            <a:ext cx="8712968" cy="707886"/>
          </a:xfrm>
          <a:prstGeom prst="rect">
            <a:avLst/>
          </a:prstGeom>
          <a:solidFill>
            <a:schemeClr val="accent1">
              <a:lumMod val="60000"/>
              <a:lumOff val="40000"/>
            </a:schemeClr>
          </a:solidFill>
        </p:spPr>
        <p:txBody>
          <a:bodyPr wrap="square" rtlCol="0">
            <a:spAutoFit/>
          </a:bodyPr>
          <a:lstStyle/>
          <a:p>
            <a:pPr algn="ctr"/>
            <a:r>
              <a:rPr lang="es-ES" sz="4000" b="1" dirty="0" smtClean="0"/>
              <a:t>	CONTROL DE FLUJO Y BUCLES: IF</a:t>
            </a:r>
            <a:endParaRPr lang="es-ES" sz="4000" b="1" dirty="0"/>
          </a:p>
        </p:txBody>
      </p:sp>
      <p:sp>
        <p:nvSpPr>
          <p:cNvPr id="10" name="9 CuadroTexto"/>
          <p:cNvSpPr txBox="1"/>
          <p:nvPr/>
        </p:nvSpPr>
        <p:spPr>
          <a:xfrm>
            <a:off x="611560" y="1124744"/>
            <a:ext cx="7632848" cy="4832092"/>
          </a:xfrm>
          <a:prstGeom prst="rect">
            <a:avLst/>
          </a:prstGeom>
          <a:noFill/>
        </p:spPr>
        <p:txBody>
          <a:bodyPr wrap="square" rtlCol="0">
            <a:spAutoFit/>
          </a:bodyPr>
          <a:lstStyle/>
          <a:p>
            <a:r>
              <a:rPr lang="es-ES_tradnl" sz="2400" b="1" i="1" dirty="0" smtClean="0"/>
              <a:t>IF</a:t>
            </a:r>
            <a:r>
              <a:rPr lang="es-ES_tradnl" dirty="0" smtClean="0"/>
              <a:t>         </a:t>
            </a:r>
            <a:r>
              <a:rPr lang="es-ES_tradnl" sz="2000" dirty="0" smtClean="0"/>
              <a:t>	</a:t>
            </a:r>
            <a:r>
              <a:rPr lang="es-ES_tradnl" sz="2800" dirty="0" smtClean="0"/>
              <a:t>Indica condición que debe  verificarse para  que  se realicen  algunas  sentencias. </a:t>
            </a:r>
            <a:r>
              <a:rPr lang="es-ES_tradnl" sz="2800" i="1" dirty="0" smtClean="0"/>
              <a:t> </a:t>
            </a:r>
            <a:endParaRPr lang="es-ES" sz="2800" dirty="0" smtClean="0"/>
          </a:p>
          <a:p>
            <a:r>
              <a:rPr lang="es-ES_tradnl" sz="2800" i="1" dirty="0" smtClean="0"/>
              <a:t>	</a:t>
            </a:r>
            <a:r>
              <a:rPr lang="es-ES_tradnl" sz="2800" i="1" dirty="0" err="1" smtClean="0">
                <a:solidFill>
                  <a:srgbClr val="0070C0"/>
                </a:solidFill>
              </a:rPr>
              <a:t>if</a:t>
            </a:r>
            <a:r>
              <a:rPr lang="es-ES_tradnl" sz="2800" i="1" dirty="0" smtClean="0">
                <a:solidFill>
                  <a:srgbClr val="0070C0"/>
                </a:solidFill>
              </a:rPr>
              <a:t> nombre = '</a:t>
            </a:r>
            <a:r>
              <a:rPr lang="es-ES_tradnl" sz="2800" i="1" dirty="0" err="1" smtClean="0">
                <a:solidFill>
                  <a:srgbClr val="0070C0"/>
                </a:solidFill>
              </a:rPr>
              <a:t>jose</a:t>
            </a:r>
            <a:r>
              <a:rPr lang="es-ES_tradnl" sz="2800" i="1" dirty="0" smtClean="0">
                <a:solidFill>
                  <a:srgbClr val="0070C0"/>
                </a:solidFill>
              </a:rPr>
              <a:t>'  </a:t>
            </a:r>
            <a:r>
              <a:rPr lang="es-ES_tradnl" sz="2800" i="1" dirty="0" err="1" smtClean="0">
                <a:solidFill>
                  <a:srgbClr val="0070C0"/>
                </a:solidFill>
              </a:rPr>
              <a:t>then</a:t>
            </a:r>
            <a:r>
              <a:rPr lang="es-ES_tradnl" sz="2800" i="1" dirty="0" smtClean="0">
                <a:solidFill>
                  <a:srgbClr val="0070C0"/>
                </a:solidFill>
              </a:rPr>
              <a:t> banco=1000;</a:t>
            </a:r>
            <a:endParaRPr lang="es-ES" sz="2800" dirty="0" smtClean="0">
              <a:solidFill>
                <a:srgbClr val="0070C0"/>
              </a:solidFill>
            </a:endParaRPr>
          </a:p>
          <a:p>
            <a:endParaRPr lang="en-US" sz="2800" i="1" dirty="0" smtClean="0"/>
          </a:p>
          <a:p>
            <a:r>
              <a:rPr lang="en-US" sz="2800" i="1" dirty="0" smtClean="0"/>
              <a:t>	</a:t>
            </a:r>
            <a:r>
              <a:rPr lang="en-US" sz="2800" i="1" dirty="0" smtClean="0">
                <a:solidFill>
                  <a:srgbClr val="0070C0"/>
                </a:solidFill>
              </a:rPr>
              <a:t>if x=0    then do;</a:t>
            </a:r>
          </a:p>
          <a:p>
            <a:r>
              <a:rPr lang="en-US" sz="2800" i="1" dirty="0">
                <a:solidFill>
                  <a:srgbClr val="0070C0"/>
                </a:solidFill>
              </a:rPr>
              <a:t>	</a:t>
            </a:r>
            <a:r>
              <a:rPr lang="en-US" sz="2800" i="1" dirty="0" smtClean="0">
                <a:solidFill>
                  <a:srgbClr val="0070C0"/>
                </a:solidFill>
              </a:rPr>
              <a:t>		   if y=0 then put 'x=0 y=0';</a:t>
            </a:r>
            <a:endParaRPr lang="es-ES" sz="2800" dirty="0" smtClean="0">
              <a:solidFill>
                <a:srgbClr val="0070C0"/>
              </a:solidFill>
            </a:endParaRPr>
          </a:p>
          <a:p>
            <a:r>
              <a:rPr lang="en-US" sz="2800" b="1" i="1" dirty="0" smtClean="0"/>
              <a:t>	                          </a:t>
            </a:r>
            <a:r>
              <a:rPr lang="en-US" sz="2800" b="1" i="1" dirty="0" smtClean="0">
                <a:solidFill>
                  <a:srgbClr val="0070C0"/>
                </a:solidFill>
              </a:rPr>
              <a:t>else </a:t>
            </a:r>
            <a:r>
              <a:rPr lang="en-US" sz="2800" i="1" dirty="0" smtClean="0">
                <a:solidFill>
                  <a:srgbClr val="0070C0"/>
                </a:solidFill>
              </a:rPr>
              <a:t>put 'x=0  y ≠ 0';</a:t>
            </a:r>
          </a:p>
          <a:p>
            <a:r>
              <a:rPr lang="en-US" sz="2800" i="1" dirty="0">
                <a:solidFill>
                  <a:srgbClr val="0070C0"/>
                </a:solidFill>
              </a:rPr>
              <a:t>	</a:t>
            </a:r>
            <a:r>
              <a:rPr lang="en-US" sz="2800" i="1" dirty="0" smtClean="0">
                <a:solidFill>
                  <a:srgbClr val="0070C0"/>
                </a:solidFill>
              </a:rPr>
              <a:t>	end; 	</a:t>
            </a:r>
            <a:endParaRPr lang="es-ES" sz="2800" dirty="0" smtClean="0">
              <a:solidFill>
                <a:srgbClr val="0070C0"/>
              </a:solidFill>
            </a:endParaRPr>
          </a:p>
          <a:p>
            <a:r>
              <a:rPr lang="en-US" sz="2800" i="1" dirty="0" smtClean="0"/>
              <a:t>     	</a:t>
            </a:r>
            <a:r>
              <a:rPr lang="en-US" sz="2800" b="1" i="1" dirty="0" smtClean="0">
                <a:solidFill>
                  <a:srgbClr val="0070C0"/>
                </a:solidFill>
              </a:rPr>
              <a:t>else</a:t>
            </a:r>
            <a:r>
              <a:rPr lang="en-US" sz="2800" i="1" dirty="0" smtClean="0">
                <a:solidFill>
                  <a:srgbClr val="0070C0"/>
                </a:solidFill>
              </a:rPr>
              <a:t> put 'x </a:t>
            </a:r>
            <a:r>
              <a:rPr lang="en-US" sz="2800" i="1" dirty="0" err="1" smtClean="0">
                <a:solidFill>
                  <a:srgbClr val="0070C0"/>
                </a:solidFill>
              </a:rPr>
              <a:t>distinto</a:t>
            </a:r>
            <a:r>
              <a:rPr lang="en-US" sz="2800" i="1" dirty="0" smtClean="0">
                <a:solidFill>
                  <a:srgbClr val="0070C0"/>
                </a:solidFill>
              </a:rPr>
              <a:t> de 0';</a:t>
            </a:r>
            <a:endParaRPr lang="es-ES" sz="2800" dirty="0" smtClean="0">
              <a:solidFill>
                <a:srgbClr val="0070C0"/>
              </a:solidFill>
            </a:endParaRPr>
          </a:p>
          <a:p>
            <a:r>
              <a:rPr lang="en-US" sz="2800" dirty="0" smtClean="0"/>
              <a:t> </a:t>
            </a:r>
            <a:r>
              <a:rPr lang="es-ES" sz="2800" dirty="0" smtClean="0"/>
              <a:t>Ahora tenemos </a:t>
            </a:r>
            <a:r>
              <a:rPr lang="es-ES" sz="2800" dirty="0" err="1" smtClean="0">
                <a:solidFill>
                  <a:srgbClr val="0070C0"/>
                </a:solidFill>
              </a:rPr>
              <a:t>if</a:t>
            </a:r>
            <a:r>
              <a:rPr lang="es-ES" sz="2800" dirty="0" smtClean="0">
                <a:solidFill>
                  <a:srgbClr val="0070C0"/>
                </a:solidFill>
              </a:rPr>
              <a:t> anidados</a:t>
            </a:r>
            <a:r>
              <a:rPr lang="es-ES" sz="2800" dirty="0" smtClean="0"/>
              <a:t>.  </a:t>
            </a:r>
            <a:r>
              <a:rPr lang="es-ES" sz="2800" b="1" dirty="0" smtClean="0"/>
              <a:t>ELSE</a:t>
            </a:r>
            <a:r>
              <a:rPr lang="es-ES" sz="2800" dirty="0" smtClean="0"/>
              <a:t>  significa el complementario de la condición IF. </a:t>
            </a:r>
            <a:endParaRPr lang="es-ES" sz="2800" dirty="0"/>
          </a:p>
        </p:txBody>
      </p:sp>
    </p:spTree>
    <p:extLst>
      <p:ext uri="{BB962C8B-B14F-4D97-AF65-F5344CB8AC3E}">
        <p14:creationId xmlns:p14="http://schemas.microsoft.com/office/powerpoint/2010/main" val="2003132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44624"/>
            <a:ext cx="9144000" cy="707886"/>
          </a:xfrm>
          <a:prstGeom prst="rect">
            <a:avLst/>
          </a:prstGeom>
          <a:solidFill>
            <a:schemeClr val="accent1">
              <a:lumMod val="60000"/>
              <a:lumOff val="40000"/>
            </a:schemeClr>
          </a:solidFill>
        </p:spPr>
        <p:txBody>
          <a:bodyPr wrap="square" rtlCol="0">
            <a:spAutoFit/>
          </a:bodyPr>
          <a:lstStyle/>
          <a:p>
            <a:pPr algn="ctr"/>
            <a:r>
              <a:rPr lang="es-ES" sz="4000" b="1" dirty="0" smtClean="0"/>
              <a:t>	CONTROL DE FLUJO Y BUCLES: WHERE</a:t>
            </a:r>
            <a:endParaRPr lang="es-ES" sz="4000" b="1" dirty="0"/>
          </a:p>
        </p:txBody>
      </p:sp>
      <p:sp>
        <p:nvSpPr>
          <p:cNvPr id="10" name="9 CuadroTexto"/>
          <p:cNvSpPr txBox="1"/>
          <p:nvPr/>
        </p:nvSpPr>
        <p:spPr>
          <a:xfrm>
            <a:off x="107504" y="836712"/>
            <a:ext cx="8964488" cy="5262979"/>
          </a:xfrm>
          <a:prstGeom prst="rect">
            <a:avLst/>
          </a:prstGeom>
          <a:noFill/>
        </p:spPr>
        <p:txBody>
          <a:bodyPr wrap="square" rtlCol="0">
            <a:spAutoFit/>
          </a:bodyPr>
          <a:lstStyle/>
          <a:p>
            <a:pPr marL="1527175" indent="-1527175"/>
            <a:r>
              <a:rPr lang="es-ES" sz="2400" b="1" i="1" dirty="0" smtClean="0"/>
              <a:t>WHERE</a:t>
            </a:r>
            <a:r>
              <a:rPr lang="es-ES" sz="2400" b="1" dirty="0" smtClean="0"/>
              <a:t>.</a:t>
            </a:r>
            <a:r>
              <a:rPr lang="es-ES" sz="2400" dirty="0" smtClean="0"/>
              <a:t>‑     S</a:t>
            </a:r>
            <a:r>
              <a:rPr lang="es-ES_tradnl" sz="2400" dirty="0" err="1" smtClean="0"/>
              <a:t>elecciona</a:t>
            </a:r>
            <a:r>
              <a:rPr lang="es-ES_tradnl" sz="2400" dirty="0" smtClean="0"/>
              <a:t>  datos de un conjunto SAS previamente creado.  </a:t>
            </a:r>
            <a:endParaRPr lang="es-ES" sz="2400" dirty="0" smtClean="0"/>
          </a:p>
          <a:p>
            <a:r>
              <a:rPr lang="es-ES_tradnl" sz="2400" i="1" dirty="0" smtClean="0">
                <a:solidFill>
                  <a:srgbClr val="FF0000"/>
                </a:solidFill>
              </a:rPr>
              <a:t>WHERE  expresión;</a:t>
            </a:r>
          </a:p>
          <a:p>
            <a:r>
              <a:rPr lang="es-ES_tradnl" sz="2400" i="1" dirty="0" smtClean="0"/>
              <a:t>(la expresión es lógica o aritmética con operadores y </a:t>
            </a:r>
            <a:r>
              <a:rPr lang="es-ES_tradnl" sz="2400" i="1" dirty="0" err="1" smtClean="0"/>
              <a:t>operandos</a:t>
            </a:r>
            <a:r>
              <a:rPr lang="es-ES_tradnl" sz="2400" i="1" dirty="0" smtClean="0"/>
              <a:t>)</a:t>
            </a:r>
            <a:endParaRPr lang="es-ES" sz="2400" dirty="0" smtClean="0"/>
          </a:p>
          <a:p>
            <a:r>
              <a:rPr lang="es-ES_tradnl" sz="2400" i="1" dirty="0" smtClean="0"/>
              <a:t>	</a:t>
            </a:r>
            <a:r>
              <a:rPr lang="es-ES_tradnl" sz="2400" i="1" dirty="0" smtClean="0">
                <a:solidFill>
                  <a:srgbClr val="0070C0"/>
                </a:solidFill>
              </a:rPr>
              <a:t>DATA lea;</a:t>
            </a:r>
            <a:endParaRPr lang="es-ES" sz="2400" dirty="0" smtClean="0">
              <a:solidFill>
                <a:srgbClr val="0070C0"/>
              </a:solidFill>
            </a:endParaRPr>
          </a:p>
          <a:p>
            <a:r>
              <a:rPr lang="es-ES_tradnl" sz="2400" i="1" dirty="0" smtClean="0">
                <a:solidFill>
                  <a:srgbClr val="0070C0"/>
                </a:solidFill>
              </a:rPr>
              <a:t>		SET pepe;</a:t>
            </a:r>
            <a:endParaRPr lang="es-ES" sz="2400" dirty="0" smtClean="0">
              <a:solidFill>
                <a:srgbClr val="0070C0"/>
              </a:solidFill>
            </a:endParaRPr>
          </a:p>
          <a:p>
            <a:r>
              <a:rPr lang="es-ES_tradnl" sz="2400" i="1" dirty="0" smtClean="0">
                <a:solidFill>
                  <a:srgbClr val="0070C0"/>
                </a:solidFill>
              </a:rPr>
              <a:t>		WHERE x=5;</a:t>
            </a:r>
          </a:p>
          <a:p>
            <a:endParaRPr lang="es-ES" sz="2400" dirty="0" smtClean="0"/>
          </a:p>
          <a:p>
            <a:r>
              <a:rPr lang="es-ES_tradnl" sz="2400" dirty="0" smtClean="0"/>
              <a:t>Sólo incluye en el conjunto </a:t>
            </a:r>
            <a:r>
              <a:rPr lang="es-ES_tradnl" sz="2400" i="1" dirty="0" smtClean="0"/>
              <a:t>lea </a:t>
            </a:r>
            <a:r>
              <a:rPr lang="es-ES_tradnl" sz="2400" dirty="0" smtClean="0"/>
              <a:t> observaciones de </a:t>
            </a:r>
            <a:r>
              <a:rPr lang="es-ES_tradnl" sz="2400" i="1" dirty="0" smtClean="0"/>
              <a:t>pepe </a:t>
            </a:r>
            <a:r>
              <a:rPr lang="es-ES_tradnl" sz="2400" dirty="0" smtClean="0"/>
              <a:t>donde </a:t>
            </a:r>
            <a:r>
              <a:rPr lang="es-ES_tradnl" sz="2400" i="1" dirty="0" smtClean="0"/>
              <a:t>x </a:t>
            </a:r>
            <a:r>
              <a:rPr lang="es-ES_tradnl" sz="2400" dirty="0" smtClean="0"/>
              <a:t>valga 5. </a:t>
            </a:r>
            <a:endParaRPr lang="es-ES" sz="2400" dirty="0" smtClean="0"/>
          </a:p>
          <a:p>
            <a:pPr lvl="0"/>
            <a:endParaRPr lang="es-ES_tradnl" sz="2400" dirty="0" smtClean="0"/>
          </a:p>
          <a:p>
            <a:pPr lvl="0"/>
            <a:r>
              <a:rPr lang="es-ES_tradnl" sz="2400" dirty="0" smtClean="0"/>
              <a:t>Si inicialmente el conjunto de datos no verifica la condición no se realiza ninguna operación. </a:t>
            </a:r>
          </a:p>
          <a:p>
            <a:pPr lvl="0"/>
            <a:r>
              <a:rPr lang="es-ES_tradnl" sz="2400" dirty="0" smtClean="0"/>
              <a:t>No puede anidarse con una sentencia </a:t>
            </a:r>
            <a:r>
              <a:rPr lang="es-ES_tradnl" sz="2400" dirty="0" err="1" smtClean="0"/>
              <a:t>If</a:t>
            </a:r>
            <a:r>
              <a:rPr lang="es-ES_tradnl" sz="2400" dirty="0" smtClean="0"/>
              <a:t> (si con otras sentencias </a:t>
            </a:r>
            <a:r>
              <a:rPr lang="es-ES_tradnl" sz="2400" dirty="0" err="1" smtClean="0"/>
              <a:t>where</a:t>
            </a:r>
            <a:r>
              <a:rPr lang="es-ES_tradnl" sz="2400" dirty="0" smtClean="0"/>
              <a:t>) </a:t>
            </a:r>
          </a:p>
          <a:p>
            <a:pPr lvl="0"/>
            <a:r>
              <a:rPr lang="es-ES_tradnl" sz="2400" dirty="0" smtClean="0"/>
              <a:t>Por ser una sentencia no ejecutable puede incluirse en los pasos PROC</a:t>
            </a:r>
            <a:endParaRPr lang="es-ES" sz="2800" dirty="0"/>
          </a:p>
        </p:txBody>
      </p:sp>
    </p:spTree>
    <p:extLst>
      <p:ext uri="{BB962C8B-B14F-4D97-AF65-F5344CB8AC3E}">
        <p14:creationId xmlns:p14="http://schemas.microsoft.com/office/powerpoint/2010/main" val="11712735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44624"/>
            <a:ext cx="9144000" cy="707886"/>
          </a:xfrm>
          <a:prstGeom prst="rect">
            <a:avLst/>
          </a:prstGeom>
          <a:solidFill>
            <a:schemeClr val="accent1">
              <a:lumMod val="60000"/>
              <a:lumOff val="40000"/>
            </a:schemeClr>
          </a:solidFill>
        </p:spPr>
        <p:txBody>
          <a:bodyPr wrap="square" rtlCol="0">
            <a:spAutoFit/>
          </a:bodyPr>
          <a:lstStyle/>
          <a:p>
            <a:pPr algn="ctr"/>
            <a:r>
              <a:rPr lang="es-ES" sz="4000" b="1" dirty="0" smtClean="0"/>
              <a:t>	CONTROL DE FLUJO Y BUCLES: WHERE</a:t>
            </a:r>
            <a:endParaRPr lang="es-ES" sz="4000" b="1" dirty="0"/>
          </a:p>
        </p:txBody>
      </p:sp>
      <p:sp>
        <p:nvSpPr>
          <p:cNvPr id="4" name="3 CuadroTexto"/>
          <p:cNvSpPr txBox="1"/>
          <p:nvPr/>
        </p:nvSpPr>
        <p:spPr>
          <a:xfrm>
            <a:off x="1115616" y="1588150"/>
            <a:ext cx="2664296" cy="369332"/>
          </a:xfrm>
          <a:prstGeom prst="rect">
            <a:avLst/>
          </a:prstGeom>
          <a:noFill/>
        </p:spPr>
        <p:txBody>
          <a:bodyPr wrap="square" rtlCol="0">
            <a:spAutoFit/>
          </a:bodyPr>
          <a:lstStyle/>
          <a:p>
            <a:r>
              <a:rPr lang="es-ES" dirty="0" smtClean="0"/>
              <a:t>c. datos ejemplo</a:t>
            </a:r>
            <a:endParaRPr lang="es-ES" dirty="0"/>
          </a:p>
        </p:txBody>
      </p:sp>
      <p:pic>
        <p:nvPicPr>
          <p:cNvPr id="43010" name="Picture 2"/>
          <p:cNvPicPr>
            <a:picLocks noChangeAspect="1" noChangeArrowheads="1"/>
          </p:cNvPicPr>
          <p:nvPr/>
        </p:nvPicPr>
        <p:blipFill>
          <a:blip r:embed="rId2" cstate="print"/>
          <a:srcRect/>
          <a:stretch>
            <a:fillRect/>
          </a:stretch>
        </p:blipFill>
        <p:spPr bwMode="auto">
          <a:xfrm>
            <a:off x="4283968" y="1052736"/>
            <a:ext cx="1224136" cy="1355471"/>
          </a:xfrm>
          <a:prstGeom prst="rect">
            <a:avLst/>
          </a:prstGeom>
          <a:noFill/>
          <a:ln w="9525">
            <a:noFill/>
            <a:miter lim="800000"/>
            <a:headEnd/>
            <a:tailEnd/>
          </a:ln>
        </p:spPr>
      </p:pic>
      <p:pic>
        <p:nvPicPr>
          <p:cNvPr id="43011" name="Picture 3"/>
          <p:cNvPicPr>
            <a:picLocks noChangeAspect="1" noChangeArrowheads="1"/>
          </p:cNvPicPr>
          <p:nvPr/>
        </p:nvPicPr>
        <p:blipFill>
          <a:blip r:embed="rId3" cstate="print"/>
          <a:srcRect/>
          <a:stretch>
            <a:fillRect/>
          </a:stretch>
        </p:blipFill>
        <p:spPr bwMode="auto">
          <a:xfrm>
            <a:off x="899592" y="2636912"/>
            <a:ext cx="1968764" cy="1296144"/>
          </a:xfrm>
          <a:prstGeom prst="rect">
            <a:avLst/>
          </a:prstGeom>
          <a:noFill/>
          <a:ln w="9525">
            <a:noFill/>
            <a:miter lim="800000"/>
            <a:headEnd/>
            <a:tailEnd/>
          </a:ln>
        </p:spPr>
      </p:pic>
      <p:pic>
        <p:nvPicPr>
          <p:cNvPr id="43012" name="Picture 4"/>
          <p:cNvPicPr>
            <a:picLocks noChangeAspect="1" noChangeArrowheads="1"/>
          </p:cNvPicPr>
          <p:nvPr/>
        </p:nvPicPr>
        <p:blipFill>
          <a:blip r:embed="rId4" cstate="print"/>
          <a:srcRect/>
          <a:stretch>
            <a:fillRect/>
          </a:stretch>
        </p:blipFill>
        <p:spPr bwMode="auto">
          <a:xfrm>
            <a:off x="1115616" y="4725144"/>
            <a:ext cx="1942945" cy="1296144"/>
          </a:xfrm>
          <a:prstGeom prst="rect">
            <a:avLst/>
          </a:prstGeom>
          <a:noFill/>
          <a:ln w="9525">
            <a:noFill/>
            <a:miter lim="800000"/>
            <a:headEnd/>
            <a:tailEnd/>
          </a:ln>
        </p:spPr>
      </p:pic>
      <p:pic>
        <p:nvPicPr>
          <p:cNvPr id="43013" name="Picture 5"/>
          <p:cNvPicPr>
            <a:picLocks noChangeAspect="1" noChangeArrowheads="1"/>
          </p:cNvPicPr>
          <p:nvPr/>
        </p:nvPicPr>
        <p:blipFill>
          <a:blip r:embed="rId5" cstate="print"/>
          <a:srcRect/>
          <a:stretch>
            <a:fillRect/>
          </a:stretch>
        </p:blipFill>
        <p:spPr bwMode="auto">
          <a:xfrm>
            <a:off x="4355976" y="2996952"/>
            <a:ext cx="1197734" cy="864096"/>
          </a:xfrm>
          <a:prstGeom prst="rect">
            <a:avLst/>
          </a:prstGeom>
          <a:noFill/>
          <a:ln w="9525">
            <a:noFill/>
            <a:miter lim="800000"/>
            <a:headEnd/>
            <a:tailEnd/>
          </a:ln>
        </p:spPr>
      </p:pic>
      <p:pic>
        <p:nvPicPr>
          <p:cNvPr id="43014" name="Picture 6"/>
          <p:cNvPicPr>
            <a:picLocks noChangeAspect="1" noChangeArrowheads="1"/>
          </p:cNvPicPr>
          <p:nvPr/>
        </p:nvPicPr>
        <p:blipFill>
          <a:blip r:embed="rId6" cstate="print"/>
          <a:srcRect/>
          <a:stretch>
            <a:fillRect/>
          </a:stretch>
        </p:blipFill>
        <p:spPr bwMode="auto">
          <a:xfrm>
            <a:off x="4499992" y="4869160"/>
            <a:ext cx="1080120" cy="1184019"/>
          </a:xfrm>
          <a:prstGeom prst="rect">
            <a:avLst/>
          </a:prstGeom>
          <a:noFill/>
          <a:ln w="9525">
            <a:noFill/>
            <a:miter lim="800000"/>
            <a:headEnd/>
            <a:tailEnd/>
          </a:ln>
        </p:spPr>
      </p:pic>
      <p:sp>
        <p:nvSpPr>
          <p:cNvPr id="11" name="10 Flecha derecha"/>
          <p:cNvSpPr/>
          <p:nvPr/>
        </p:nvSpPr>
        <p:spPr>
          <a:xfrm>
            <a:off x="3203848" y="1700808"/>
            <a:ext cx="93610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Flecha derecha"/>
          <p:cNvSpPr/>
          <p:nvPr/>
        </p:nvSpPr>
        <p:spPr>
          <a:xfrm>
            <a:off x="3131840" y="3356992"/>
            <a:ext cx="93610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Flecha derecha"/>
          <p:cNvSpPr/>
          <p:nvPr/>
        </p:nvSpPr>
        <p:spPr>
          <a:xfrm>
            <a:off x="3275856" y="5373216"/>
            <a:ext cx="93610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56756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par>
                                <p:cTn id="8" presetID="4" presetClass="entr" presetSubtype="16" fill="hold" nodeType="withEffect">
                                  <p:stCondLst>
                                    <p:cond delay="0"/>
                                  </p:stCondLst>
                                  <p:childTnLst>
                                    <p:set>
                                      <p:cBhvr>
                                        <p:cTn id="9" dur="1" fill="hold">
                                          <p:stCondLst>
                                            <p:cond delay="0"/>
                                          </p:stCondLst>
                                        </p:cTn>
                                        <p:tgtEl>
                                          <p:spTgt spid="43013"/>
                                        </p:tgtEl>
                                        <p:attrNameLst>
                                          <p:attrName>style.visibility</p:attrName>
                                        </p:attrNameLst>
                                      </p:cBhvr>
                                      <p:to>
                                        <p:strVal val="visible"/>
                                      </p:to>
                                    </p:set>
                                    <p:animEffect transition="in" filter="box(in)">
                                      <p:cBhvr>
                                        <p:cTn id="10" dur="500"/>
                                        <p:tgtEl>
                                          <p:spTgt spid="43013"/>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43014"/>
                                        </p:tgtEl>
                                        <p:attrNameLst>
                                          <p:attrName>style.visibility</p:attrName>
                                        </p:attrNameLst>
                                      </p:cBhvr>
                                      <p:to>
                                        <p:strVal val="visible"/>
                                      </p:to>
                                    </p:set>
                                    <p:animEffect transition="in" filter="box(in)">
                                      <p:cBhvr>
                                        <p:cTn id="15" dur="500"/>
                                        <p:tgtEl>
                                          <p:spTgt spid="43014"/>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ox(in)">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44624"/>
            <a:ext cx="9144000" cy="707886"/>
          </a:xfrm>
          <a:prstGeom prst="rect">
            <a:avLst/>
          </a:prstGeom>
          <a:solidFill>
            <a:schemeClr val="accent1">
              <a:lumMod val="60000"/>
              <a:lumOff val="40000"/>
            </a:schemeClr>
          </a:solidFill>
        </p:spPr>
        <p:txBody>
          <a:bodyPr wrap="square" rtlCol="0">
            <a:spAutoFit/>
          </a:bodyPr>
          <a:lstStyle/>
          <a:p>
            <a:pPr algn="ctr"/>
            <a:r>
              <a:rPr lang="es-ES" sz="4000" b="1" dirty="0" smtClean="0"/>
              <a:t>	CONTROL DE FLUJO Y BUCLES: SELECT</a:t>
            </a:r>
            <a:endParaRPr lang="es-ES" sz="4000" b="1" dirty="0"/>
          </a:p>
        </p:txBody>
      </p:sp>
      <p:sp>
        <p:nvSpPr>
          <p:cNvPr id="14" name="13 CuadroTexto"/>
          <p:cNvSpPr txBox="1"/>
          <p:nvPr/>
        </p:nvSpPr>
        <p:spPr>
          <a:xfrm>
            <a:off x="107504" y="782116"/>
            <a:ext cx="8784976" cy="6463308"/>
          </a:xfrm>
          <a:prstGeom prst="rect">
            <a:avLst/>
          </a:prstGeom>
          <a:noFill/>
        </p:spPr>
        <p:txBody>
          <a:bodyPr wrap="square" rtlCol="0">
            <a:spAutoFit/>
          </a:bodyPr>
          <a:lstStyle/>
          <a:p>
            <a:r>
              <a:rPr lang="es-ES_tradnl" i="1" dirty="0" smtClean="0"/>
              <a:t>‑ </a:t>
            </a:r>
            <a:r>
              <a:rPr lang="es-ES_tradnl" dirty="0" smtClean="0"/>
              <a:t>Permite ejecutar una o varias sentencias de un grupo de ellas. La  forma general es:</a:t>
            </a:r>
            <a:endParaRPr lang="es-ES" dirty="0" smtClean="0"/>
          </a:p>
          <a:p>
            <a:r>
              <a:rPr lang="es-ES_tradnl" b="1" i="1" dirty="0" smtClean="0">
                <a:solidFill>
                  <a:srgbClr val="FF0000"/>
                </a:solidFill>
              </a:rPr>
              <a:t>SELECT </a:t>
            </a:r>
            <a:r>
              <a:rPr lang="es-ES_tradnl" i="1" dirty="0" smtClean="0">
                <a:solidFill>
                  <a:srgbClr val="FF0000"/>
                </a:solidFill>
              </a:rPr>
              <a:t>(expresión  variable  ) ;</a:t>
            </a:r>
            <a:endParaRPr lang="es-ES" dirty="0" smtClean="0">
              <a:solidFill>
                <a:srgbClr val="FF0000"/>
              </a:solidFill>
            </a:endParaRPr>
          </a:p>
          <a:p>
            <a:r>
              <a:rPr lang="es-ES_tradnl" i="1" dirty="0" smtClean="0">
                <a:solidFill>
                  <a:srgbClr val="FF0000"/>
                </a:solidFill>
              </a:rPr>
              <a:t>	</a:t>
            </a:r>
            <a:r>
              <a:rPr lang="es-ES_tradnl" b="1" i="1" dirty="0" smtClean="0">
                <a:solidFill>
                  <a:srgbClr val="FF0000"/>
                </a:solidFill>
              </a:rPr>
              <a:t>WHEN</a:t>
            </a:r>
            <a:r>
              <a:rPr lang="es-ES_tradnl" i="1" dirty="0" smtClean="0">
                <a:solidFill>
                  <a:srgbClr val="FF0000"/>
                </a:solidFill>
              </a:rPr>
              <a:t> (condición 1 de la expresión o variable)  sentencia1;</a:t>
            </a:r>
            <a:endParaRPr lang="es-ES" dirty="0" smtClean="0">
              <a:solidFill>
                <a:srgbClr val="FF0000"/>
              </a:solidFill>
            </a:endParaRPr>
          </a:p>
          <a:p>
            <a:r>
              <a:rPr lang="es-ES_tradnl" i="1" dirty="0" smtClean="0">
                <a:solidFill>
                  <a:srgbClr val="FF0000"/>
                </a:solidFill>
              </a:rPr>
              <a:t>	</a:t>
            </a:r>
            <a:r>
              <a:rPr lang="es-ES_tradnl" b="1" i="1" dirty="0" smtClean="0">
                <a:solidFill>
                  <a:srgbClr val="FF0000"/>
                </a:solidFill>
              </a:rPr>
              <a:t>WHEN</a:t>
            </a:r>
            <a:r>
              <a:rPr lang="es-ES_tradnl" i="1" dirty="0" smtClean="0">
                <a:solidFill>
                  <a:srgbClr val="FF0000"/>
                </a:solidFill>
              </a:rPr>
              <a:t> (condición 2 de la expresión o variable)  sentencia2;</a:t>
            </a:r>
            <a:endParaRPr lang="es-ES" dirty="0" smtClean="0">
              <a:solidFill>
                <a:srgbClr val="FF0000"/>
              </a:solidFill>
            </a:endParaRPr>
          </a:p>
          <a:p>
            <a:r>
              <a:rPr lang="es-ES_tradnl" i="1" dirty="0" smtClean="0">
                <a:solidFill>
                  <a:srgbClr val="FF0000"/>
                </a:solidFill>
              </a:rPr>
              <a:t>	.........</a:t>
            </a:r>
            <a:endParaRPr lang="es-ES" dirty="0" smtClean="0">
              <a:solidFill>
                <a:srgbClr val="FF0000"/>
              </a:solidFill>
            </a:endParaRPr>
          </a:p>
          <a:p>
            <a:r>
              <a:rPr lang="es-ES_tradnl" i="1" dirty="0" smtClean="0">
                <a:solidFill>
                  <a:srgbClr val="FF0000"/>
                </a:solidFill>
              </a:rPr>
              <a:t>	[</a:t>
            </a:r>
            <a:r>
              <a:rPr lang="es-ES_tradnl" b="1" i="1" dirty="0" smtClean="0">
                <a:solidFill>
                  <a:srgbClr val="FF0000"/>
                </a:solidFill>
              </a:rPr>
              <a:t>OTHERWISE</a:t>
            </a:r>
            <a:r>
              <a:rPr lang="es-ES_tradnl" i="1" dirty="0" smtClean="0">
                <a:solidFill>
                  <a:srgbClr val="FF0000"/>
                </a:solidFill>
              </a:rPr>
              <a:t>  sentencia; ]</a:t>
            </a:r>
            <a:endParaRPr lang="es-ES" dirty="0" smtClean="0">
              <a:solidFill>
                <a:srgbClr val="FF0000"/>
              </a:solidFill>
            </a:endParaRPr>
          </a:p>
          <a:p>
            <a:r>
              <a:rPr lang="es-ES_tradnl" b="1" i="1" dirty="0" smtClean="0">
                <a:solidFill>
                  <a:srgbClr val="FF0000"/>
                </a:solidFill>
              </a:rPr>
              <a:t>END</a:t>
            </a:r>
            <a:r>
              <a:rPr lang="es-ES_tradnl" i="1" dirty="0" smtClean="0">
                <a:solidFill>
                  <a:srgbClr val="FF0000"/>
                </a:solidFill>
              </a:rPr>
              <a:t>;</a:t>
            </a:r>
            <a:endParaRPr lang="es-ES" dirty="0" smtClean="0">
              <a:solidFill>
                <a:srgbClr val="FF0000"/>
              </a:solidFill>
            </a:endParaRPr>
          </a:p>
          <a:p>
            <a:r>
              <a:rPr lang="es-ES_tradnl" dirty="0" smtClean="0"/>
              <a:t>	Simplifica los IF anidados,  útil para ejecutar sentencias según casos excluyentes. </a:t>
            </a:r>
            <a:endParaRPr lang="es-ES" dirty="0" smtClean="0"/>
          </a:p>
          <a:p>
            <a:endParaRPr lang="es-ES_tradnl" dirty="0" smtClean="0"/>
          </a:p>
          <a:p>
            <a:r>
              <a:rPr lang="es-ES_tradnl" b="1" dirty="0" smtClean="0"/>
              <a:t>MODO DE ACTUACIÓN:  </a:t>
            </a:r>
          </a:p>
          <a:p>
            <a:pPr>
              <a:buFont typeface="Arial" pitchFamily="34" charset="0"/>
              <a:buChar char="•"/>
            </a:pPr>
            <a:r>
              <a:rPr lang="es-ES_tradnl" dirty="0" smtClean="0"/>
              <a:t>Si se verifica la condición 1 se ejecuta la sentencia 1 y se sale del SELECT, </a:t>
            </a:r>
          </a:p>
          <a:p>
            <a:pPr>
              <a:buFont typeface="Arial" pitchFamily="34" charset="0"/>
              <a:buChar char="•"/>
            </a:pPr>
            <a:r>
              <a:rPr lang="es-ES_tradnl" dirty="0" smtClean="0"/>
              <a:t>Si es falsa, se comprueba la condición 2; si es verdadera, se ejecuta la sentencia 2 y se sale </a:t>
            </a:r>
          </a:p>
          <a:p>
            <a:pPr>
              <a:buFont typeface="Arial" pitchFamily="34" charset="0"/>
              <a:buChar char="•"/>
            </a:pPr>
            <a:r>
              <a:rPr lang="es-ES_tradnl" dirty="0" smtClean="0"/>
              <a:t>Si es falsa se continua el proceso. </a:t>
            </a:r>
          </a:p>
          <a:p>
            <a:pPr>
              <a:buFont typeface="Arial" pitchFamily="34" charset="0"/>
              <a:buChar char="•"/>
            </a:pPr>
            <a:r>
              <a:rPr lang="es-ES_tradnl" dirty="0" smtClean="0"/>
              <a:t>Por último, si todas las condiciones son falsas, se ejecuta la sentencia que sigue a OTHERWISE y se sale de SELECT. </a:t>
            </a:r>
            <a:endParaRPr lang="es-ES" dirty="0" smtClean="0"/>
          </a:p>
          <a:p>
            <a:r>
              <a:rPr lang="es-ES_tradnl" i="1" dirty="0" smtClean="0">
                <a:solidFill>
                  <a:schemeClr val="bg2">
                    <a:lumMod val="25000"/>
                  </a:schemeClr>
                </a:solidFill>
              </a:rPr>
              <a:t>Forma incorrecta </a:t>
            </a:r>
            <a:r>
              <a:rPr lang="es-ES_tradnl" i="1" dirty="0" smtClean="0"/>
              <a:t>	</a:t>
            </a:r>
            <a:r>
              <a:rPr lang="es-ES_tradnl" i="1" dirty="0" smtClean="0">
                <a:solidFill>
                  <a:schemeClr val="bg2">
                    <a:lumMod val="50000"/>
                  </a:schemeClr>
                </a:solidFill>
              </a:rPr>
              <a:t>                                                   </a:t>
            </a:r>
            <a:r>
              <a:rPr lang="es-ES_tradnl" i="1" dirty="0" smtClean="0">
                <a:solidFill>
                  <a:schemeClr val="accent3"/>
                </a:solidFill>
              </a:rPr>
              <a:t>Forma Correcta </a:t>
            </a:r>
            <a:endParaRPr lang="es-ES" i="1" dirty="0" smtClean="0">
              <a:solidFill>
                <a:schemeClr val="accent3"/>
              </a:solidFill>
            </a:endParaRPr>
          </a:p>
          <a:p>
            <a:r>
              <a:rPr lang="es-ES_tradnl" dirty="0" smtClean="0"/>
              <a:t> </a:t>
            </a:r>
            <a:r>
              <a:rPr lang="en-US" dirty="0" smtClean="0">
                <a:solidFill>
                  <a:srgbClr val="0070C0"/>
                </a:solidFill>
              </a:rPr>
              <a:t>Select (x);                                                               Select (x);</a:t>
            </a:r>
            <a:endParaRPr lang="es-ES" dirty="0" smtClean="0">
              <a:solidFill>
                <a:srgbClr val="0070C0"/>
              </a:solidFill>
            </a:endParaRPr>
          </a:p>
          <a:p>
            <a:r>
              <a:rPr lang="en-US" dirty="0" smtClean="0">
                <a:solidFill>
                  <a:srgbClr val="0070C0"/>
                </a:solidFill>
              </a:rPr>
              <a:t>     when (x=2) output dos ;			 when (2) output dos ;</a:t>
            </a:r>
          </a:p>
          <a:p>
            <a:r>
              <a:rPr lang="en-US" dirty="0" smtClean="0">
                <a:solidFill>
                  <a:srgbClr val="0070C0"/>
                </a:solidFill>
              </a:rPr>
              <a:t>     when (x=3) output  </a:t>
            </a:r>
            <a:r>
              <a:rPr lang="en-US" dirty="0" err="1" smtClean="0">
                <a:solidFill>
                  <a:srgbClr val="0070C0"/>
                </a:solidFill>
              </a:rPr>
              <a:t>tres</a:t>
            </a:r>
            <a:r>
              <a:rPr lang="en-US" dirty="0" smtClean="0">
                <a:solidFill>
                  <a:srgbClr val="0070C0"/>
                </a:solidFill>
              </a:rPr>
              <a:t>; 			 when (3) output  </a:t>
            </a:r>
            <a:r>
              <a:rPr lang="en-US" dirty="0" err="1" smtClean="0">
                <a:solidFill>
                  <a:srgbClr val="0070C0"/>
                </a:solidFill>
              </a:rPr>
              <a:t>tres</a:t>
            </a:r>
            <a:r>
              <a:rPr lang="en-US" dirty="0" smtClean="0">
                <a:solidFill>
                  <a:srgbClr val="0070C0"/>
                </a:solidFill>
              </a:rPr>
              <a:t>; </a:t>
            </a:r>
          </a:p>
          <a:p>
            <a:r>
              <a:rPr lang="en-US" dirty="0" smtClean="0">
                <a:solidFill>
                  <a:srgbClr val="0070C0"/>
                </a:solidFill>
              </a:rPr>
              <a:t>      otherwise  output </a:t>
            </a:r>
            <a:r>
              <a:rPr lang="en-US" dirty="0" err="1" smtClean="0">
                <a:solidFill>
                  <a:srgbClr val="0070C0"/>
                </a:solidFill>
              </a:rPr>
              <a:t>otros</a:t>
            </a:r>
            <a:r>
              <a:rPr lang="en-US" dirty="0" smtClean="0">
                <a:solidFill>
                  <a:srgbClr val="0070C0"/>
                </a:solidFill>
              </a:rPr>
              <a:t>; 			 otherwise  output </a:t>
            </a:r>
            <a:r>
              <a:rPr lang="en-US" dirty="0" err="1" smtClean="0">
                <a:solidFill>
                  <a:srgbClr val="0070C0"/>
                </a:solidFill>
              </a:rPr>
              <a:t>otros</a:t>
            </a:r>
            <a:r>
              <a:rPr lang="en-US" dirty="0" smtClean="0">
                <a:solidFill>
                  <a:srgbClr val="0070C0"/>
                </a:solidFill>
              </a:rPr>
              <a:t>; </a:t>
            </a:r>
            <a:endParaRPr lang="es-ES" dirty="0" smtClean="0">
              <a:solidFill>
                <a:srgbClr val="0070C0"/>
              </a:solidFill>
            </a:endParaRPr>
          </a:p>
          <a:p>
            <a:r>
              <a:rPr lang="es-ES_tradnl" dirty="0" err="1" smtClean="0">
                <a:solidFill>
                  <a:srgbClr val="0070C0"/>
                </a:solidFill>
              </a:rPr>
              <a:t>end</a:t>
            </a:r>
            <a:r>
              <a:rPr lang="es-ES_tradnl" dirty="0" smtClean="0">
                <a:solidFill>
                  <a:srgbClr val="0070C0"/>
                </a:solidFill>
              </a:rPr>
              <a:t>;	</a:t>
            </a:r>
            <a:r>
              <a:rPr lang="es-ES_tradnl" dirty="0" smtClean="0"/>
              <a:t>			            </a:t>
            </a:r>
            <a:r>
              <a:rPr lang="es-ES_tradnl" dirty="0" err="1" smtClean="0">
                <a:solidFill>
                  <a:srgbClr val="0070C0"/>
                </a:solidFill>
              </a:rPr>
              <a:t>end</a:t>
            </a:r>
            <a:r>
              <a:rPr lang="es-ES_tradnl" dirty="0" smtClean="0">
                <a:solidFill>
                  <a:srgbClr val="0070C0"/>
                </a:solidFill>
              </a:rPr>
              <a:t>; 	</a:t>
            </a:r>
            <a:endParaRPr lang="es-ES" dirty="0" smtClean="0">
              <a:solidFill>
                <a:srgbClr val="0070C0"/>
              </a:solidFill>
            </a:endParaRPr>
          </a:p>
          <a:p>
            <a:r>
              <a:rPr lang="es-ES_tradnl" dirty="0" smtClean="0"/>
              <a:t> </a:t>
            </a:r>
            <a:endParaRPr lang="es-ES" dirty="0" smtClean="0"/>
          </a:p>
          <a:p>
            <a:r>
              <a:rPr lang="es-ES_tradnl" dirty="0" smtClean="0"/>
              <a:t>	</a:t>
            </a:r>
            <a:endParaRPr lang="es-ES" dirty="0"/>
          </a:p>
        </p:txBody>
      </p:sp>
    </p:spTree>
    <p:extLst>
      <p:ext uri="{BB962C8B-B14F-4D97-AF65-F5344CB8AC3E}">
        <p14:creationId xmlns:p14="http://schemas.microsoft.com/office/powerpoint/2010/main" val="231208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4">
                                            <p:txEl>
                                              <p:pRg st="14" end="14"/>
                                            </p:txEl>
                                          </p:spTgt>
                                        </p:tgtEl>
                                        <p:attrNameLst>
                                          <p:attrName>style.visibility</p:attrName>
                                        </p:attrNameLst>
                                      </p:cBhvr>
                                      <p:to>
                                        <p:strVal val="visible"/>
                                      </p:to>
                                    </p:set>
                                    <p:animEffect transition="in" filter="box(in)">
                                      <p:cBhvr>
                                        <p:cTn id="7" dur="500"/>
                                        <p:tgtEl>
                                          <p:spTgt spid="14">
                                            <p:txEl>
                                              <p:pRg st="14" end="14"/>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4">
                                            <p:txEl>
                                              <p:pRg st="15" end="15"/>
                                            </p:txEl>
                                          </p:spTgt>
                                        </p:tgtEl>
                                        <p:attrNameLst>
                                          <p:attrName>style.visibility</p:attrName>
                                        </p:attrNameLst>
                                      </p:cBhvr>
                                      <p:to>
                                        <p:strVal val="visible"/>
                                      </p:to>
                                    </p:set>
                                    <p:animEffect transition="in" filter="box(in)">
                                      <p:cBhvr>
                                        <p:cTn id="10" dur="500"/>
                                        <p:tgtEl>
                                          <p:spTgt spid="14">
                                            <p:txEl>
                                              <p:pRg st="15" end="15"/>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14">
                                            <p:txEl>
                                              <p:pRg st="16" end="16"/>
                                            </p:txEl>
                                          </p:spTgt>
                                        </p:tgtEl>
                                        <p:attrNameLst>
                                          <p:attrName>style.visibility</p:attrName>
                                        </p:attrNameLst>
                                      </p:cBhvr>
                                      <p:to>
                                        <p:strVal val="visible"/>
                                      </p:to>
                                    </p:set>
                                    <p:animEffect transition="in" filter="box(in)">
                                      <p:cBhvr>
                                        <p:cTn id="13" dur="500"/>
                                        <p:tgtEl>
                                          <p:spTgt spid="14">
                                            <p:txEl>
                                              <p:pRg st="16" end="16"/>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14">
                                            <p:txEl>
                                              <p:pRg st="17" end="17"/>
                                            </p:txEl>
                                          </p:spTgt>
                                        </p:tgtEl>
                                        <p:attrNameLst>
                                          <p:attrName>style.visibility</p:attrName>
                                        </p:attrNameLst>
                                      </p:cBhvr>
                                      <p:to>
                                        <p:strVal val="visible"/>
                                      </p:to>
                                    </p:set>
                                    <p:animEffect transition="in" filter="box(in)">
                                      <p:cBhvr>
                                        <p:cTn id="16" dur="500"/>
                                        <p:tgtEl>
                                          <p:spTgt spid="14">
                                            <p:txEl>
                                              <p:pRg st="17" end="17"/>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14">
                                            <p:txEl>
                                              <p:pRg st="18" end="18"/>
                                            </p:txEl>
                                          </p:spTgt>
                                        </p:tgtEl>
                                        <p:attrNameLst>
                                          <p:attrName>style.visibility</p:attrName>
                                        </p:attrNameLst>
                                      </p:cBhvr>
                                      <p:to>
                                        <p:strVal val="visible"/>
                                      </p:to>
                                    </p:set>
                                    <p:animEffect transition="in" filter="box(in)">
                                      <p:cBhvr>
                                        <p:cTn id="19" dur="500"/>
                                        <p:tgtEl>
                                          <p:spTgt spid="14">
                                            <p:txEl>
                                              <p:pRg st="18" end="18"/>
                                            </p:txEl>
                                          </p:spTgt>
                                        </p:tgtEl>
                                      </p:cBhvr>
                                    </p:animEffect>
                                  </p:childTnLst>
                                </p:cTn>
                              </p:par>
                              <p:par>
                                <p:cTn id="20" presetID="4" presetClass="entr" presetSubtype="16" fill="hold" nodeType="withEffect">
                                  <p:stCondLst>
                                    <p:cond delay="0"/>
                                  </p:stCondLst>
                                  <p:childTnLst>
                                    <p:set>
                                      <p:cBhvr>
                                        <p:cTn id="21" dur="1" fill="hold">
                                          <p:stCondLst>
                                            <p:cond delay="0"/>
                                          </p:stCondLst>
                                        </p:cTn>
                                        <p:tgtEl>
                                          <p:spTgt spid="14">
                                            <p:txEl>
                                              <p:pRg st="19" end="19"/>
                                            </p:txEl>
                                          </p:spTgt>
                                        </p:tgtEl>
                                        <p:attrNameLst>
                                          <p:attrName>style.visibility</p:attrName>
                                        </p:attrNameLst>
                                      </p:cBhvr>
                                      <p:to>
                                        <p:strVal val="visible"/>
                                      </p:to>
                                    </p:set>
                                    <p:animEffect transition="in" filter="box(in)">
                                      <p:cBhvr>
                                        <p:cTn id="22" dur="500"/>
                                        <p:tgtEl>
                                          <p:spTgt spid="14">
                                            <p:txEl>
                                              <p:pRg st="19" end="1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4">
                                            <p:txEl>
                                              <p:pRg st="15" end="15"/>
                                            </p:txEl>
                                          </p:spTgt>
                                        </p:tgtEl>
                                        <p:attrNameLst>
                                          <p:attrName>style.visibility</p:attrName>
                                        </p:attrNameLst>
                                      </p:cBhvr>
                                      <p:to>
                                        <p:strVal val="visible"/>
                                      </p:to>
                                    </p:set>
                                    <p:animEffect transition="in" filter="box(in)">
                                      <p:cBhvr>
                                        <p:cTn id="27" dur="500"/>
                                        <p:tgtEl>
                                          <p:spTgt spid="14">
                                            <p:txEl>
                                              <p:pRg st="15" end="15"/>
                                            </p:txEl>
                                          </p:spTgt>
                                        </p:tgtEl>
                                      </p:cBhvr>
                                    </p:animEffect>
                                  </p:childTnLst>
                                </p:cTn>
                              </p:par>
                              <p:par>
                                <p:cTn id="28" presetID="4" presetClass="entr" presetSubtype="16" fill="hold" nodeType="withEffect">
                                  <p:stCondLst>
                                    <p:cond delay="0"/>
                                  </p:stCondLst>
                                  <p:childTnLst>
                                    <p:set>
                                      <p:cBhvr>
                                        <p:cTn id="29" dur="1" fill="hold">
                                          <p:stCondLst>
                                            <p:cond delay="0"/>
                                          </p:stCondLst>
                                        </p:cTn>
                                        <p:tgtEl>
                                          <p:spTgt spid="14">
                                            <p:txEl>
                                              <p:pRg st="16" end="16"/>
                                            </p:txEl>
                                          </p:spTgt>
                                        </p:tgtEl>
                                        <p:attrNameLst>
                                          <p:attrName>style.visibility</p:attrName>
                                        </p:attrNameLst>
                                      </p:cBhvr>
                                      <p:to>
                                        <p:strVal val="visible"/>
                                      </p:to>
                                    </p:set>
                                    <p:animEffect transition="in" filter="box(in)">
                                      <p:cBhvr>
                                        <p:cTn id="30" dur="500"/>
                                        <p:tgtEl>
                                          <p:spTgt spid="14">
                                            <p:txEl>
                                              <p:pRg st="16" end="16"/>
                                            </p:txEl>
                                          </p:spTgt>
                                        </p:tgtEl>
                                      </p:cBhvr>
                                    </p:animEffect>
                                  </p:childTnLst>
                                </p:cTn>
                              </p:par>
                              <p:par>
                                <p:cTn id="31" presetID="4" presetClass="entr" presetSubtype="16" fill="hold" nodeType="withEffect">
                                  <p:stCondLst>
                                    <p:cond delay="0"/>
                                  </p:stCondLst>
                                  <p:childTnLst>
                                    <p:set>
                                      <p:cBhvr>
                                        <p:cTn id="32" dur="1" fill="hold">
                                          <p:stCondLst>
                                            <p:cond delay="0"/>
                                          </p:stCondLst>
                                        </p:cTn>
                                        <p:tgtEl>
                                          <p:spTgt spid="14">
                                            <p:txEl>
                                              <p:pRg st="17" end="17"/>
                                            </p:txEl>
                                          </p:spTgt>
                                        </p:tgtEl>
                                        <p:attrNameLst>
                                          <p:attrName>style.visibility</p:attrName>
                                        </p:attrNameLst>
                                      </p:cBhvr>
                                      <p:to>
                                        <p:strVal val="visible"/>
                                      </p:to>
                                    </p:set>
                                    <p:animEffect transition="in" filter="box(in)">
                                      <p:cBhvr>
                                        <p:cTn id="33" dur="500"/>
                                        <p:tgtEl>
                                          <p:spTgt spid="14">
                                            <p:txEl>
                                              <p:pRg st="17" end="17"/>
                                            </p:txEl>
                                          </p:spTgt>
                                        </p:tgtEl>
                                      </p:cBhvr>
                                    </p:animEffect>
                                  </p:childTnLst>
                                </p:cTn>
                              </p:par>
                              <p:par>
                                <p:cTn id="34" presetID="4" presetClass="entr" presetSubtype="16" fill="hold" nodeType="withEffect">
                                  <p:stCondLst>
                                    <p:cond delay="0"/>
                                  </p:stCondLst>
                                  <p:childTnLst>
                                    <p:set>
                                      <p:cBhvr>
                                        <p:cTn id="35" dur="1" fill="hold">
                                          <p:stCondLst>
                                            <p:cond delay="0"/>
                                          </p:stCondLst>
                                        </p:cTn>
                                        <p:tgtEl>
                                          <p:spTgt spid="14">
                                            <p:txEl>
                                              <p:pRg st="18" end="18"/>
                                            </p:txEl>
                                          </p:spTgt>
                                        </p:tgtEl>
                                        <p:attrNameLst>
                                          <p:attrName>style.visibility</p:attrName>
                                        </p:attrNameLst>
                                      </p:cBhvr>
                                      <p:to>
                                        <p:strVal val="visible"/>
                                      </p:to>
                                    </p:set>
                                    <p:animEffect transition="in" filter="box(in)">
                                      <p:cBhvr>
                                        <p:cTn id="36" dur="500"/>
                                        <p:tgtEl>
                                          <p:spTgt spid="14">
                                            <p:txEl>
                                              <p:pRg st="18" end="18"/>
                                            </p:txEl>
                                          </p:spTgt>
                                        </p:tgtEl>
                                      </p:cBhvr>
                                    </p:animEffect>
                                  </p:childTnLst>
                                </p:cTn>
                              </p:par>
                              <p:par>
                                <p:cTn id="37" presetID="4" presetClass="entr" presetSubtype="16" fill="hold" nodeType="withEffect">
                                  <p:stCondLst>
                                    <p:cond delay="0"/>
                                  </p:stCondLst>
                                  <p:childTnLst>
                                    <p:set>
                                      <p:cBhvr>
                                        <p:cTn id="38" dur="1" fill="hold">
                                          <p:stCondLst>
                                            <p:cond delay="0"/>
                                          </p:stCondLst>
                                        </p:cTn>
                                        <p:tgtEl>
                                          <p:spTgt spid="14">
                                            <p:txEl>
                                              <p:pRg st="19" end="19"/>
                                            </p:txEl>
                                          </p:spTgt>
                                        </p:tgtEl>
                                        <p:attrNameLst>
                                          <p:attrName>style.visibility</p:attrName>
                                        </p:attrNameLst>
                                      </p:cBhvr>
                                      <p:to>
                                        <p:strVal val="visible"/>
                                      </p:to>
                                    </p:set>
                                    <p:animEffect transition="in" filter="box(in)">
                                      <p:cBhvr>
                                        <p:cTn id="39" dur="500"/>
                                        <p:tgtEl>
                                          <p:spTgt spid="14">
                                            <p:txEl>
                                              <p:pRg st="19" end="19"/>
                                            </p:txEl>
                                          </p:spTgt>
                                        </p:tgtEl>
                                      </p:cBhvr>
                                    </p:animEffect>
                                  </p:childTnLst>
                                </p:cTn>
                              </p:par>
                              <p:par>
                                <p:cTn id="40" presetID="4" presetClass="entr" presetSubtype="16" fill="hold" nodeType="withEffect">
                                  <p:stCondLst>
                                    <p:cond delay="0"/>
                                  </p:stCondLst>
                                  <p:childTnLst>
                                    <p:set>
                                      <p:cBhvr>
                                        <p:cTn id="41" dur="1" fill="hold">
                                          <p:stCondLst>
                                            <p:cond delay="0"/>
                                          </p:stCondLst>
                                        </p:cTn>
                                        <p:tgtEl>
                                          <p:spTgt spid="14">
                                            <p:txEl>
                                              <p:pRg st="20" end="20"/>
                                            </p:txEl>
                                          </p:spTgt>
                                        </p:tgtEl>
                                        <p:attrNameLst>
                                          <p:attrName>style.visibility</p:attrName>
                                        </p:attrNameLst>
                                      </p:cBhvr>
                                      <p:to>
                                        <p:strVal val="visible"/>
                                      </p:to>
                                    </p:set>
                                    <p:animEffect transition="in" filter="box(in)">
                                      <p:cBhvr>
                                        <p:cTn id="42" dur="500"/>
                                        <p:tgtEl>
                                          <p:spTgt spid="14">
                                            <p:txEl>
                                              <p:pRg st="20" end="20"/>
                                            </p:txEl>
                                          </p:spTgt>
                                        </p:tgtEl>
                                      </p:cBhvr>
                                    </p:animEffect>
                                  </p:childTnLst>
                                </p:cTn>
                              </p:par>
                              <p:par>
                                <p:cTn id="43" presetID="4" presetClass="entr" presetSubtype="16" fill="hold" nodeType="withEffect">
                                  <p:stCondLst>
                                    <p:cond delay="0"/>
                                  </p:stCondLst>
                                  <p:childTnLst>
                                    <p:set>
                                      <p:cBhvr>
                                        <p:cTn id="44" dur="1" fill="hold">
                                          <p:stCondLst>
                                            <p:cond delay="0"/>
                                          </p:stCondLst>
                                        </p:cTn>
                                        <p:tgtEl>
                                          <p:spTgt spid="14">
                                            <p:txEl>
                                              <p:pRg st="21" end="21"/>
                                            </p:txEl>
                                          </p:spTgt>
                                        </p:tgtEl>
                                        <p:attrNameLst>
                                          <p:attrName>style.visibility</p:attrName>
                                        </p:attrNameLst>
                                      </p:cBhvr>
                                      <p:to>
                                        <p:strVal val="visible"/>
                                      </p:to>
                                    </p:set>
                                    <p:animEffect transition="in" filter="box(in)">
                                      <p:cBhvr>
                                        <p:cTn id="45" dur="500"/>
                                        <p:tgtEl>
                                          <p:spTgt spid="14">
                                            <p:txEl>
                                              <p:pRg st="21" end="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827584" y="1052736"/>
            <a:ext cx="8064896" cy="6264696"/>
          </a:xfrm>
        </p:spPr>
        <p:txBody>
          <a:bodyPr>
            <a:normAutofit/>
          </a:bodyPr>
          <a:lstStyle/>
          <a:p>
            <a:pPr algn="l"/>
            <a:r>
              <a:rPr lang="es-ES" sz="2800" b="1" dirty="0" smtClean="0">
                <a:solidFill>
                  <a:schemeClr val="tx1"/>
                </a:solidFill>
              </a:rPr>
              <a:t>SENTENCIA DATA</a:t>
            </a:r>
            <a:r>
              <a:rPr lang="es-ES" sz="2800" dirty="0" smtClean="0"/>
              <a:t>: SIRVE PARA CREAR UNO O MÁS CONJUNTOS DE DATOS</a:t>
            </a:r>
          </a:p>
          <a:p>
            <a:pPr algn="l"/>
            <a:r>
              <a:rPr lang="es-ES" sz="2800" dirty="0"/>
              <a:t> </a:t>
            </a:r>
            <a:r>
              <a:rPr lang="es-ES" sz="2800" dirty="0" smtClean="0"/>
              <a:t>    Permite la inclusión entre paréntesis de sentencias no ejecutables, siempre que siga un signo de = a la palabra clave de esas sentencias. </a:t>
            </a:r>
          </a:p>
        </p:txBody>
      </p:sp>
      <p:sp>
        <p:nvSpPr>
          <p:cNvPr id="4" name="3 CuadroTexto"/>
          <p:cNvSpPr txBox="1"/>
          <p:nvPr/>
        </p:nvSpPr>
        <p:spPr>
          <a:xfrm>
            <a:off x="251520" y="44624"/>
            <a:ext cx="8712968" cy="707886"/>
          </a:xfrm>
          <a:prstGeom prst="rect">
            <a:avLst/>
          </a:prstGeom>
          <a:solidFill>
            <a:schemeClr val="accent1">
              <a:lumMod val="60000"/>
              <a:lumOff val="40000"/>
            </a:schemeClr>
          </a:solidFill>
        </p:spPr>
        <p:txBody>
          <a:bodyPr wrap="square" rtlCol="0">
            <a:spAutoFit/>
          </a:bodyPr>
          <a:lstStyle/>
          <a:p>
            <a:pPr algn="ctr"/>
            <a:r>
              <a:rPr lang="es-ES" sz="4000" b="1" dirty="0" smtClean="0"/>
              <a:t>SENTENCIAS PASO DATA</a:t>
            </a:r>
            <a:endParaRPr lang="es-ES" sz="4000" b="1" dirty="0"/>
          </a:p>
        </p:txBody>
      </p:sp>
      <p:pic>
        <p:nvPicPr>
          <p:cNvPr id="1027" name="Picture 3"/>
          <p:cNvPicPr>
            <a:picLocks noChangeAspect="1" noChangeArrowheads="1"/>
          </p:cNvPicPr>
          <p:nvPr/>
        </p:nvPicPr>
        <p:blipFill>
          <a:blip r:embed="rId2" cstate="print"/>
          <a:srcRect/>
          <a:stretch>
            <a:fillRect/>
          </a:stretch>
        </p:blipFill>
        <p:spPr bwMode="auto">
          <a:xfrm>
            <a:off x="1115615" y="4005064"/>
            <a:ext cx="7924229" cy="1008112"/>
          </a:xfrm>
          <a:prstGeom prst="rect">
            <a:avLst/>
          </a:prstGeom>
          <a:noFill/>
          <a:ln w="9525">
            <a:noFill/>
            <a:miter lim="800000"/>
            <a:headEnd/>
            <a:tailEnd/>
          </a:ln>
        </p:spPr>
      </p:pic>
    </p:spTree>
    <p:extLst>
      <p:ext uri="{BB962C8B-B14F-4D97-AF65-F5344CB8AC3E}">
        <p14:creationId xmlns:p14="http://schemas.microsoft.com/office/powerpoint/2010/main" val="29533962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44624"/>
            <a:ext cx="9144000" cy="707886"/>
          </a:xfrm>
          <a:prstGeom prst="rect">
            <a:avLst/>
          </a:prstGeom>
          <a:solidFill>
            <a:schemeClr val="accent1">
              <a:lumMod val="60000"/>
              <a:lumOff val="40000"/>
            </a:schemeClr>
          </a:solidFill>
        </p:spPr>
        <p:txBody>
          <a:bodyPr wrap="square" rtlCol="0">
            <a:spAutoFit/>
          </a:bodyPr>
          <a:lstStyle/>
          <a:p>
            <a:pPr algn="ctr"/>
            <a:r>
              <a:rPr lang="es-ES" sz="4000" b="1" dirty="0" smtClean="0"/>
              <a:t>	CONTROL DE FLUJO Y BUCLES: GOTO</a:t>
            </a:r>
            <a:endParaRPr lang="es-ES" sz="4000" b="1" dirty="0"/>
          </a:p>
        </p:txBody>
      </p:sp>
      <p:sp>
        <p:nvSpPr>
          <p:cNvPr id="14" name="13 CuadroTexto"/>
          <p:cNvSpPr txBox="1"/>
          <p:nvPr/>
        </p:nvSpPr>
        <p:spPr>
          <a:xfrm>
            <a:off x="107504" y="782116"/>
            <a:ext cx="8784976" cy="4247317"/>
          </a:xfrm>
          <a:prstGeom prst="rect">
            <a:avLst/>
          </a:prstGeom>
          <a:noFill/>
        </p:spPr>
        <p:txBody>
          <a:bodyPr wrap="square" rtlCol="0">
            <a:spAutoFit/>
          </a:bodyPr>
          <a:lstStyle/>
          <a:p>
            <a:r>
              <a:rPr lang="es-ES_tradnl" b="1" i="1" dirty="0" smtClean="0"/>
              <a:t>GO TO.‑</a:t>
            </a:r>
            <a:r>
              <a:rPr lang="es-ES_tradnl" i="1" dirty="0" smtClean="0"/>
              <a:t>      </a:t>
            </a:r>
            <a:r>
              <a:rPr lang="es-ES_tradnl" dirty="0" smtClean="0"/>
              <a:t>Provoca un salto en la ejecución del  programa;  la  sintaxis es:</a:t>
            </a:r>
            <a:endParaRPr lang="es-ES" dirty="0" smtClean="0"/>
          </a:p>
          <a:p>
            <a:r>
              <a:rPr lang="es-ES_tradnl" dirty="0" smtClean="0">
                <a:solidFill>
                  <a:srgbClr val="FF0000"/>
                </a:solidFill>
              </a:rPr>
              <a:t>			</a:t>
            </a:r>
          </a:p>
          <a:p>
            <a:r>
              <a:rPr lang="es-ES_tradnl" dirty="0" smtClean="0">
                <a:solidFill>
                  <a:srgbClr val="FF0000"/>
                </a:solidFill>
              </a:rPr>
              <a:t>				GO TO  etiqueta;</a:t>
            </a:r>
            <a:endParaRPr lang="es-ES" dirty="0" smtClean="0">
              <a:solidFill>
                <a:srgbClr val="FF0000"/>
              </a:solidFill>
            </a:endParaRPr>
          </a:p>
          <a:p>
            <a:r>
              <a:rPr lang="es-ES_tradnl" dirty="0" smtClean="0"/>
              <a:t> </a:t>
            </a:r>
            <a:endParaRPr lang="es-ES" dirty="0" smtClean="0"/>
          </a:p>
          <a:p>
            <a:r>
              <a:rPr lang="es-ES_tradnl" dirty="0" smtClean="0"/>
              <a:t>Un ejemplo:  </a:t>
            </a:r>
            <a:endParaRPr lang="es-ES" dirty="0" smtClean="0"/>
          </a:p>
          <a:p>
            <a:endParaRPr lang="es-ES" dirty="0" smtClean="0"/>
          </a:p>
          <a:p>
            <a:r>
              <a:rPr lang="es-ES_tradnl" i="1" dirty="0" err="1" smtClean="0"/>
              <a:t>Go</a:t>
            </a:r>
            <a:r>
              <a:rPr lang="es-ES_tradnl" i="1" dirty="0" smtClean="0"/>
              <a:t> </a:t>
            </a:r>
            <a:r>
              <a:rPr lang="es-ES_tradnl" i="1" dirty="0" err="1" smtClean="0"/>
              <a:t>to</a:t>
            </a:r>
            <a:r>
              <a:rPr lang="es-ES_tradnl" i="1" dirty="0" smtClean="0"/>
              <a:t> sin;</a:t>
            </a:r>
            <a:endParaRPr lang="es-ES" dirty="0" smtClean="0"/>
          </a:p>
          <a:p>
            <a:r>
              <a:rPr lang="es-ES_tradnl" i="1" dirty="0" smtClean="0"/>
              <a:t>........</a:t>
            </a:r>
            <a:endParaRPr lang="es-ES" dirty="0" smtClean="0"/>
          </a:p>
          <a:p>
            <a:r>
              <a:rPr lang="es-ES_tradnl" i="1" dirty="0" smtClean="0"/>
              <a:t>sin: </a:t>
            </a:r>
            <a:r>
              <a:rPr lang="es-ES_tradnl" i="1" dirty="0" err="1" smtClean="0"/>
              <a:t>caceria</a:t>
            </a:r>
            <a:r>
              <a:rPr lang="es-ES_tradnl" i="1" dirty="0" smtClean="0"/>
              <a:t>= gamo + liebre;</a:t>
            </a:r>
            <a:endParaRPr lang="es-ES" dirty="0" smtClean="0"/>
          </a:p>
          <a:p>
            <a:r>
              <a:rPr lang="es-ES_tradnl" dirty="0" smtClean="0"/>
              <a:t> </a:t>
            </a:r>
            <a:endParaRPr lang="es-ES" dirty="0" smtClean="0"/>
          </a:p>
          <a:p>
            <a:endParaRPr lang="es-ES_tradnl" dirty="0" smtClean="0"/>
          </a:p>
          <a:p>
            <a:r>
              <a:rPr lang="es-ES_tradnl" dirty="0" smtClean="0"/>
              <a:t>Si hay RETURN  tras GO TO, el flujo se dirige al comienzo del paso Data,  Si no hay sentencia Output escribe el contenido del vector de variables (buffer de memoria). </a:t>
            </a:r>
          </a:p>
          <a:p>
            <a:endParaRPr lang="es-ES" dirty="0" smtClean="0"/>
          </a:p>
          <a:p>
            <a:endParaRPr lang="es-ES" dirty="0"/>
          </a:p>
        </p:txBody>
      </p:sp>
    </p:spTree>
    <p:extLst>
      <p:ext uri="{BB962C8B-B14F-4D97-AF65-F5344CB8AC3E}">
        <p14:creationId xmlns:p14="http://schemas.microsoft.com/office/powerpoint/2010/main" val="25312023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27384"/>
            <a:ext cx="9144000" cy="707886"/>
          </a:xfrm>
          <a:prstGeom prst="rect">
            <a:avLst/>
          </a:prstGeom>
          <a:solidFill>
            <a:schemeClr val="accent1">
              <a:lumMod val="60000"/>
              <a:lumOff val="40000"/>
            </a:schemeClr>
          </a:solidFill>
        </p:spPr>
        <p:txBody>
          <a:bodyPr wrap="square" rtlCol="0">
            <a:spAutoFit/>
          </a:bodyPr>
          <a:lstStyle/>
          <a:p>
            <a:pPr algn="ctr"/>
            <a:r>
              <a:rPr lang="es-ES" sz="4000" b="1" dirty="0" smtClean="0"/>
              <a:t>	CONTROL DE FLUJO Y BUCLES: GOTO</a:t>
            </a:r>
            <a:endParaRPr lang="es-ES" sz="4000" b="1" dirty="0"/>
          </a:p>
        </p:txBody>
      </p:sp>
      <p:cxnSp>
        <p:nvCxnSpPr>
          <p:cNvPr id="9" name="8 Conector recto"/>
          <p:cNvCxnSpPr/>
          <p:nvPr/>
        </p:nvCxnSpPr>
        <p:spPr>
          <a:xfrm>
            <a:off x="323528" y="3861048"/>
            <a:ext cx="8496944" cy="0"/>
          </a:xfrm>
          <a:prstGeom prst="line">
            <a:avLst/>
          </a:prstGeom>
        </p:spPr>
        <p:style>
          <a:lnRef idx="1">
            <a:schemeClr val="accent1"/>
          </a:lnRef>
          <a:fillRef idx="0">
            <a:schemeClr val="accent1"/>
          </a:fillRef>
          <a:effectRef idx="0">
            <a:schemeClr val="accent1"/>
          </a:effectRef>
          <a:fontRef idx="minor">
            <a:schemeClr val="tx1"/>
          </a:fontRef>
        </p:style>
      </p:cxnSp>
      <p:pic>
        <p:nvPicPr>
          <p:cNvPr id="921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916935"/>
            <a:ext cx="2952750" cy="294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4 Tabla"/>
          <p:cNvGraphicFramePr>
            <a:graphicFrameLocks noGrp="1"/>
          </p:cNvGraphicFramePr>
          <p:nvPr>
            <p:extLst>
              <p:ext uri="{D42A27DB-BD31-4B8C-83A1-F6EECF244321}">
                <p14:modId xmlns:p14="http://schemas.microsoft.com/office/powerpoint/2010/main" val="1401672077"/>
              </p:ext>
            </p:extLst>
          </p:nvPr>
        </p:nvGraphicFramePr>
        <p:xfrm>
          <a:off x="4211960" y="4581128"/>
          <a:ext cx="4042792" cy="1325880"/>
        </p:xfrm>
        <a:graphic>
          <a:graphicData uri="http://schemas.openxmlformats.org/drawingml/2006/table">
            <a:tbl>
              <a:tblPr/>
              <a:tblGrid>
                <a:gridCol w="586408"/>
                <a:gridCol w="1296144"/>
                <a:gridCol w="432048"/>
                <a:gridCol w="504056"/>
                <a:gridCol w="432048"/>
                <a:gridCol w="792088"/>
              </a:tblGrid>
              <a:tr h="0">
                <a:tc>
                  <a:txBody>
                    <a:bodyPr/>
                    <a:lstStyle/>
                    <a:p>
                      <a:pPr fontAlgn="t"/>
                      <a:r>
                        <a:rPr lang="es-ES" b="0" i="0" dirty="0" err="1">
                          <a:solidFill>
                            <a:srgbClr val="000000"/>
                          </a:solidFill>
                          <a:effectLst/>
                          <a:latin typeface="Arial"/>
                        </a:rPr>
                        <a:t>Obs</a:t>
                      </a:r>
                      <a:endParaRPr lang="es-ES" b="0" i="0" dirty="0">
                        <a:solidFill>
                          <a:srgbClr val="000000"/>
                        </a:solidFill>
                        <a:effectLst/>
                        <a:latin typeface="Arial"/>
                      </a:endParaRP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b="0" i="0">
                          <a:solidFill>
                            <a:srgbClr val="000000"/>
                          </a:solidFill>
                          <a:effectLst/>
                          <a:latin typeface="Arial"/>
                        </a:rPr>
                        <a:t>DIA</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b="0" i="0">
                          <a:solidFill>
                            <a:srgbClr val="000000"/>
                          </a:solidFill>
                          <a:effectLst/>
                          <a:latin typeface="Arial"/>
                        </a:rPr>
                        <a:t>X</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b="0" i="0" dirty="0">
                          <a:solidFill>
                            <a:srgbClr val="000000"/>
                          </a:solidFill>
                          <a:effectLst/>
                          <a:latin typeface="Arial"/>
                        </a:rPr>
                        <a:t>Y</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b="0" i="0">
                          <a:solidFill>
                            <a:srgbClr val="000000"/>
                          </a:solidFill>
                          <a:effectLst/>
                          <a:latin typeface="Arial"/>
                        </a:rPr>
                        <a:t>Z</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b="0" i="0">
                          <a:solidFill>
                            <a:srgbClr val="000000"/>
                          </a:solidFill>
                          <a:effectLst/>
                          <a:latin typeface="Arial"/>
                        </a:rPr>
                        <a:t>MES</a:t>
                      </a: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r>
              <a:tr h="0">
                <a:tc>
                  <a:txBody>
                    <a:bodyPr/>
                    <a:lstStyle/>
                    <a:p>
                      <a:pPr fontAlgn="t"/>
                      <a:r>
                        <a:rPr lang="es-ES" b="0" i="0">
                          <a:solidFill>
                            <a:srgbClr val="000000"/>
                          </a:solidFill>
                          <a:effectLst/>
                          <a:latin typeface="Arial"/>
                        </a:rPr>
                        <a:t>1</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b="0" i="0" dirty="0">
                          <a:solidFill>
                            <a:srgbClr val="000000"/>
                          </a:solidFill>
                          <a:effectLst/>
                          <a:latin typeface="Arial"/>
                        </a:rPr>
                        <a:t>ERROR</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b="0" i="0" dirty="0">
                          <a:solidFill>
                            <a:srgbClr val="000000"/>
                          </a:solidFill>
                          <a:effectLst/>
                          <a:latin typeface="Arial"/>
                        </a:rPr>
                        <a:t>4</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b="0" i="0">
                          <a:solidFill>
                            <a:srgbClr val="000000"/>
                          </a:solidFill>
                          <a:effectLst/>
                          <a:latin typeface="Arial"/>
                        </a:rPr>
                        <a:t>9</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b="0" i="0">
                          <a:solidFill>
                            <a:srgbClr val="000000"/>
                          </a:solidFill>
                          <a:effectLst/>
                          <a:latin typeface="Arial"/>
                        </a:rPr>
                        <a:t>-5</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b="0" i="0">
                          <a:solidFill>
                            <a:srgbClr val="000000"/>
                          </a:solidFill>
                          <a:effectLst/>
                          <a:latin typeface="Arial"/>
                        </a:rPr>
                        <a:t> </a:t>
                      </a: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r>
              <a:tr h="0">
                <a:tc>
                  <a:txBody>
                    <a:bodyPr/>
                    <a:lstStyle/>
                    <a:p>
                      <a:pPr fontAlgn="t"/>
                      <a:r>
                        <a:rPr lang="es-ES" b="0" i="0">
                          <a:solidFill>
                            <a:srgbClr val="000000"/>
                          </a:solidFill>
                          <a:effectLst/>
                          <a:latin typeface="Arial"/>
                        </a:rPr>
                        <a:t>2</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b="0" i="0">
                          <a:solidFill>
                            <a:srgbClr val="000000"/>
                          </a:solidFill>
                          <a:effectLst/>
                          <a:latin typeface="Arial"/>
                        </a:rPr>
                        <a:t>MARTES</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b="0" i="0">
                          <a:solidFill>
                            <a:srgbClr val="000000"/>
                          </a:solidFill>
                          <a:effectLst/>
                          <a:latin typeface="Arial"/>
                        </a:rPr>
                        <a:t>5</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b="0" i="0">
                          <a:solidFill>
                            <a:srgbClr val="000000"/>
                          </a:solidFill>
                          <a:effectLst/>
                          <a:latin typeface="Arial"/>
                        </a:rPr>
                        <a:t>3</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b="0" i="0">
                          <a:solidFill>
                            <a:srgbClr val="000000"/>
                          </a:solidFill>
                          <a:effectLst/>
                          <a:latin typeface="Arial"/>
                        </a:rPr>
                        <a:t>8</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b="0" i="0">
                          <a:solidFill>
                            <a:srgbClr val="000000"/>
                          </a:solidFill>
                          <a:effectLst/>
                          <a:latin typeface="Arial"/>
                        </a:rPr>
                        <a:t>JUNIO</a:t>
                      </a: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r>
              <a:tr h="0">
                <a:tc>
                  <a:txBody>
                    <a:bodyPr/>
                    <a:lstStyle/>
                    <a:p>
                      <a:pPr fontAlgn="t"/>
                      <a:r>
                        <a:rPr lang="es-ES" b="0" i="0">
                          <a:solidFill>
                            <a:srgbClr val="000000"/>
                          </a:solidFill>
                          <a:effectLst/>
                          <a:latin typeface="Arial"/>
                        </a:rPr>
                        <a:t>3</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D8DBD3"/>
                    </a:solidFill>
                  </a:tcPr>
                </a:tc>
                <a:tc>
                  <a:txBody>
                    <a:bodyPr/>
                    <a:lstStyle/>
                    <a:p>
                      <a:pPr fontAlgn="t"/>
                      <a:r>
                        <a:rPr lang="es-ES" b="0" i="0">
                          <a:solidFill>
                            <a:srgbClr val="000000"/>
                          </a:solidFill>
                          <a:effectLst/>
                          <a:latin typeface="Arial"/>
                        </a:rPr>
                        <a:t>MIERCOLE</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D8DBD3"/>
                    </a:solidFill>
                  </a:tcPr>
                </a:tc>
                <a:tc>
                  <a:txBody>
                    <a:bodyPr/>
                    <a:lstStyle/>
                    <a:p>
                      <a:pPr fontAlgn="t"/>
                      <a:r>
                        <a:rPr lang="es-ES" b="0" i="0">
                          <a:solidFill>
                            <a:srgbClr val="000000"/>
                          </a:solidFill>
                          <a:effectLst/>
                          <a:latin typeface="Arial"/>
                        </a:rPr>
                        <a:t>1</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D8DBD3"/>
                    </a:solidFill>
                  </a:tcPr>
                </a:tc>
                <a:tc>
                  <a:txBody>
                    <a:bodyPr/>
                    <a:lstStyle/>
                    <a:p>
                      <a:pPr fontAlgn="t"/>
                      <a:r>
                        <a:rPr lang="es-ES" b="0" i="0">
                          <a:solidFill>
                            <a:srgbClr val="000000"/>
                          </a:solidFill>
                          <a:effectLst/>
                          <a:latin typeface="Arial"/>
                        </a:rPr>
                        <a:t>0</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D8DBD3"/>
                    </a:solidFill>
                  </a:tcPr>
                </a:tc>
                <a:tc>
                  <a:txBody>
                    <a:bodyPr/>
                    <a:lstStyle/>
                    <a:p>
                      <a:pPr fontAlgn="t"/>
                      <a:r>
                        <a:rPr lang="es-ES" b="0" i="0">
                          <a:solidFill>
                            <a:srgbClr val="000000"/>
                          </a:solidFill>
                          <a:effectLst/>
                          <a:latin typeface="Arial"/>
                        </a:rPr>
                        <a:t>1</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D8DBD3"/>
                    </a:solidFill>
                  </a:tcPr>
                </a:tc>
                <a:tc>
                  <a:txBody>
                    <a:bodyPr/>
                    <a:lstStyle/>
                    <a:p>
                      <a:pPr fontAlgn="t"/>
                      <a:r>
                        <a:rPr lang="es-ES" b="0" i="0" dirty="0">
                          <a:solidFill>
                            <a:srgbClr val="000000"/>
                          </a:solidFill>
                          <a:effectLst/>
                          <a:latin typeface="Arial"/>
                        </a:rPr>
                        <a:t>JUNIO</a:t>
                      </a: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a:noFill/>
                    </a:lnB>
                    <a:solidFill>
                      <a:srgbClr val="D8DBD3"/>
                    </a:solidFill>
                  </a:tcP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4163496336"/>
              </p:ext>
            </p:extLst>
          </p:nvPr>
        </p:nvGraphicFramePr>
        <p:xfrm>
          <a:off x="4544634" y="1621547"/>
          <a:ext cx="4186808" cy="1325880"/>
        </p:xfrm>
        <a:graphic>
          <a:graphicData uri="http://schemas.openxmlformats.org/drawingml/2006/table">
            <a:tbl>
              <a:tblPr/>
              <a:tblGrid>
                <a:gridCol w="514400"/>
                <a:gridCol w="1368152"/>
                <a:gridCol w="504056"/>
                <a:gridCol w="504056"/>
                <a:gridCol w="504056"/>
                <a:gridCol w="792088"/>
              </a:tblGrid>
              <a:tr h="0">
                <a:tc>
                  <a:txBody>
                    <a:bodyPr/>
                    <a:lstStyle/>
                    <a:p>
                      <a:pPr fontAlgn="t"/>
                      <a:r>
                        <a:rPr lang="es-ES" b="0" i="0">
                          <a:solidFill>
                            <a:srgbClr val="000000"/>
                          </a:solidFill>
                          <a:effectLst/>
                          <a:latin typeface="Arial"/>
                        </a:rPr>
                        <a:t>Obs</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b="0" i="0">
                          <a:solidFill>
                            <a:srgbClr val="000000"/>
                          </a:solidFill>
                          <a:effectLst/>
                          <a:latin typeface="Arial"/>
                        </a:rPr>
                        <a:t>DIA</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b="0" i="0">
                          <a:solidFill>
                            <a:srgbClr val="000000"/>
                          </a:solidFill>
                          <a:effectLst/>
                          <a:latin typeface="Arial"/>
                        </a:rPr>
                        <a:t>X</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b="0" i="0">
                          <a:solidFill>
                            <a:srgbClr val="000000"/>
                          </a:solidFill>
                          <a:effectLst/>
                          <a:latin typeface="Arial"/>
                        </a:rPr>
                        <a:t>Y</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b="0" i="0">
                          <a:solidFill>
                            <a:srgbClr val="000000"/>
                          </a:solidFill>
                          <a:effectLst/>
                          <a:latin typeface="Arial"/>
                        </a:rPr>
                        <a:t>Z</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b="0" i="0">
                          <a:solidFill>
                            <a:srgbClr val="000000"/>
                          </a:solidFill>
                          <a:effectLst/>
                          <a:latin typeface="Arial"/>
                        </a:rPr>
                        <a:t>MES</a:t>
                      </a: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r>
              <a:tr h="0">
                <a:tc>
                  <a:txBody>
                    <a:bodyPr/>
                    <a:lstStyle/>
                    <a:p>
                      <a:pPr fontAlgn="t"/>
                      <a:r>
                        <a:rPr lang="es-ES" b="0" i="0">
                          <a:solidFill>
                            <a:srgbClr val="000000"/>
                          </a:solidFill>
                          <a:effectLst/>
                          <a:latin typeface="Arial"/>
                        </a:rPr>
                        <a:t>1</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b="0" i="0">
                          <a:solidFill>
                            <a:srgbClr val="000000"/>
                          </a:solidFill>
                          <a:effectLst/>
                          <a:latin typeface="Arial"/>
                        </a:rPr>
                        <a:t>ERROR</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b="0" i="0">
                          <a:solidFill>
                            <a:srgbClr val="000000"/>
                          </a:solidFill>
                          <a:effectLst/>
                          <a:latin typeface="Arial"/>
                        </a:rPr>
                        <a:t>4</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b="0" i="0">
                          <a:solidFill>
                            <a:srgbClr val="000000"/>
                          </a:solidFill>
                          <a:effectLst/>
                          <a:latin typeface="Arial"/>
                        </a:rPr>
                        <a:t>9</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b="0" i="0">
                          <a:solidFill>
                            <a:srgbClr val="000000"/>
                          </a:solidFill>
                          <a:effectLst/>
                          <a:latin typeface="Arial"/>
                        </a:rPr>
                        <a:t>13</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b="0" i="0">
                          <a:solidFill>
                            <a:srgbClr val="000000"/>
                          </a:solidFill>
                          <a:effectLst/>
                          <a:latin typeface="Arial"/>
                        </a:rPr>
                        <a:t>JUNIO</a:t>
                      </a: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r>
              <a:tr h="0">
                <a:tc>
                  <a:txBody>
                    <a:bodyPr/>
                    <a:lstStyle/>
                    <a:p>
                      <a:pPr fontAlgn="t"/>
                      <a:r>
                        <a:rPr lang="es-ES" b="0" i="0">
                          <a:solidFill>
                            <a:srgbClr val="000000"/>
                          </a:solidFill>
                          <a:effectLst/>
                          <a:latin typeface="Arial"/>
                        </a:rPr>
                        <a:t>2</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b="0" i="0">
                          <a:solidFill>
                            <a:srgbClr val="000000"/>
                          </a:solidFill>
                          <a:effectLst/>
                          <a:latin typeface="Arial"/>
                        </a:rPr>
                        <a:t>MARTES</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b="0" i="0">
                          <a:solidFill>
                            <a:srgbClr val="000000"/>
                          </a:solidFill>
                          <a:effectLst/>
                          <a:latin typeface="Arial"/>
                        </a:rPr>
                        <a:t>5</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b="0" i="0">
                          <a:solidFill>
                            <a:srgbClr val="000000"/>
                          </a:solidFill>
                          <a:effectLst/>
                          <a:latin typeface="Arial"/>
                        </a:rPr>
                        <a:t>3</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b="0" i="0">
                          <a:solidFill>
                            <a:srgbClr val="000000"/>
                          </a:solidFill>
                          <a:effectLst/>
                          <a:latin typeface="Arial"/>
                        </a:rPr>
                        <a:t>8</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c>
                  <a:txBody>
                    <a:bodyPr/>
                    <a:lstStyle/>
                    <a:p>
                      <a:pPr fontAlgn="t"/>
                      <a:r>
                        <a:rPr lang="es-ES" b="0" i="0">
                          <a:solidFill>
                            <a:srgbClr val="000000"/>
                          </a:solidFill>
                          <a:effectLst/>
                          <a:latin typeface="Arial"/>
                        </a:rPr>
                        <a:t>JUNIO</a:t>
                      </a: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D8DBD3"/>
                    </a:solidFill>
                  </a:tcPr>
                </a:tc>
              </a:tr>
              <a:tr h="0">
                <a:tc>
                  <a:txBody>
                    <a:bodyPr/>
                    <a:lstStyle/>
                    <a:p>
                      <a:pPr fontAlgn="t"/>
                      <a:r>
                        <a:rPr lang="es-ES" b="0" i="0">
                          <a:solidFill>
                            <a:srgbClr val="000000"/>
                          </a:solidFill>
                          <a:effectLst/>
                          <a:latin typeface="Arial"/>
                        </a:rPr>
                        <a:t>3</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D8DBD3"/>
                    </a:solidFill>
                  </a:tcPr>
                </a:tc>
                <a:tc>
                  <a:txBody>
                    <a:bodyPr/>
                    <a:lstStyle/>
                    <a:p>
                      <a:pPr fontAlgn="t"/>
                      <a:r>
                        <a:rPr lang="es-ES" b="0" i="0">
                          <a:solidFill>
                            <a:srgbClr val="000000"/>
                          </a:solidFill>
                          <a:effectLst/>
                          <a:latin typeface="Arial"/>
                        </a:rPr>
                        <a:t>MIERCOLE</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D8DBD3"/>
                    </a:solidFill>
                  </a:tcPr>
                </a:tc>
                <a:tc>
                  <a:txBody>
                    <a:bodyPr/>
                    <a:lstStyle/>
                    <a:p>
                      <a:pPr fontAlgn="t"/>
                      <a:r>
                        <a:rPr lang="es-ES" b="0" i="0">
                          <a:solidFill>
                            <a:srgbClr val="000000"/>
                          </a:solidFill>
                          <a:effectLst/>
                          <a:latin typeface="Arial"/>
                        </a:rPr>
                        <a:t>1</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D8DBD3"/>
                    </a:solidFill>
                  </a:tcPr>
                </a:tc>
                <a:tc>
                  <a:txBody>
                    <a:bodyPr/>
                    <a:lstStyle/>
                    <a:p>
                      <a:pPr fontAlgn="t"/>
                      <a:r>
                        <a:rPr lang="es-ES" b="0" i="0">
                          <a:solidFill>
                            <a:srgbClr val="000000"/>
                          </a:solidFill>
                          <a:effectLst/>
                          <a:latin typeface="Arial"/>
                        </a:rPr>
                        <a:t>0</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D8DBD3"/>
                    </a:solidFill>
                  </a:tcPr>
                </a:tc>
                <a:tc>
                  <a:txBody>
                    <a:bodyPr/>
                    <a:lstStyle/>
                    <a:p>
                      <a:pPr fontAlgn="t"/>
                      <a:r>
                        <a:rPr lang="es-ES" b="0" i="0">
                          <a:solidFill>
                            <a:srgbClr val="000000"/>
                          </a:solidFill>
                          <a:effectLst/>
                          <a:latin typeface="Arial"/>
                        </a:rPr>
                        <a:t>1</a:t>
                      </a:r>
                    </a:p>
                  </a:txBody>
                  <a:tcPr marL="28575" marR="28575" marT="28575" marB="2857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D8DBD3"/>
                    </a:solidFill>
                  </a:tcPr>
                </a:tc>
                <a:tc>
                  <a:txBody>
                    <a:bodyPr/>
                    <a:lstStyle/>
                    <a:p>
                      <a:pPr fontAlgn="t"/>
                      <a:r>
                        <a:rPr lang="es-ES" b="0" i="0" dirty="0">
                          <a:solidFill>
                            <a:srgbClr val="000000"/>
                          </a:solidFill>
                          <a:effectLst/>
                          <a:latin typeface="Arial"/>
                        </a:rPr>
                        <a:t>JUNIO</a:t>
                      </a:r>
                    </a:p>
                  </a:txBody>
                  <a:tcPr marL="28575" marR="28575" marT="28575" marB="2857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a:noFill/>
                    </a:lnB>
                    <a:solidFill>
                      <a:srgbClr val="D8DBD3"/>
                    </a:solidFill>
                  </a:tcPr>
                </a:tc>
              </a:tr>
            </a:tbl>
          </a:graphicData>
        </a:graphic>
      </p:graphicFrame>
      <p:pic>
        <p:nvPicPr>
          <p:cNvPr id="921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908720"/>
            <a:ext cx="3190875"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47242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44624"/>
            <a:ext cx="9144000" cy="1323439"/>
          </a:xfrm>
          <a:prstGeom prst="rect">
            <a:avLst/>
          </a:prstGeom>
          <a:solidFill>
            <a:schemeClr val="accent1">
              <a:lumMod val="60000"/>
              <a:lumOff val="40000"/>
            </a:schemeClr>
          </a:solidFill>
        </p:spPr>
        <p:txBody>
          <a:bodyPr wrap="square" rtlCol="0">
            <a:spAutoFit/>
          </a:bodyPr>
          <a:lstStyle/>
          <a:p>
            <a:pPr algn="ctr"/>
            <a:r>
              <a:rPr lang="es-ES" sz="4000" b="1" dirty="0" smtClean="0"/>
              <a:t>	CAMBIO VECTOR INICIAL DE VARIABLES: RETAIN</a:t>
            </a:r>
            <a:endParaRPr lang="es-ES" sz="4000" b="1" dirty="0"/>
          </a:p>
        </p:txBody>
      </p:sp>
      <p:sp>
        <p:nvSpPr>
          <p:cNvPr id="8" name="7 CuadroTexto"/>
          <p:cNvSpPr txBox="1"/>
          <p:nvPr/>
        </p:nvSpPr>
        <p:spPr>
          <a:xfrm>
            <a:off x="251520" y="1340768"/>
            <a:ext cx="8892480" cy="6032421"/>
          </a:xfrm>
          <a:prstGeom prst="rect">
            <a:avLst/>
          </a:prstGeom>
          <a:noFill/>
        </p:spPr>
        <p:txBody>
          <a:bodyPr wrap="square" rtlCol="0">
            <a:spAutoFit/>
          </a:bodyPr>
          <a:lstStyle/>
          <a:p>
            <a:r>
              <a:rPr lang="es-ES_tradnl" sz="2400" b="1" i="1" dirty="0" smtClean="0"/>
              <a:t>RETAIN</a:t>
            </a:r>
            <a:r>
              <a:rPr lang="es-ES_tradnl" sz="2400" b="1" dirty="0" smtClean="0"/>
              <a:t>.‑  </a:t>
            </a:r>
            <a:r>
              <a:rPr lang="es-ES_tradnl" sz="2400" dirty="0" smtClean="0"/>
              <a:t>    Esta sentencia provoca que una o más variables retengan el valor que poseen al final de una iteración para el comienzo de la siguiente La sintaxis es:</a:t>
            </a:r>
            <a:endParaRPr lang="es-ES" sz="2400" dirty="0" smtClean="0"/>
          </a:p>
          <a:p>
            <a:r>
              <a:rPr lang="es-ES_tradnl" i="1" dirty="0" smtClean="0"/>
              <a:t> 	</a:t>
            </a:r>
            <a:r>
              <a:rPr lang="es-ES_tradnl" sz="2400" i="1" dirty="0" smtClean="0">
                <a:solidFill>
                  <a:srgbClr val="FF0000"/>
                </a:solidFill>
              </a:rPr>
              <a:t>RETAIN  [variable [valor inicial ]] ;</a:t>
            </a:r>
            <a:endParaRPr lang="es-ES" sz="2400" dirty="0" smtClean="0">
              <a:solidFill>
                <a:srgbClr val="FF0000"/>
              </a:solidFill>
            </a:endParaRPr>
          </a:p>
          <a:p>
            <a:r>
              <a:rPr lang="es-ES_tradnl" dirty="0" smtClean="0"/>
              <a:t> </a:t>
            </a:r>
            <a:endParaRPr lang="es-ES" dirty="0" smtClean="0"/>
          </a:p>
          <a:p>
            <a:r>
              <a:rPr lang="es-ES_tradnl" i="1" dirty="0" smtClean="0"/>
              <a:t>		</a:t>
            </a:r>
            <a:r>
              <a:rPr lang="es-ES_tradnl" sz="2000" i="1" dirty="0" smtClean="0">
                <a:solidFill>
                  <a:srgbClr val="0070C0"/>
                </a:solidFill>
              </a:rPr>
              <a:t>data trabajo;</a:t>
            </a:r>
            <a:endParaRPr lang="es-ES" sz="2000" dirty="0" smtClean="0">
              <a:solidFill>
                <a:srgbClr val="0070C0"/>
              </a:solidFill>
            </a:endParaRPr>
          </a:p>
          <a:p>
            <a:r>
              <a:rPr lang="en-US" sz="2000" i="1" dirty="0" smtClean="0">
                <a:solidFill>
                  <a:srgbClr val="0070C0"/>
                </a:solidFill>
              </a:rPr>
              <a:t>			set </a:t>
            </a:r>
            <a:r>
              <a:rPr lang="en-US" sz="2000" i="1" dirty="0" err="1" smtClean="0">
                <a:solidFill>
                  <a:srgbClr val="0070C0"/>
                </a:solidFill>
              </a:rPr>
              <a:t>tiempo</a:t>
            </a:r>
            <a:r>
              <a:rPr lang="en-US" sz="2000" i="1" dirty="0" smtClean="0">
                <a:solidFill>
                  <a:srgbClr val="0070C0"/>
                </a:solidFill>
              </a:rPr>
              <a:t>;</a:t>
            </a:r>
            <a:endParaRPr lang="es-ES" sz="2000" dirty="0" smtClean="0">
              <a:solidFill>
                <a:srgbClr val="0070C0"/>
              </a:solidFill>
            </a:endParaRPr>
          </a:p>
          <a:p>
            <a:r>
              <a:rPr lang="en-US" sz="2000" i="1" dirty="0" smtClean="0">
                <a:solidFill>
                  <a:srgbClr val="0070C0"/>
                </a:solidFill>
              </a:rPr>
              <a:t>			by year;</a:t>
            </a:r>
          </a:p>
          <a:p>
            <a:r>
              <a:rPr lang="en-US" sz="2000" i="1" dirty="0" smtClean="0">
                <a:solidFill>
                  <a:srgbClr val="0070C0"/>
                </a:solidFill>
              </a:rPr>
              <a:t>			</a:t>
            </a:r>
            <a:r>
              <a:rPr lang="es-ES_tradnl" sz="2000" b="1" i="1" dirty="0" smtClean="0">
                <a:solidFill>
                  <a:srgbClr val="0070C0"/>
                </a:solidFill>
              </a:rPr>
              <a:t>RETAIN </a:t>
            </a:r>
            <a:r>
              <a:rPr lang="es-ES_tradnl" sz="2000" i="1" dirty="0" err="1" smtClean="0">
                <a:solidFill>
                  <a:srgbClr val="0070C0"/>
                </a:solidFill>
              </a:rPr>
              <a:t>maximo</a:t>
            </a:r>
            <a:r>
              <a:rPr lang="es-ES_tradnl" sz="2000" b="1" i="1" dirty="0" smtClean="0">
                <a:solidFill>
                  <a:srgbClr val="0070C0"/>
                </a:solidFill>
              </a:rPr>
              <a:t>;</a:t>
            </a:r>
            <a:endParaRPr lang="es-ES" sz="2000" dirty="0" smtClean="0">
              <a:solidFill>
                <a:srgbClr val="0070C0"/>
              </a:solidFill>
            </a:endParaRPr>
          </a:p>
          <a:p>
            <a:r>
              <a:rPr lang="en-US" sz="2000" i="1" dirty="0" smtClean="0">
                <a:solidFill>
                  <a:srgbClr val="0070C0"/>
                </a:solidFill>
              </a:rPr>
              <a:t>			if </a:t>
            </a:r>
            <a:r>
              <a:rPr lang="en-US" sz="2000" b="1" i="1" dirty="0" err="1" smtClean="0">
                <a:solidFill>
                  <a:srgbClr val="0070C0"/>
                </a:solidFill>
              </a:rPr>
              <a:t>first</a:t>
            </a:r>
            <a:r>
              <a:rPr lang="en-US" sz="2000" i="1" dirty="0" err="1" smtClean="0">
                <a:solidFill>
                  <a:srgbClr val="0070C0"/>
                </a:solidFill>
              </a:rPr>
              <a:t>.year</a:t>
            </a:r>
            <a:r>
              <a:rPr lang="en-US" sz="2000" i="1" dirty="0" smtClean="0">
                <a:solidFill>
                  <a:srgbClr val="0070C0"/>
                </a:solidFill>
              </a:rPr>
              <a:t> then </a:t>
            </a:r>
            <a:r>
              <a:rPr lang="en-US" sz="2000" i="1" dirty="0" err="1" smtClean="0">
                <a:solidFill>
                  <a:srgbClr val="0070C0"/>
                </a:solidFill>
              </a:rPr>
              <a:t>maximo</a:t>
            </a:r>
            <a:r>
              <a:rPr lang="en-US" sz="2000" i="1" dirty="0" smtClean="0">
                <a:solidFill>
                  <a:srgbClr val="0070C0"/>
                </a:solidFill>
              </a:rPr>
              <a:t>=.;</a:t>
            </a:r>
            <a:endParaRPr lang="es-ES" sz="2000" dirty="0" smtClean="0">
              <a:solidFill>
                <a:srgbClr val="0070C0"/>
              </a:solidFill>
            </a:endParaRPr>
          </a:p>
          <a:p>
            <a:r>
              <a:rPr lang="es-ES_tradnl" sz="2000" b="1" i="1" dirty="0" smtClean="0">
                <a:solidFill>
                  <a:srgbClr val="0070C0"/>
                </a:solidFill>
              </a:rPr>
              <a:t>			</a:t>
            </a:r>
            <a:r>
              <a:rPr lang="es-ES_tradnl" sz="2000" i="1" dirty="0" err="1" smtClean="0">
                <a:solidFill>
                  <a:srgbClr val="0070C0"/>
                </a:solidFill>
              </a:rPr>
              <a:t>maximo</a:t>
            </a:r>
            <a:r>
              <a:rPr lang="es-ES_tradnl" sz="2000" i="1" dirty="0" smtClean="0">
                <a:solidFill>
                  <a:srgbClr val="0070C0"/>
                </a:solidFill>
              </a:rPr>
              <a:t>=</a:t>
            </a:r>
            <a:r>
              <a:rPr lang="es-ES_tradnl" sz="2000" i="1" dirty="0" err="1" smtClean="0">
                <a:solidFill>
                  <a:srgbClr val="0070C0"/>
                </a:solidFill>
              </a:rPr>
              <a:t>max</a:t>
            </a:r>
            <a:r>
              <a:rPr lang="es-ES_tradnl" sz="2000" i="1" dirty="0" smtClean="0">
                <a:solidFill>
                  <a:srgbClr val="0070C0"/>
                </a:solidFill>
              </a:rPr>
              <a:t>(</a:t>
            </a:r>
            <a:r>
              <a:rPr lang="es-ES_tradnl" sz="2000" i="1" dirty="0" err="1" smtClean="0">
                <a:solidFill>
                  <a:srgbClr val="0070C0"/>
                </a:solidFill>
              </a:rPr>
              <a:t>maximo,grado</a:t>
            </a:r>
            <a:r>
              <a:rPr lang="es-ES_tradnl" sz="2000" i="1" dirty="0" smtClean="0">
                <a:solidFill>
                  <a:srgbClr val="0070C0"/>
                </a:solidFill>
              </a:rPr>
              <a:t>);</a:t>
            </a:r>
            <a:endParaRPr lang="es-ES" sz="2000" dirty="0" smtClean="0">
              <a:solidFill>
                <a:srgbClr val="0070C0"/>
              </a:solidFill>
            </a:endParaRPr>
          </a:p>
          <a:p>
            <a:r>
              <a:rPr lang="en-US" sz="2000" i="1" dirty="0" smtClean="0">
                <a:solidFill>
                  <a:srgbClr val="0070C0"/>
                </a:solidFill>
              </a:rPr>
              <a:t>			if </a:t>
            </a:r>
            <a:r>
              <a:rPr lang="en-US" sz="2000" b="1" i="1" dirty="0" err="1" smtClean="0">
                <a:solidFill>
                  <a:srgbClr val="0070C0"/>
                </a:solidFill>
              </a:rPr>
              <a:t>last</a:t>
            </a:r>
            <a:r>
              <a:rPr lang="en-US" sz="2000" i="1" dirty="0" err="1" smtClean="0">
                <a:solidFill>
                  <a:srgbClr val="0070C0"/>
                </a:solidFill>
              </a:rPr>
              <a:t>.year</a:t>
            </a:r>
            <a:r>
              <a:rPr lang="en-US" sz="2000" i="1" dirty="0" smtClean="0">
                <a:solidFill>
                  <a:srgbClr val="0070C0"/>
                </a:solidFill>
              </a:rPr>
              <a:t> then output;</a:t>
            </a:r>
            <a:endParaRPr lang="es-ES" sz="2000" dirty="0" smtClean="0">
              <a:solidFill>
                <a:srgbClr val="0070C0"/>
              </a:solidFill>
            </a:endParaRPr>
          </a:p>
          <a:p>
            <a:r>
              <a:rPr lang="en-US" dirty="0" smtClean="0"/>
              <a:t> </a:t>
            </a:r>
            <a:endParaRPr lang="es-ES" dirty="0" smtClean="0"/>
          </a:p>
          <a:p>
            <a:r>
              <a:rPr lang="es-ES_tradnl" sz="2000" dirty="0" smtClean="0"/>
              <a:t>la variable </a:t>
            </a:r>
            <a:r>
              <a:rPr lang="es-ES_tradnl" sz="2000" dirty="0" err="1" smtClean="0"/>
              <a:t>maximo</a:t>
            </a:r>
            <a:r>
              <a:rPr lang="es-ES_tradnl" sz="2000" dirty="0" smtClean="0"/>
              <a:t> compara el anterior valor con el valor de </a:t>
            </a:r>
            <a:r>
              <a:rPr lang="es-ES_tradnl" sz="2000" i="1" dirty="0" smtClean="0"/>
              <a:t>grado </a:t>
            </a:r>
            <a:r>
              <a:rPr lang="es-ES_tradnl" sz="2000" dirty="0" smtClean="0"/>
              <a:t>en la actual observación,  asignándole el mayor valor a </a:t>
            </a:r>
            <a:r>
              <a:rPr lang="es-ES_tradnl" sz="2000" i="1" dirty="0" err="1" smtClean="0"/>
              <a:t>maximo</a:t>
            </a:r>
            <a:r>
              <a:rPr lang="es-ES_tradnl" sz="2000" dirty="0" smtClean="0"/>
              <a:t>. Como se quiere obtener el  mayor  valor  de </a:t>
            </a:r>
            <a:r>
              <a:rPr lang="es-ES_tradnl" sz="2000" i="1" dirty="0" err="1" smtClean="0"/>
              <a:t>maximo</a:t>
            </a:r>
            <a:r>
              <a:rPr lang="es-ES_tradnl" sz="2000" i="1" dirty="0" smtClean="0"/>
              <a:t>  </a:t>
            </a:r>
            <a:r>
              <a:rPr lang="es-ES_tradnl" sz="2000" dirty="0" smtClean="0"/>
              <a:t>para  cada  valor diferente  de </a:t>
            </a:r>
            <a:r>
              <a:rPr lang="es-ES_tradnl" sz="2000" dirty="0" err="1" smtClean="0"/>
              <a:t>year</a:t>
            </a:r>
            <a:r>
              <a:rPr lang="es-ES_tradnl" sz="2000" dirty="0" smtClean="0"/>
              <a:t>  aparece  la  sentencia:</a:t>
            </a:r>
            <a:endParaRPr lang="es-ES" sz="2000" dirty="0" smtClean="0"/>
          </a:p>
          <a:p>
            <a:r>
              <a:rPr lang="es-ES_tradnl" i="1" dirty="0" smtClean="0">
                <a:solidFill>
                  <a:srgbClr val="0070C0"/>
                </a:solidFill>
              </a:rPr>
              <a:t>			</a:t>
            </a:r>
            <a:r>
              <a:rPr lang="en-US" i="1" dirty="0" smtClean="0">
                <a:solidFill>
                  <a:srgbClr val="0070C0"/>
                </a:solidFill>
              </a:rPr>
              <a:t>if </a:t>
            </a:r>
            <a:r>
              <a:rPr lang="en-US" i="1" dirty="0" err="1" smtClean="0">
                <a:solidFill>
                  <a:srgbClr val="0070C0"/>
                </a:solidFill>
              </a:rPr>
              <a:t>first.year</a:t>
            </a:r>
            <a:r>
              <a:rPr lang="en-US" i="1" dirty="0" smtClean="0">
                <a:solidFill>
                  <a:srgbClr val="0070C0"/>
                </a:solidFill>
              </a:rPr>
              <a:t> then </a:t>
            </a:r>
            <a:r>
              <a:rPr lang="en-US" i="1" dirty="0" err="1" smtClean="0">
                <a:solidFill>
                  <a:srgbClr val="0070C0"/>
                </a:solidFill>
              </a:rPr>
              <a:t>maximo</a:t>
            </a:r>
            <a:r>
              <a:rPr lang="en-US" i="1" dirty="0" smtClean="0">
                <a:solidFill>
                  <a:srgbClr val="0070C0"/>
                </a:solidFill>
              </a:rPr>
              <a:t>=.;</a:t>
            </a:r>
            <a:endParaRPr lang="es-ES" dirty="0" smtClean="0">
              <a:solidFill>
                <a:srgbClr val="0070C0"/>
              </a:solidFill>
            </a:endParaRPr>
          </a:p>
          <a:p>
            <a:r>
              <a:rPr lang="en-US" dirty="0" smtClean="0"/>
              <a:t> </a:t>
            </a:r>
            <a:endParaRPr lang="es-ES" dirty="0" smtClean="0"/>
          </a:p>
          <a:p>
            <a:r>
              <a:rPr lang="es-ES_tradnl" dirty="0" smtClean="0"/>
              <a:t>	 </a:t>
            </a:r>
            <a:endParaRPr lang="es-ES" dirty="0"/>
          </a:p>
        </p:txBody>
      </p:sp>
    </p:spTree>
    <p:extLst>
      <p:ext uri="{BB962C8B-B14F-4D97-AF65-F5344CB8AC3E}">
        <p14:creationId xmlns:p14="http://schemas.microsoft.com/office/powerpoint/2010/main" val="36933022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20" y="44624"/>
            <a:ext cx="8712968" cy="707886"/>
          </a:xfrm>
          <a:prstGeom prst="rect">
            <a:avLst/>
          </a:prstGeom>
          <a:solidFill>
            <a:schemeClr val="accent1">
              <a:lumMod val="60000"/>
              <a:lumOff val="40000"/>
            </a:schemeClr>
          </a:solidFill>
        </p:spPr>
        <p:txBody>
          <a:bodyPr wrap="square" rtlCol="0">
            <a:spAutoFit/>
          </a:bodyPr>
          <a:lstStyle/>
          <a:p>
            <a:pPr algn="ctr"/>
            <a:r>
              <a:rPr lang="es-ES" sz="4000" b="1" dirty="0" smtClean="0"/>
              <a:t>SENTENCIA RETAIN </a:t>
            </a:r>
            <a:endParaRPr lang="es-ES" sz="4000" b="1" dirty="0"/>
          </a:p>
        </p:txBody>
      </p:sp>
      <p:sp>
        <p:nvSpPr>
          <p:cNvPr id="11" name="10 CuadroTexto"/>
          <p:cNvSpPr txBox="1"/>
          <p:nvPr/>
        </p:nvSpPr>
        <p:spPr>
          <a:xfrm>
            <a:off x="323528" y="908720"/>
            <a:ext cx="8424936" cy="2215991"/>
          </a:xfrm>
          <a:prstGeom prst="rect">
            <a:avLst/>
          </a:prstGeom>
          <a:noFill/>
        </p:spPr>
        <p:txBody>
          <a:bodyPr wrap="square" rtlCol="0">
            <a:spAutoFit/>
          </a:bodyPr>
          <a:lstStyle/>
          <a:p>
            <a:r>
              <a:rPr lang="es-ES" sz="2000" dirty="0" smtClean="0"/>
              <a:t>Cuando se utiliza la sentencia </a:t>
            </a:r>
            <a:r>
              <a:rPr lang="es-ES" sz="2000" b="1" i="1" dirty="0" smtClean="0"/>
              <a:t>BY</a:t>
            </a:r>
            <a:r>
              <a:rPr lang="es-ES" sz="2000" dirty="0" smtClean="0"/>
              <a:t> tras una sentencia </a:t>
            </a:r>
            <a:r>
              <a:rPr lang="es-ES" sz="2000" b="1" i="1" dirty="0" smtClean="0"/>
              <a:t>SET</a:t>
            </a:r>
            <a:r>
              <a:rPr lang="es-ES" sz="2000" dirty="0" smtClean="0"/>
              <a:t> se crean por defecto  dos variables automáticas que sólo se utilizan en la programación (no se escriben en el conjunto de datos: </a:t>
            </a:r>
          </a:p>
          <a:p>
            <a:pPr>
              <a:spcBef>
                <a:spcPts val="600"/>
              </a:spcBef>
              <a:spcAft>
                <a:spcPts val="600"/>
              </a:spcAft>
              <a:buFont typeface="Arial" pitchFamily="34" charset="0"/>
              <a:buChar char="•"/>
            </a:pPr>
            <a:r>
              <a:rPr lang="es-ES" sz="2000" b="1" dirty="0" err="1" smtClean="0"/>
              <a:t>First.</a:t>
            </a:r>
            <a:r>
              <a:rPr lang="es-ES" sz="2000" dirty="0" err="1" smtClean="0"/>
              <a:t>variable</a:t>
            </a:r>
            <a:endParaRPr lang="es-ES" sz="2000" dirty="0" smtClean="0"/>
          </a:p>
          <a:p>
            <a:pPr>
              <a:spcBef>
                <a:spcPts val="600"/>
              </a:spcBef>
              <a:spcAft>
                <a:spcPts val="600"/>
              </a:spcAft>
              <a:buFont typeface="Arial" pitchFamily="34" charset="0"/>
              <a:buChar char="•"/>
            </a:pPr>
            <a:r>
              <a:rPr lang="es-ES" sz="2000" b="1" dirty="0" err="1" smtClean="0"/>
              <a:t>Last.</a:t>
            </a:r>
            <a:r>
              <a:rPr lang="es-ES" sz="2000" dirty="0" err="1" smtClean="0"/>
              <a:t>variable</a:t>
            </a:r>
            <a:endParaRPr lang="es-ES" sz="2000" dirty="0" smtClean="0"/>
          </a:p>
          <a:p>
            <a:endParaRPr lang="es-ES" dirty="0"/>
          </a:p>
        </p:txBody>
      </p:sp>
      <p:graphicFrame>
        <p:nvGraphicFramePr>
          <p:cNvPr id="14" name="13 Tabla"/>
          <p:cNvGraphicFramePr>
            <a:graphicFrameLocks noGrp="1"/>
          </p:cNvGraphicFramePr>
          <p:nvPr/>
        </p:nvGraphicFramePr>
        <p:xfrm>
          <a:off x="539552" y="3284984"/>
          <a:ext cx="3696071" cy="3154680"/>
        </p:xfrm>
        <a:graphic>
          <a:graphicData uri="http://schemas.openxmlformats.org/drawingml/2006/table">
            <a:tbl>
              <a:tblPr/>
              <a:tblGrid>
                <a:gridCol w="601178"/>
                <a:gridCol w="1294693"/>
                <a:gridCol w="1080120"/>
                <a:gridCol w="720080"/>
              </a:tblGrid>
              <a:tr h="0">
                <a:tc>
                  <a:txBody>
                    <a:bodyPr/>
                    <a:lstStyle/>
                    <a:p>
                      <a:pPr algn="ctr" fontAlgn="t"/>
                      <a:r>
                        <a:rPr lang="es-ES" b="0" i="0" dirty="0" err="1">
                          <a:solidFill>
                            <a:srgbClr val="000000"/>
                          </a:solidFill>
                          <a:latin typeface="Arial"/>
                        </a:rPr>
                        <a:t>Obs</a:t>
                      </a:r>
                      <a:endParaRPr lang="es-ES" b="0" i="0" dirty="0">
                        <a:solidFill>
                          <a:srgbClr val="000000"/>
                        </a:solidFill>
                        <a:latin typeface="Arial"/>
                      </a:endParaRP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MES</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dirty="0">
                          <a:solidFill>
                            <a:srgbClr val="000000"/>
                          </a:solidFill>
                          <a:latin typeface="Arial"/>
                        </a:rPr>
                        <a:t>SEMANA</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dirty="0" smtClean="0">
                          <a:solidFill>
                            <a:srgbClr val="000000"/>
                          </a:solidFill>
                          <a:latin typeface="Arial"/>
                        </a:rPr>
                        <a:t>TEMP</a:t>
                      </a:r>
                      <a:endParaRPr lang="es-ES" b="0" i="0" dirty="0">
                        <a:solidFill>
                          <a:srgbClr val="000000"/>
                        </a:solidFill>
                        <a:latin typeface="Arial"/>
                      </a:endParaRPr>
                    </a:p>
                  </a:txBody>
                  <a:tcPr marL="38100" marR="38100" marT="38100" marB="38100">
                    <a:lnL w="7620" cap="flat" cmpd="sng" algn="ctr">
                      <a:solidFill>
                        <a:srgbClr val="C1C1C1"/>
                      </a:solidFill>
                      <a:prstDash val="solid"/>
                      <a:round/>
                      <a:headEnd type="none" w="med" len="med"/>
                      <a:tailEnd type="none" w="med" len="med"/>
                    </a:lnL>
                    <a:lnR>
                      <a:noFill/>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r>
              <a:tr h="0">
                <a:tc>
                  <a:txBody>
                    <a:bodyPr/>
                    <a:lstStyle/>
                    <a:p>
                      <a:pPr algn="ctr" fontAlgn="t"/>
                      <a:r>
                        <a:rPr lang="es-ES" b="0" i="0" dirty="0">
                          <a:solidFill>
                            <a:srgbClr val="000000"/>
                          </a:solidFill>
                          <a:latin typeface="Arial"/>
                        </a:rPr>
                        <a:t>1</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ENERO</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ctr" fontAlgn="t"/>
                      <a:r>
                        <a:rPr lang="es-ES" b="0" i="0" dirty="0">
                          <a:solidFill>
                            <a:srgbClr val="000000"/>
                          </a:solidFill>
                          <a:latin typeface="Arial"/>
                        </a:rPr>
                        <a:t>1</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ctr" fontAlgn="t"/>
                      <a:r>
                        <a:rPr lang="es-ES" b="0" i="0">
                          <a:solidFill>
                            <a:srgbClr val="000000"/>
                          </a:solidFill>
                          <a:latin typeface="Arial"/>
                        </a:rPr>
                        <a:t>9</a:t>
                      </a:r>
                    </a:p>
                  </a:txBody>
                  <a:tcPr marL="38100" marR="38100" marT="38100" marB="38100">
                    <a:lnL w="7620" cap="flat" cmpd="sng" algn="ctr">
                      <a:solidFill>
                        <a:srgbClr val="C1C1C1"/>
                      </a:solidFill>
                      <a:prstDash val="solid"/>
                      <a:round/>
                      <a:headEnd type="none" w="med" len="med"/>
                      <a:tailEnd type="none" w="med" len="med"/>
                    </a:lnL>
                    <a:lnR>
                      <a:noFill/>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r>
              <a:tr h="0">
                <a:tc>
                  <a:txBody>
                    <a:bodyPr/>
                    <a:lstStyle/>
                    <a:p>
                      <a:pPr algn="ctr" fontAlgn="t"/>
                      <a:r>
                        <a:rPr lang="es-ES" b="0" i="0" dirty="0">
                          <a:solidFill>
                            <a:srgbClr val="000000"/>
                          </a:solidFill>
                          <a:latin typeface="Arial"/>
                        </a:rPr>
                        <a:t>2</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ENERO</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ctr" fontAlgn="t"/>
                      <a:r>
                        <a:rPr lang="es-ES" b="0" i="0" dirty="0">
                          <a:solidFill>
                            <a:srgbClr val="000000"/>
                          </a:solidFill>
                          <a:latin typeface="Arial"/>
                        </a:rPr>
                        <a:t>2</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ctr" fontAlgn="t"/>
                      <a:r>
                        <a:rPr lang="es-ES" b="0" i="0" dirty="0">
                          <a:solidFill>
                            <a:srgbClr val="000000"/>
                          </a:solidFill>
                          <a:latin typeface="Arial"/>
                        </a:rPr>
                        <a:t>11</a:t>
                      </a:r>
                    </a:p>
                  </a:txBody>
                  <a:tcPr marL="38100" marR="38100" marT="38100" marB="38100">
                    <a:lnL w="7620" cap="flat" cmpd="sng" algn="ctr">
                      <a:solidFill>
                        <a:srgbClr val="C1C1C1"/>
                      </a:solidFill>
                      <a:prstDash val="solid"/>
                      <a:round/>
                      <a:headEnd type="none" w="med" len="med"/>
                      <a:tailEnd type="none" w="med" len="med"/>
                    </a:lnL>
                    <a:lnR>
                      <a:noFill/>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r>
              <a:tr h="0">
                <a:tc>
                  <a:txBody>
                    <a:bodyPr/>
                    <a:lstStyle/>
                    <a:p>
                      <a:pPr algn="ctr" fontAlgn="t"/>
                      <a:r>
                        <a:rPr lang="es-ES" b="0" i="0" dirty="0">
                          <a:solidFill>
                            <a:srgbClr val="000000"/>
                          </a:solidFill>
                          <a:latin typeface="Arial"/>
                        </a:rPr>
                        <a:t>3</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ENERO</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ctr" fontAlgn="t"/>
                      <a:r>
                        <a:rPr lang="es-ES" b="0" i="0" dirty="0">
                          <a:solidFill>
                            <a:srgbClr val="000000"/>
                          </a:solidFill>
                          <a:latin typeface="Arial"/>
                        </a:rPr>
                        <a:t>3</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ctr" fontAlgn="t"/>
                      <a:r>
                        <a:rPr lang="es-ES" b="0" i="0">
                          <a:solidFill>
                            <a:srgbClr val="000000"/>
                          </a:solidFill>
                          <a:latin typeface="Arial"/>
                        </a:rPr>
                        <a:t>7</a:t>
                      </a:r>
                    </a:p>
                  </a:txBody>
                  <a:tcPr marL="38100" marR="38100" marT="38100" marB="38100">
                    <a:lnL w="7620" cap="flat" cmpd="sng" algn="ctr">
                      <a:solidFill>
                        <a:srgbClr val="C1C1C1"/>
                      </a:solidFill>
                      <a:prstDash val="solid"/>
                      <a:round/>
                      <a:headEnd type="none" w="med" len="med"/>
                      <a:tailEnd type="none" w="med" len="med"/>
                    </a:lnL>
                    <a:lnR>
                      <a:noFill/>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r>
              <a:tr h="0">
                <a:tc>
                  <a:txBody>
                    <a:bodyPr/>
                    <a:lstStyle/>
                    <a:p>
                      <a:pPr algn="ctr" fontAlgn="t"/>
                      <a:r>
                        <a:rPr lang="es-ES" b="0" i="0" dirty="0">
                          <a:solidFill>
                            <a:srgbClr val="000000"/>
                          </a:solidFill>
                          <a:latin typeface="Arial"/>
                        </a:rPr>
                        <a:t>4</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ENERO</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ctr" fontAlgn="t"/>
                      <a:r>
                        <a:rPr lang="es-ES" b="0" i="0" dirty="0">
                          <a:solidFill>
                            <a:srgbClr val="000000"/>
                          </a:solidFill>
                          <a:latin typeface="Arial"/>
                        </a:rPr>
                        <a:t>4</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ctr" fontAlgn="t"/>
                      <a:r>
                        <a:rPr lang="es-ES" b="0" i="0">
                          <a:solidFill>
                            <a:srgbClr val="000000"/>
                          </a:solidFill>
                          <a:latin typeface="Arial"/>
                        </a:rPr>
                        <a:t>5</a:t>
                      </a:r>
                    </a:p>
                  </a:txBody>
                  <a:tcPr marL="38100" marR="38100" marT="38100" marB="38100">
                    <a:lnL w="7620" cap="flat" cmpd="sng" algn="ctr">
                      <a:solidFill>
                        <a:srgbClr val="C1C1C1"/>
                      </a:solidFill>
                      <a:prstDash val="solid"/>
                      <a:round/>
                      <a:headEnd type="none" w="med" len="med"/>
                      <a:tailEnd type="none" w="med" len="med"/>
                    </a:lnL>
                    <a:lnR>
                      <a:noFill/>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r>
              <a:tr h="0">
                <a:tc>
                  <a:txBody>
                    <a:bodyPr/>
                    <a:lstStyle/>
                    <a:p>
                      <a:pPr algn="ctr" fontAlgn="t"/>
                      <a:r>
                        <a:rPr lang="es-ES" b="0" i="0" dirty="0">
                          <a:solidFill>
                            <a:srgbClr val="000000"/>
                          </a:solidFill>
                          <a:latin typeface="Arial"/>
                        </a:rPr>
                        <a:t>5</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FEBRERO</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ctr" fontAlgn="t"/>
                      <a:r>
                        <a:rPr lang="es-ES" b="0" i="0" dirty="0">
                          <a:solidFill>
                            <a:srgbClr val="000000"/>
                          </a:solidFill>
                          <a:latin typeface="Arial"/>
                        </a:rPr>
                        <a:t>1</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ctr" fontAlgn="t"/>
                      <a:r>
                        <a:rPr lang="es-ES" b="0" i="0">
                          <a:solidFill>
                            <a:srgbClr val="000000"/>
                          </a:solidFill>
                          <a:latin typeface="Arial"/>
                        </a:rPr>
                        <a:t>8</a:t>
                      </a:r>
                    </a:p>
                  </a:txBody>
                  <a:tcPr marL="38100" marR="38100" marT="38100" marB="38100">
                    <a:lnL w="7620" cap="flat" cmpd="sng" algn="ctr">
                      <a:solidFill>
                        <a:srgbClr val="C1C1C1"/>
                      </a:solidFill>
                      <a:prstDash val="solid"/>
                      <a:round/>
                      <a:headEnd type="none" w="med" len="med"/>
                      <a:tailEnd type="none" w="med" len="med"/>
                    </a:lnL>
                    <a:lnR>
                      <a:noFill/>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r>
              <a:tr h="0">
                <a:tc>
                  <a:txBody>
                    <a:bodyPr/>
                    <a:lstStyle/>
                    <a:p>
                      <a:pPr algn="ctr" fontAlgn="t"/>
                      <a:r>
                        <a:rPr lang="es-ES" b="0" i="0" dirty="0">
                          <a:solidFill>
                            <a:srgbClr val="000000"/>
                          </a:solidFill>
                          <a:latin typeface="Arial"/>
                        </a:rPr>
                        <a:t>6</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FEBRERO</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ctr" fontAlgn="t"/>
                      <a:r>
                        <a:rPr lang="es-ES" b="0" i="0">
                          <a:solidFill>
                            <a:srgbClr val="000000"/>
                          </a:solidFill>
                          <a:latin typeface="Arial"/>
                        </a:rPr>
                        <a:t>2</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ctr" fontAlgn="t"/>
                      <a:r>
                        <a:rPr lang="es-ES" b="0" i="0" dirty="0">
                          <a:solidFill>
                            <a:srgbClr val="000000"/>
                          </a:solidFill>
                          <a:latin typeface="Arial"/>
                        </a:rPr>
                        <a:t>12</a:t>
                      </a:r>
                    </a:p>
                  </a:txBody>
                  <a:tcPr marL="38100" marR="38100" marT="38100" marB="38100">
                    <a:lnL w="7620" cap="flat" cmpd="sng" algn="ctr">
                      <a:solidFill>
                        <a:srgbClr val="C1C1C1"/>
                      </a:solidFill>
                      <a:prstDash val="solid"/>
                      <a:round/>
                      <a:headEnd type="none" w="med" len="med"/>
                      <a:tailEnd type="none" w="med" len="med"/>
                    </a:lnL>
                    <a:lnR>
                      <a:noFill/>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r>
              <a:tr h="0">
                <a:tc>
                  <a:txBody>
                    <a:bodyPr/>
                    <a:lstStyle/>
                    <a:p>
                      <a:pPr algn="ctr" fontAlgn="t"/>
                      <a:r>
                        <a:rPr lang="es-ES" b="0" i="0" dirty="0">
                          <a:solidFill>
                            <a:srgbClr val="000000"/>
                          </a:solidFill>
                          <a:latin typeface="Arial"/>
                        </a:rPr>
                        <a:t>7</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FEBRERO</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ctr" fontAlgn="t"/>
                      <a:r>
                        <a:rPr lang="es-ES" b="0" i="0">
                          <a:solidFill>
                            <a:srgbClr val="000000"/>
                          </a:solidFill>
                          <a:latin typeface="Arial"/>
                        </a:rPr>
                        <a:t>3</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ctr" fontAlgn="t"/>
                      <a:r>
                        <a:rPr lang="es-ES" b="0" i="0" dirty="0">
                          <a:solidFill>
                            <a:srgbClr val="000000"/>
                          </a:solidFill>
                          <a:latin typeface="Arial"/>
                        </a:rPr>
                        <a:t>14</a:t>
                      </a:r>
                    </a:p>
                  </a:txBody>
                  <a:tcPr marL="38100" marR="38100" marT="38100" marB="38100">
                    <a:lnL w="7620" cap="flat" cmpd="sng" algn="ctr">
                      <a:solidFill>
                        <a:srgbClr val="C1C1C1"/>
                      </a:solidFill>
                      <a:prstDash val="solid"/>
                      <a:round/>
                      <a:headEnd type="none" w="med" len="med"/>
                      <a:tailEnd type="none" w="med" len="med"/>
                    </a:lnL>
                    <a:lnR>
                      <a:noFill/>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r>
              <a:tr h="0">
                <a:tc>
                  <a:txBody>
                    <a:bodyPr/>
                    <a:lstStyle/>
                    <a:p>
                      <a:pPr algn="ctr" fontAlgn="t"/>
                      <a:r>
                        <a:rPr lang="es-ES" b="0" i="0" dirty="0">
                          <a:solidFill>
                            <a:srgbClr val="000000"/>
                          </a:solidFill>
                          <a:latin typeface="Arial"/>
                        </a:rPr>
                        <a:t>8</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s-ES" b="0" i="0">
                          <a:solidFill>
                            <a:srgbClr val="000000"/>
                          </a:solidFill>
                          <a:latin typeface="Arial"/>
                        </a:rPr>
                        <a:t>FEBRERO</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a:noFill/>
                    </a:lnB>
                    <a:solidFill>
                      <a:srgbClr val="FAFBFE"/>
                    </a:solidFill>
                  </a:tcPr>
                </a:tc>
                <a:tc>
                  <a:txBody>
                    <a:bodyPr/>
                    <a:lstStyle/>
                    <a:p>
                      <a:pPr algn="ctr" fontAlgn="t"/>
                      <a:r>
                        <a:rPr lang="es-ES" b="0" i="0">
                          <a:solidFill>
                            <a:srgbClr val="000000"/>
                          </a:solidFill>
                          <a:latin typeface="Arial"/>
                        </a:rPr>
                        <a:t>4</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a:noFill/>
                    </a:lnB>
                    <a:solidFill>
                      <a:srgbClr val="FAFBFE"/>
                    </a:solidFill>
                  </a:tcPr>
                </a:tc>
                <a:tc>
                  <a:txBody>
                    <a:bodyPr/>
                    <a:lstStyle/>
                    <a:p>
                      <a:pPr algn="ctr" fontAlgn="t"/>
                      <a:r>
                        <a:rPr lang="es-ES" b="0" i="0" dirty="0">
                          <a:solidFill>
                            <a:srgbClr val="000000"/>
                          </a:solidFill>
                          <a:latin typeface="Arial"/>
                        </a:rPr>
                        <a:t>11</a:t>
                      </a:r>
                    </a:p>
                  </a:txBody>
                  <a:tcPr marL="38100" marR="38100" marT="38100" marB="38100">
                    <a:lnL w="7620" cap="flat" cmpd="sng" algn="ctr">
                      <a:solidFill>
                        <a:srgbClr val="C1C1C1"/>
                      </a:solidFill>
                      <a:prstDash val="solid"/>
                      <a:round/>
                      <a:headEnd type="none" w="med" len="med"/>
                      <a:tailEnd type="none" w="med" len="med"/>
                    </a:lnL>
                    <a:lnR>
                      <a:noFill/>
                    </a:lnR>
                    <a:lnT w="7620" cap="flat" cmpd="sng" algn="ctr">
                      <a:solidFill>
                        <a:srgbClr val="C1C1C1"/>
                      </a:solidFill>
                      <a:prstDash val="solid"/>
                      <a:round/>
                      <a:headEnd type="none" w="med" len="med"/>
                      <a:tailEnd type="none" w="med" len="med"/>
                    </a:lnT>
                    <a:lnB>
                      <a:noFill/>
                    </a:lnB>
                    <a:solidFill>
                      <a:srgbClr val="FAFBFE"/>
                    </a:solidFill>
                  </a:tcPr>
                </a:tc>
              </a:tr>
            </a:tbl>
          </a:graphicData>
        </a:graphic>
      </p:graphicFrame>
      <p:pic>
        <p:nvPicPr>
          <p:cNvPr id="1026" name="Picture 2"/>
          <p:cNvPicPr>
            <a:picLocks noChangeAspect="1" noChangeArrowheads="1"/>
          </p:cNvPicPr>
          <p:nvPr/>
        </p:nvPicPr>
        <p:blipFill>
          <a:blip r:embed="rId2" cstate="print"/>
          <a:srcRect/>
          <a:stretch>
            <a:fillRect/>
          </a:stretch>
        </p:blipFill>
        <p:spPr bwMode="auto">
          <a:xfrm>
            <a:off x="4371156" y="5373216"/>
            <a:ext cx="4305300" cy="898525"/>
          </a:xfrm>
          <a:prstGeom prst="rect">
            <a:avLst/>
          </a:prstGeom>
          <a:noFill/>
          <a:ln w="9525">
            <a:noFill/>
            <a:miter lim="800000"/>
            <a:headEnd/>
            <a:tailEnd/>
          </a:ln>
        </p:spPr>
      </p:pic>
      <p:pic>
        <p:nvPicPr>
          <p:cNvPr id="911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7923" y="1628800"/>
            <a:ext cx="3730541"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52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20" y="0"/>
            <a:ext cx="8712968" cy="707886"/>
          </a:xfrm>
          <a:prstGeom prst="rect">
            <a:avLst/>
          </a:prstGeom>
          <a:solidFill>
            <a:schemeClr val="accent1">
              <a:lumMod val="60000"/>
              <a:lumOff val="40000"/>
            </a:schemeClr>
          </a:solidFill>
        </p:spPr>
        <p:txBody>
          <a:bodyPr wrap="square" rtlCol="0">
            <a:spAutoFit/>
          </a:bodyPr>
          <a:lstStyle/>
          <a:p>
            <a:pPr algn="ctr"/>
            <a:r>
              <a:rPr lang="es-ES" sz="4000" b="1" dirty="0" smtClean="0"/>
              <a:t>SENTENCIA RETAIN </a:t>
            </a:r>
            <a:endParaRPr lang="es-ES" sz="4000" b="1" dirty="0"/>
          </a:p>
        </p:txBody>
      </p:sp>
      <p:sp>
        <p:nvSpPr>
          <p:cNvPr id="7" name="6 CuadroTexto"/>
          <p:cNvSpPr txBox="1"/>
          <p:nvPr/>
        </p:nvSpPr>
        <p:spPr>
          <a:xfrm>
            <a:off x="467544" y="1052736"/>
            <a:ext cx="8352928" cy="1754326"/>
          </a:xfrm>
          <a:prstGeom prst="rect">
            <a:avLst/>
          </a:prstGeom>
          <a:noFill/>
        </p:spPr>
        <p:txBody>
          <a:bodyPr wrap="square" rtlCol="0">
            <a:spAutoFit/>
          </a:bodyPr>
          <a:lstStyle/>
          <a:p>
            <a:r>
              <a:rPr lang="es-ES" dirty="0" smtClean="0"/>
              <a:t>Hay equivalencia entre la  sentencia:  </a:t>
            </a:r>
            <a:r>
              <a:rPr lang="es-ES" dirty="0" smtClean="0">
                <a:solidFill>
                  <a:srgbClr val="0070C0"/>
                </a:solidFill>
              </a:rPr>
              <a:t>X+C;    </a:t>
            </a:r>
            <a:r>
              <a:rPr lang="es-ES" dirty="0" smtClean="0"/>
              <a:t>y las sentencias: </a:t>
            </a:r>
          </a:p>
          <a:p>
            <a:r>
              <a:rPr lang="es-ES" dirty="0" smtClean="0">
                <a:solidFill>
                  <a:srgbClr val="0070C0"/>
                </a:solidFill>
              </a:rPr>
              <a:t>RETAIN X (0); </a:t>
            </a:r>
          </a:p>
          <a:p>
            <a:r>
              <a:rPr lang="es-ES" dirty="0" smtClean="0">
                <a:solidFill>
                  <a:srgbClr val="0070C0"/>
                </a:solidFill>
              </a:rPr>
              <a:t>X=X +C;</a:t>
            </a:r>
          </a:p>
          <a:p>
            <a:endParaRPr lang="es-ES" dirty="0" smtClean="0">
              <a:solidFill>
                <a:srgbClr val="0070C0"/>
              </a:solidFill>
            </a:endParaRPr>
          </a:p>
          <a:p>
            <a:endParaRPr lang="es-ES" dirty="0" smtClean="0">
              <a:solidFill>
                <a:srgbClr val="0070C0"/>
              </a:solidFill>
            </a:endParaRPr>
          </a:p>
          <a:p>
            <a:endParaRPr lang="es-ES" dirty="0" smtClean="0">
              <a:solidFill>
                <a:srgbClr val="0070C0"/>
              </a:solidFill>
            </a:endParaRPr>
          </a:p>
        </p:txBody>
      </p:sp>
      <p:graphicFrame>
        <p:nvGraphicFramePr>
          <p:cNvPr id="8" name="7 Tabla"/>
          <p:cNvGraphicFramePr>
            <a:graphicFrameLocks noGrp="1"/>
          </p:cNvGraphicFramePr>
          <p:nvPr/>
        </p:nvGraphicFramePr>
        <p:xfrm>
          <a:off x="323528" y="2276872"/>
          <a:ext cx="3696071" cy="3154680"/>
        </p:xfrm>
        <a:graphic>
          <a:graphicData uri="http://schemas.openxmlformats.org/drawingml/2006/table">
            <a:tbl>
              <a:tblPr/>
              <a:tblGrid>
                <a:gridCol w="601178"/>
                <a:gridCol w="1294693"/>
                <a:gridCol w="1080120"/>
                <a:gridCol w="720080"/>
              </a:tblGrid>
              <a:tr h="0">
                <a:tc>
                  <a:txBody>
                    <a:bodyPr/>
                    <a:lstStyle/>
                    <a:p>
                      <a:pPr algn="ctr" fontAlgn="t"/>
                      <a:r>
                        <a:rPr lang="es-ES" b="0" i="0" dirty="0" err="1">
                          <a:solidFill>
                            <a:srgbClr val="000000"/>
                          </a:solidFill>
                          <a:latin typeface="Arial"/>
                        </a:rPr>
                        <a:t>Obs</a:t>
                      </a:r>
                      <a:endParaRPr lang="es-ES" b="0" i="0" dirty="0">
                        <a:solidFill>
                          <a:srgbClr val="000000"/>
                        </a:solidFill>
                        <a:latin typeface="Arial"/>
                      </a:endParaRP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dirty="0">
                          <a:solidFill>
                            <a:srgbClr val="000000"/>
                          </a:solidFill>
                          <a:latin typeface="Arial"/>
                        </a:rPr>
                        <a:t>MES</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dirty="0">
                          <a:solidFill>
                            <a:srgbClr val="000000"/>
                          </a:solidFill>
                          <a:latin typeface="Arial"/>
                        </a:rPr>
                        <a:t>SEMANA</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dirty="0" smtClean="0">
                          <a:solidFill>
                            <a:srgbClr val="000000"/>
                          </a:solidFill>
                          <a:latin typeface="Arial"/>
                        </a:rPr>
                        <a:t>TEMP</a:t>
                      </a:r>
                      <a:endParaRPr lang="es-ES" b="0" i="0" dirty="0">
                        <a:solidFill>
                          <a:srgbClr val="000000"/>
                        </a:solidFill>
                        <a:latin typeface="Arial"/>
                      </a:endParaRPr>
                    </a:p>
                  </a:txBody>
                  <a:tcPr marL="38100" marR="38100" marT="38100" marB="38100">
                    <a:lnL w="7620" cap="flat" cmpd="sng" algn="ctr">
                      <a:solidFill>
                        <a:srgbClr val="C1C1C1"/>
                      </a:solidFill>
                      <a:prstDash val="solid"/>
                      <a:round/>
                      <a:headEnd type="none" w="med" len="med"/>
                      <a:tailEnd type="none" w="med" len="med"/>
                    </a:lnL>
                    <a:lnR>
                      <a:noFill/>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r>
              <a:tr h="0">
                <a:tc>
                  <a:txBody>
                    <a:bodyPr/>
                    <a:lstStyle/>
                    <a:p>
                      <a:pPr algn="ctr" fontAlgn="t"/>
                      <a:r>
                        <a:rPr lang="es-ES" b="0" i="0" dirty="0">
                          <a:solidFill>
                            <a:srgbClr val="000000"/>
                          </a:solidFill>
                          <a:latin typeface="Arial"/>
                        </a:rPr>
                        <a:t>1</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ENERO</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ctr" fontAlgn="t"/>
                      <a:r>
                        <a:rPr lang="es-ES" b="0" i="0" dirty="0">
                          <a:solidFill>
                            <a:srgbClr val="000000"/>
                          </a:solidFill>
                          <a:latin typeface="Arial"/>
                        </a:rPr>
                        <a:t>1</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ctr" fontAlgn="t"/>
                      <a:r>
                        <a:rPr lang="es-ES" b="0" i="0">
                          <a:solidFill>
                            <a:srgbClr val="000000"/>
                          </a:solidFill>
                          <a:latin typeface="Arial"/>
                        </a:rPr>
                        <a:t>9</a:t>
                      </a:r>
                    </a:p>
                  </a:txBody>
                  <a:tcPr marL="38100" marR="38100" marT="38100" marB="38100">
                    <a:lnL w="7620" cap="flat" cmpd="sng" algn="ctr">
                      <a:solidFill>
                        <a:srgbClr val="C1C1C1"/>
                      </a:solidFill>
                      <a:prstDash val="solid"/>
                      <a:round/>
                      <a:headEnd type="none" w="med" len="med"/>
                      <a:tailEnd type="none" w="med" len="med"/>
                    </a:lnL>
                    <a:lnR>
                      <a:noFill/>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r>
              <a:tr h="0">
                <a:tc>
                  <a:txBody>
                    <a:bodyPr/>
                    <a:lstStyle/>
                    <a:p>
                      <a:pPr algn="ctr" fontAlgn="t"/>
                      <a:r>
                        <a:rPr lang="es-ES" b="0" i="0" dirty="0">
                          <a:solidFill>
                            <a:srgbClr val="000000"/>
                          </a:solidFill>
                          <a:latin typeface="Arial"/>
                        </a:rPr>
                        <a:t>2</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ENERO</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ctr" fontAlgn="t"/>
                      <a:r>
                        <a:rPr lang="es-ES" b="0" i="0" dirty="0">
                          <a:solidFill>
                            <a:srgbClr val="000000"/>
                          </a:solidFill>
                          <a:latin typeface="Arial"/>
                        </a:rPr>
                        <a:t>2</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ctr" fontAlgn="t"/>
                      <a:r>
                        <a:rPr lang="es-ES" b="0" i="0" dirty="0">
                          <a:solidFill>
                            <a:srgbClr val="000000"/>
                          </a:solidFill>
                          <a:latin typeface="Arial"/>
                        </a:rPr>
                        <a:t>11</a:t>
                      </a:r>
                    </a:p>
                  </a:txBody>
                  <a:tcPr marL="38100" marR="38100" marT="38100" marB="38100">
                    <a:lnL w="7620" cap="flat" cmpd="sng" algn="ctr">
                      <a:solidFill>
                        <a:srgbClr val="C1C1C1"/>
                      </a:solidFill>
                      <a:prstDash val="solid"/>
                      <a:round/>
                      <a:headEnd type="none" w="med" len="med"/>
                      <a:tailEnd type="none" w="med" len="med"/>
                    </a:lnL>
                    <a:lnR>
                      <a:noFill/>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r>
              <a:tr h="0">
                <a:tc>
                  <a:txBody>
                    <a:bodyPr/>
                    <a:lstStyle/>
                    <a:p>
                      <a:pPr algn="ctr" fontAlgn="t"/>
                      <a:r>
                        <a:rPr lang="es-ES" b="0" i="0" dirty="0">
                          <a:solidFill>
                            <a:srgbClr val="000000"/>
                          </a:solidFill>
                          <a:latin typeface="Arial"/>
                        </a:rPr>
                        <a:t>3</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ENERO</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ctr" fontAlgn="t"/>
                      <a:r>
                        <a:rPr lang="es-ES" b="0" i="0" dirty="0">
                          <a:solidFill>
                            <a:srgbClr val="000000"/>
                          </a:solidFill>
                          <a:latin typeface="Arial"/>
                        </a:rPr>
                        <a:t>3</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ctr" fontAlgn="t"/>
                      <a:r>
                        <a:rPr lang="es-ES" b="0" i="0">
                          <a:solidFill>
                            <a:srgbClr val="000000"/>
                          </a:solidFill>
                          <a:latin typeface="Arial"/>
                        </a:rPr>
                        <a:t>7</a:t>
                      </a:r>
                    </a:p>
                  </a:txBody>
                  <a:tcPr marL="38100" marR="38100" marT="38100" marB="38100">
                    <a:lnL w="7620" cap="flat" cmpd="sng" algn="ctr">
                      <a:solidFill>
                        <a:srgbClr val="C1C1C1"/>
                      </a:solidFill>
                      <a:prstDash val="solid"/>
                      <a:round/>
                      <a:headEnd type="none" w="med" len="med"/>
                      <a:tailEnd type="none" w="med" len="med"/>
                    </a:lnL>
                    <a:lnR>
                      <a:noFill/>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r>
              <a:tr h="0">
                <a:tc>
                  <a:txBody>
                    <a:bodyPr/>
                    <a:lstStyle/>
                    <a:p>
                      <a:pPr algn="ctr" fontAlgn="t"/>
                      <a:r>
                        <a:rPr lang="es-ES" b="0" i="0" dirty="0">
                          <a:solidFill>
                            <a:srgbClr val="000000"/>
                          </a:solidFill>
                          <a:latin typeface="Arial"/>
                        </a:rPr>
                        <a:t>4</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ENERO</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ctr" fontAlgn="t"/>
                      <a:r>
                        <a:rPr lang="es-ES" b="0" i="0" dirty="0">
                          <a:solidFill>
                            <a:srgbClr val="000000"/>
                          </a:solidFill>
                          <a:latin typeface="Arial"/>
                        </a:rPr>
                        <a:t>4</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ctr" fontAlgn="t"/>
                      <a:r>
                        <a:rPr lang="es-ES" b="0" i="0">
                          <a:solidFill>
                            <a:srgbClr val="000000"/>
                          </a:solidFill>
                          <a:latin typeface="Arial"/>
                        </a:rPr>
                        <a:t>5</a:t>
                      </a:r>
                    </a:p>
                  </a:txBody>
                  <a:tcPr marL="38100" marR="38100" marT="38100" marB="38100">
                    <a:lnL w="7620" cap="flat" cmpd="sng" algn="ctr">
                      <a:solidFill>
                        <a:srgbClr val="C1C1C1"/>
                      </a:solidFill>
                      <a:prstDash val="solid"/>
                      <a:round/>
                      <a:headEnd type="none" w="med" len="med"/>
                      <a:tailEnd type="none" w="med" len="med"/>
                    </a:lnL>
                    <a:lnR>
                      <a:noFill/>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r>
              <a:tr h="0">
                <a:tc>
                  <a:txBody>
                    <a:bodyPr/>
                    <a:lstStyle/>
                    <a:p>
                      <a:pPr algn="ctr" fontAlgn="t"/>
                      <a:r>
                        <a:rPr lang="es-ES" b="0" i="0" dirty="0">
                          <a:solidFill>
                            <a:srgbClr val="000000"/>
                          </a:solidFill>
                          <a:latin typeface="Arial"/>
                        </a:rPr>
                        <a:t>5</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FEBRERO</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ctr" fontAlgn="t"/>
                      <a:r>
                        <a:rPr lang="es-ES" b="0" i="0" dirty="0">
                          <a:solidFill>
                            <a:srgbClr val="000000"/>
                          </a:solidFill>
                          <a:latin typeface="Arial"/>
                        </a:rPr>
                        <a:t>1</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ctr" fontAlgn="t"/>
                      <a:r>
                        <a:rPr lang="es-ES" b="0" i="0">
                          <a:solidFill>
                            <a:srgbClr val="000000"/>
                          </a:solidFill>
                          <a:latin typeface="Arial"/>
                        </a:rPr>
                        <a:t>8</a:t>
                      </a:r>
                    </a:p>
                  </a:txBody>
                  <a:tcPr marL="38100" marR="38100" marT="38100" marB="38100">
                    <a:lnL w="7620" cap="flat" cmpd="sng" algn="ctr">
                      <a:solidFill>
                        <a:srgbClr val="C1C1C1"/>
                      </a:solidFill>
                      <a:prstDash val="solid"/>
                      <a:round/>
                      <a:headEnd type="none" w="med" len="med"/>
                      <a:tailEnd type="none" w="med" len="med"/>
                    </a:lnL>
                    <a:lnR>
                      <a:noFill/>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r>
              <a:tr h="0">
                <a:tc>
                  <a:txBody>
                    <a:bodyPr/>
                    <a:lstStyle/>
                    <a:p>
                      <a:pPr algn="ctr" fontAlgn="t"/>
                      <a:r>
                        <a:rPr lang="es-ES" b="0" i="0" dirty="0">
                          <a:solidFill>
                            <a:srgbClr val="000000"/>
                          </a:solidFill>
                          <a:latin typeface="Arial"/>
                        </a:rPr>
                        <a:t>6</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dirty="0">
                          <a:solidFill>
                            <a:srgbClr val="000000"/>
                          </a:solidFill>
                          <a:latin typeface="Arial"/>
                        </a:rPr>
                        <a:t>FEBRERO</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ctr" fontAlgn="t"/>
                      <a:r>
                        <a:rPr lang="es-ES" b="0" i="0">
                          <a:solidFill>
                            <a:srgbClr val="000000"/>
                          </a:solidFill>
                          <a:latin typeface="Arial"/>
                        </a:rPr>
                        <a:t>2</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ctr" fontAlgn="t"/>
                      <a:r>
                        <a:rPr lang="es-ES" b="0" i="0" dirty="0">
                          <a:solidFill>
                            <a:srgbClr val="000000"/>
                          </a:solidFill>
                          <a:latin typeface="Arial"/>
                        </a:rPr>
                        <a:t>12</a:t>
                      </a:r>
                    </a:p>
                  </a:txBody>
                  <a:tcPr marL="38100" marR="38100" marT="38100" marB="38100">
                    <a:lnL w="7620" cap="flat" cmpd="sng" algn="ctr">
                      <a:solidFill>
                        <a:srgbClr val="C1C1C1"/>
                      </a:solidFill>
                      <a:prstDash val="solid"/>
                      <a:round/>
                      <a:headEnd type="none" w="med" len="med"/>
                      <a:tailEnd type="none" w="med" len="med"/>
                    </a:lnL>
                    <a:lnR>
                      <a:noFill/>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r>
              <a:tr h="0">
                <a:tc>
                  <a:txBody>
                    <a:bodyPr/>
                    <a:lstStyle/>
                    <a:p>
                      <a:pPr algn="ctr" fontAlgn="t"/>
                      <a:r>
                        <a:rPr lang="es-ES" b="0" i="0" dirty="0">
                          <a:solidFill>
                            <a:srgbClr val="000000"/>
                          </a:solidFill>
                          <a:latin typeface="Arial"/>
                        </a:rPr>
                        <a:t>7</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fontAlgn="t"/>
                      <a:r>
                        <a:rPr lang="es-ES" b="0" i="0">
                          <a:solidFill>
                            <a:srgbClr val="000000"/>
                          </a:solidFill>
                          <a:latin typeface="Arial"/>
                        </a:rPr>
                        <a:t>FEBRERO</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ctr" fontAlgn="t"/>
                      <a:r>
                        <a:rPr lang="es-ES" b="0" i="0">
                          <a:solidFill>
                            <a:srgbClr val="000000"/>
                          </a:solidFill>
                          <a:latin typeface="Arial"/>
                        </a:rPr>
                        <a:t>3</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c>
                  <a:txBody>
                    <a:bodyPr/>
                    <a:lstStyle/>
                    <a:p>
                      <a:pPr algn="ctr" fontAlgn="t"/>
                      <a:r>
                        <a:rPr lang="es-ES" b="0" i="0" dirty="0">
                          <a:solidFill>
                            <a:srgbClr val="000000"/>
                          </a:solidFill>
                          <a:latin typeface="Arial"/>
                        </a:rPr>
                        <a:t>14</a:t>
                      </a:r>
                    </a:p>
                  </a:txBody>
                  <a:tcPr marL="38100" marR="38100" marT="38100" marB="38100">
                    <a:lnL w="7620" cap="flat" cmpd="sng" algn="ctr">
                      <a:solidFill>
                        <a:srgbClr val="C1C1C1"/>
                      </a:solidFill>
                      <a:prstDash val="solid"/>
                      <a:round/>
                      <a:headEnd type="none" w="med" len="med"/>
                      <a:tailEnd type="none" w="med" len="med"/>
                    </a:lnL>
                    <a:lnR>
                      <a:noFill/>
                    </a:lnR>
                    <a:lnT w="7620" cap="flat" cmpd="sng" algn="ctr">
                      <a:solidFill>
                        <a:srgbClr val="C1C1C1"/>
                      </a:solidFill>
                      <a:prstDash val="solid"/>
                      <a:round/>
                      <a:headEnd type="none" w="med" len="med"/>
                      <a:tailEnd type="none" w="med" len="med"/>
                    </a:lnT>
                    <a:lnB w="7620" cap="flat" cmpd="sng" algn="ctr">
                      <a:solidFill>
                        <a:srgbClr val="C1C1C1"/>
                      </a:solidFill>
                      <a:prstDash val="solid"/>
                      <a:round/>
                      <a:headEnd type="none" w="med" len="med"/>
                      <a:tailEnd type="none" w="med" len="med"/>
                    </a:lnB>
                    <a:solidFill>
                      <a:srgbClr val="FAFBFE"/>
                    </a:solidFill>
                  </a:tcPr>
                </a:tc>
              </a:tr>
              <a:tr h="0">
                <a:tc>
                  <a:txBody>
                    <a:bodyPr/>
                    <a:lstStyle/>
                    <a:p>
                      <a:pPr algn="ctr" fontAlgn="t"/>
                      <a:r>
                        <a:rPr lang="es-ES" b="0" i="0" dirty="0">
                          <a:solidFill>
                            <a:srgbClr val="000000"/>
                          </a:solidFill>
                          <a:latin typeface="Arial"/>
                        </a:rPr>
                        <a:t>8</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s-ES" b="0" i="0">
                          <a:solidFill>
                            <a:srgbClr val="000000"/>
                          </a:solidFill>
                          <a:latin typeface="Arial"/>
                        </a:rPr>
                        <a:t>FEBRERO</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a:noFill/>
                    </a:lnB>
                    <a:solidFill>
                      <a:srgbClr val="FAFBFE"/>
                    </a:solidFill>
                  </a:tcPr>
                </a:tc>
                <a:tc>
                  <a:txBody>
                    <a:bodyPr/>
                    <a:lstStyle/>
                    <a:p>
                      <a:pPr algn="ctr" fontAlgn="t"/>
                      <a:r>
                        <a:rPr lang="es-ES" b="0" i="0">
                          <a:solidFill>
                            <a:srgbClr val="000000"/>
                          </a:solidFill>
                          <a:latin typeface="Arial"/>
                        </a:rPr>
                        <a:t>4</a:t>
                      </a:r>
                    </a:p>
                  </a:txBody>
                  <a:tcPr marL="38100" marR="38100" marT="38100" marB="38100">
                    <a:lnL w="7620" cap="flat" cmpd="sng" algn="ctr">
                      <a:solidFill>
                        <a:srgbClr val="C1C1C1"/>
                      </a:solidFill>
                      <a:prstDash val="solid"/>
                      <a:round/>
                      <a:headEnd type="none" w="med" len="med"/>
                      <a:tailEnd type="none" w="med" len="med"/>
                    </a:lnL>
                    <a:lnR w="7620" cap="flat" cmpd="sng" algn="ctr">
                      <a:solidFill>
                        <a:srgbClr val="C1C1C1"/>
                      </a:solidFill>
                      <a:prstDash val="solid"/>
                      <a:round/>
                      <a:headEnd type="none" w="med" len="med"/>
                      <a:tailEnd type="none" w="med" len="med"/>
                    </a:lnR>
                    <a:lnT w="7620" cap="flat" cmpd="sng" algn="ctr">
                      <a:solidFill>
                        <a:srgbClr val="C1C1C1"/>
                      </a:solidFill>
                      <a:prstDash val="solid"/>
                      <a:round/>
                      <a:headEnd type="none" w="med" len="med"/>
                      <a:tailEnd type="none" w="med" len="med"/>
                    </a:lnT>
                    <a:lnB>
                      <a:noFill/>
                    </a:lnB>
                    <a:solidFill>
                      <a:srgbClr val="FAFBFE"/>
                    </a:solidFill>
                  </a:tcPr>
                </a:tc>
                <a:tc>
                  <a:txBody>
                    <a:bodyPr/>
                    <a:lstStyle/>
                    <a:p>
                      <a:pPr algn="ctr" fontAlgn="t"/>
                      <a:r>
                        <a:rPr lang="es-ES" b="0" i="0" dirty="0">
                          <a:solidFill>
                            <a:srgbClr val="000000"/>
                          </a:solidFill>
                          <a:latin typeface="Arial"/>
                        </a:rPr>
                        <a:t>11</a:t>
                      </a:r>
                    </a:p>
                  </a:txBody>
                  <a:tcPr marL="38100" marR="38100" marT="38100" marB="38100">
                    <a:lnL w="7620" cap="flat" cmpd="sng" algn="ctr">
                      <a:solidFill>
                        <a:srgbClr val="C1C1C1"/>
                      </a:solidFill>
                      <a:prstDash val="solid"/>
                      <a:round/>
                      <a:headEnd type="none" w="med" len="med"/>
                      <a:tailEnd type="none" w="med" len="med"/>
                    </a:lnL>
                    <a:lnR>
                      <a:noFill/>
                    </a:lnR>
                    <a:lnT w="7620" cap="flat" cmpd="sng" algn="ctr">
                      <a:solidFill>
                        <a:srgbClr val="C1C1C1"/>
                      </a:solidFill>
                      <a:prstDash val="solid"/>
                      <a:round/>
                      <a:headEnd type="none" w="med" len="med"/>
                      <a:tailEnd type="none" w="med" len="med"/>
                    </a:lnT>
                    <a:lnB>
                      <a:noFill/>
                    </a:lnB>
                    <a:solidFill>
                      <a:srgbClr val="FAFBFE"/>
                    </a:solidFill>
                  </a:tcPr>
                </a:tc>
              </a:tr>
            </a:tbl>
          </a:graphicData>
        </a:graphic>
      </p:graphicFrame>
      <p:pic>
        <p:nvPicPr>
          <p:cNvPr id="53250" name="Picture 2"/>
          <p:cNvPicPr>
            <a:picLocks noChangeAspect="1" noChangeArrowheads="1"/>
          </p:cNvPicPr>
          <p:nvPr/>
        </p:nvPicPr>
        <p:blipFill>
          <a:blip r:embed="rId2" cstate="print"/>
          <a:srcRect/>
          <a:stretch>
            <a:fillRect/>
          </a:stretch>
        </p:blipFill>
        <p:spPr bwMode="auto">
          <a:xfrm>
            <a:off x="5223826" y="1700808"/>
            <a:ext cx="2443774" cy="919411"/>
          </a:xfrm>
          <a:prstGeom prst="rect">
            <a:avLst/>
          </a:prstGeom>
          <a:noFill/>
          <a:ln w="9525">
            <a:noFill/>
            <a:miter lim="800000"/>
            <a:headEnd/>
            <a:tailEnd/>
          </a:ln>
        </p:spPr>
      </p:pic>
      <p:pic>
        <p:nvPicPr>
          <p:cNvPr id="53251" name="Picture 3"/>
          <p:cNvPicPr>
            <a:picLocks noChangeAspect="1" noChangeArrowheads="1"/>
          </p:cNvPicPr>
          <p:nvPr/>
        </p:nvPicPr>
        <p:blipFill>
          <a:blip r:embed="rId3" cstate="print"/>
          <a:srcRect/>
          <a:stretch>
            <a:fillRect/>
          </a:stretch>
        </p:blipFill>
        <p:spPr bwMode="auto">
          <a:xfrm>
            <a:off x="4644008" y="2826307"/>
            <a:ext cx="3600400" cy="3050965"/>
          </a:xfrm>
          <a:prstGeom prst="rect">
            <a:avLst/>
          </a:prstGeom>
          <a:noFill/>
          <a:ln w="9525">
            <a:noFill/>
            <a:miter lim="800000"/>
            <a:headEnd/>
            <a:tailEnd/>
          </a:ln>
        </p:spPr>
      </p:pic>
    </p:spTree>
    <p:extLst>
      <p:ext uri="{BB962C8B-B14F-4D97-AF65-F5344CB8AC3E}">
        <p14:creationId xmlns:p14="http://schemas.microsoft.com/office/powerpoint/2010/main" val="95309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3251"/>
                                        </p:tgtEl>
                                        <p:attrNameLst>
                                          <p:attrName>style.visibility</p:attrName>
                                        </p:attrNameLst>
                                      </p:cBhvr>
                                      <p:to>
                                        <p:strVal val="visible"/>
                                      </p:to>
                                    </p:set>
                                    <p:animEffect transition="in" filter="box(in)">
                                      <p:cBhvr>
                                        <p:cTn id="7" dur="500"/>
                                        <p:tgtEl>
                                          <p:spTgt spid="53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20" y="0"/>
            <a:ext cx="8712968" cy="707886"/>
          </a:xfrm>
          <a:prstGeom prst="rect">
            <a:avLst/>
          </a:prstGeom>
          <a:solidFill>
            <a:schemeClr val="accent1">
              <a:lumMod val="60000"/>
              <a:lumOff val="40000"/>
            </a:schemeClr>
          </a:solidFill>
        </p:spPr>
        <p:txBody>
          <a:bodyPr wrap="square" rtlCol="0">
            <a:spAutoFit/>
          </a:bodyPr>
          <a:lstStyle/>
          <a:p>
            <a:pPr algn="ctr"/>
            <a:r>
              <a:rPr lang="es-ES" sz="4000" b="1" dirty="0" smtClean="0"/>
              <a:t>MODELADO DE VARIABLES: FORMAT </a:t>
            </a:r>
            <a:endParaRPr lang="es-ES" sz="4000" b="1" dirty="0"/>
          </a:p>
        </p:txBody>
      </p:sp>
      <p:sp>
        <p:nvSpPr>
          <p:cNvPr id="9" name="8 CuadroTexto"/>
          <p:cNvSpPr txBox="1"/>
          <p:nvPr/>
        </p:nvSpPr>
        <p:spPr>
          <a:xfrm>
            <a:off x="683568" y="620688"/>
            <a:ext cx="7704856" cy="1107996"/>
          </a:xfrm>
          <a:prstGeom prst="rect">
            <a:avLst/>
          </a:prstGeom>
          <a:noFill/>
        </p:spPr>
        <p:txBody>
          <a:bodyPr wrap="square" rtlCol="0">
            <a:spAutoFit/>
          </a:bodyPr>
          <a:lstStyle/>
          <a:p>
            <a:r>
              <a:rPr lang="es-ES_tradnl" sz="2400" i="1" dirty="0" smtClean="0">
                <a:solidFill>
                  <a:srgbClr val="FF0000"/>
                </a:solidFill>
              </a:rPr>
              <a:t>FORMAT  variables  [formato] [default = formato por defecto];</a:t>
            </a:r>
            <a:endParaRPr lang="es-ES" sz="2400" dirty="0" smtClean="0">
              <a:solidFill>
                <a:srgbClr val="FF0000"/>
              </a:solidFill>
            </a:endParaRPr>
          </a:p>
          <a:p>
            <a:endParaRPr lang="es-ES" dirty="0"/>
          </a:p>
        </p:txBody>
      </p:sp>
      <p:sp>
        <p:nvSpPr>
          <p:cNvPr id="10" name="9 CuadroTexto"/>
          <p:cNvSpPr txBox="1"/>
          <p:nvPr/>
        </p:nvSpPr>
        <p:spPr>
          <a:xfrm>
            <a:off x="683568" y="1292567"/>
            <a:ext cx="7632848" cy="1200329"/>
          </a:xfrm>
          <a:prstGeom prst="rect">
            <a:avLst/>
          </a:prstGeom>
          <a:noFill/>
        </p:spPr>
        <p:txBody>
          <a:bodyPr wrap="square" rtlCol="0">
            <a:spAutoFit/>
          </a:bodyPr>
          <a:lstStyle/>
          <a:p>
            <a:r>
              <a:rPr lang="es-ES" sz="2400" dirty="0" smtClean="0"/>
              <a:t>Sirve para escribir variables con el formato indicado. </a:t>
            </a:r>
          </a:p>
          <a:p>
            <a:r>
              <a:rPr lang="es-ES" sz="2400" dirty="0" smtClean="0"/>
              <a:t>El formato debe contener un punto.  Se ha creado de forma artificial deberá ir siempre al final.  </a:t>
            </a:r>
            <a:endParaRPr lang="es-ES" sz="2400" dirty="0"/>
          </a:p>
        </p:txBody>
      </p:sp>
      <p:graphicFrame>
        <p:nvGraphicFramePr>
          <p:cNvPr id="12" name="11 Tabla"/>
          <p:cNvGraphicFramePr>
            <a:graphicFrameLocks noGrp="1"/>
          </p:cNvGraphicFramePr>
          <p:nvPr>
            <p:extLst>
              <p:ext uri="{D42A27DB-BD31-4B8C-83A1-F6EECF244321}">
                <p14:modId xmlns:p14="http://schemas.microsoft.com/office/powerpoint/2010/main" val="1166594247"/>
              </p:ext>
            </p:extLst>
          </p:nvPr>
        </p:nvGraphicFramePr>
        <p:xfrm>
          <a:off x="827584" y="2492895"/>
          <a:ext cx="8064897" cy="3730220"/>
        </p:xfrm>
        <a:graphic>
          <a:graphicData uri="http://schemas.openxmlformats.org/drawingml/2006/table">
            <a:tbl>
              <a:tblPr/>
              <a:tblGrid>
                <a:gridCol w="1717111"/>
                <a:gridCol w="4722783"/>
                <a:gridCol w="691305"/>
                <a:gridCol w="933698"/>
              </a:tblGrid>
              <a:tr h="323029">
                <a:tc>
                  <a:txBody>
                    <a:bodyPr/>
                    <a:lstStyle/>
                    <a:p>
                      <a:pPr algn="just">
                        <a:spcAft>
                          <a:spcPts val="0"/>
                        </a:spcAft>
                        <a:tabLst>
                          <a:tab pos="450215" algn="l"/>
                        </a:tabLst>
                      </a:pPr>
                      <a:r>
                        <a:rPr lang="es-ES_tradnl" sz="1800" dirty="0">
                          <a:latin typeface="Times New Roman"/>
                          <a:ea typeface="Times New Roman"/>
                          <a:cs typeface="Times New Roman"/>
                        </a:rPr>
                        <a:t>Formato</a:t>
                      </a:r>
                      <a:endParaRPr lang="es-ES" sz="1800" dirty="0">
                        <a:latin typeface="Times New Roman"/>
                        <a:ea typeface="Times New Roman"/>
                        <a:cs typeface="Times New Roman"/>
                      </a:endParaRPr>
                    </a:p>
                  </a:txBody>
                  <a:tcPr marL="39511" marR="39511" marT="0" marB="0">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just">
                        <a:spcAft>
                          <a:spcPts val="0"/>
                        </a:spcAft>
                        <a:tabLst>
                          <a:tab pos="450215" algn="l"/>
                        </a:tabLst>
                      </a:pPr>
                      <a:r>
                        <a:rPr lang="es-ES_tradnl" sz="1800" dirty="0">
                          <a:latin typeface="Times New Roman"/>
                          <a:ea typeface="Times New Roman"/>
                          <a:cs typeface="Times New Roman"/>
                        </a:rPr>
                        <a:t>Descripción</a:t>
                      </a:r>
                      <a:endParaRPr lang="es-ES" sz="1800" dirty="0">
                        <a:latin typeface="Times New Roman"/>
                        <a:ea typeface="Times New Roman"/>
                        <a:cs typeface="Times New Roman"/>
                      </a:endParaRPr>
                    </a:p>
                  </a:txBody>
                  <a:tcPr marL="39511" marR="39511" marT="0" marB="0">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just">
                        <a:spcAft>
                          <a:spcPts val="0"/>
                        </a:spcAft>
                        <a:tabLst>
                          <a:tab pos="450215" algn="l"/>
                        </a:tabLst>
                      </a:pPr>
                      <a:r>
                        <a:rPr lang="es-ES_tradnl" sz="1800" dirty="0">
                          <a:latin typeface="Times New Roman"/>
                          <a:ea typeface="Times New Roman"/>
                          <a:cs typeface="Times New Roman"/>
                        </a:rPr>
                        <a:t>rango</a:t>
                      </a:r>
                      <a:endParaRPr lang="es-ES" sz="1800" dirty="0">
                        <a:latin typeface="Times New Roman"/>
                        <a:ea typeface="Times New Roman"/>
                        <a:cs typeface="Times New Roman"/>
                      </a:endParaRPr>
                    </a:p>
                  </a:txBody>
                  <a:tcPr marL="39511" marR="39511"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es-ES_tradnl" sz="1800" dirty="0">
                          <a:latin typeface="Times New Roman"/>
                          <a:ea typeface="Times New Roman"/>
                          <a:cs typeface="Times New Roman"/>
                        </a:rPr>
                        <a:t>defecto</a:t>
                      </a:r>
                      <a:endParaRPr lang="es-ES" sz="1800" dirty="0">
                        <a:latin typeface="Times New Roman"/>
                        <a:ea typeface="Times New Roman"/>
                        <a:cs typeface="Times New Roman"/>
                      </a:endParaRPr>
                    </a:p>
                  </a:txBody>
                  <a:tcPr marL="39511" marR="39511" marT="0" marB="0">
                    <a:lnL>
                      <a:noFill/>
                    </a:lnL>
                    <a:lnR>
                      <a:noFill/>
                    </a:lnR>
                    <a:lnT>
                      <a:noFill/>
                    </a:lnT>
                    <a:lnB w="19050" cap="flat" cmpd="sng" algn="ctr">
                      <a:solidFill>
                        <a:srgbClr val="000000"/>
                      </a:solidFill>
                      <a:prstDash val="solid"/>
                      <a:round/>
                      <a:headEnd type="none" w="med" len="med"/>
                      <a:tailEnd type="none" w="med" len="med"/>
                    </a:lnB>
                  </a:tcPr>
                </a:tc>
              </a:tr>
              <a:tr h="969086">
                <a:tc>
                  <a:txBody>
                    <a:bodyPr/>
                    <a:lstStyle/>
                    <a:p>
                      <a:pPr algn="just">
                        <a:spcAft>
                          <a:spcPts val="0"/>
                        </a:spcAft>
                        <a:tabLst>
                          <a:tab pos="450215" algn="l"/>
                        </a:tabLst>
                      </a:pPr>
                      <a:r>
                        <a:rPr lang="es-ES_tradnl" sz="1800" dirty="0" err="1">
                          <a:latin typeface="Times New Roman"/>
                          <a:ea typeface="Times New Roman"/>
                          <a:cs typeface="Times New Roman"/>
                        </a:rPr>
                        <a:t>w.d</a:t>
                      </a:r>
                      <a:endParaRPr lang="es-ES" sz="1800" dirty="0">
                        <a:latin typeface="Times New Roman"/>
                        <a:ea typeface="Times New Roman"/>
                        <a:cs typeface="Times New Roman"/>
                      </a:endParaRPr>
                    </a:p>
                  </a:txBody>
                  <a:tcPr marL="39511" marR="39511" marT="0" marB="0">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just">
                        <a:spcAft>
                          <a:spcPts val="0"/>
                        </a:spcAft>
                        <a:tabLst>
                          <a:tab pos="450215" algn="l"/>
                        </a:tabLst>
                      </a:pPr>
                      <a:r>
                        <a:rPr lang="es-ES_tradnl" sz="1800" dirty="0">
                          <a:latin typeface="Times New Roman"/>
                          <a:ea typeface="Times New Roman"/>
                          <a:cs typeface="Times New Roman"/>
                        </a:rPr>
                        <a:t>formato numérico estándar, w indica el número de caracteres en total y d el número de decimales (d&lt;w)</a:t>
                      </a:r>
                      <a:endParaRPr lang="es-ES" sz="1800" dirty="0">
                        <a:latin typeface="Times New Roman"/>
                        <a:ea typeface="Times New Roman"/>
                        <a:cs typeface="Times New Roman"/>
                      </a:endParaRPr>
                    </a:p>
                  </a:txBody>
                  <a:tcPr marL="39511" marR="39511"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just">
                        <a:spcAft>
                          <a:spcPts val="0"/>
                        </a:spcAft>
                        <a:tabLst>
                          <a:tab pos="450215" algn="l"/>
                        </a:tabLst>
                      </a:pPr>
                      <a:r>
                        <a:rPr lang="es-ES_tradnl" sz="1800" dirty="0">
                          <a:latin typeface="Times New Roman"/>
                          <a:ea typeface="Times New Roman"/>
                          <a:cs typeface="Times New Roman"/>
                        </a:rPr>
                        <a:t>1-32</a:t>
                      </a:r>
                      <a:endParaRPr lang="es-ES" sz="1800" dirty="0">
                        <a:latin typeface="Times New Roman"/>
                        <a:ea typeface="Times New Roman"/>
                        <a:cs typeface="Times New Roman"/>
                      </a:endParaRPr>
                    </a:p>
                  </a:txBody>
                  <a:tcPr marL="39511" marR="39511" marT="0" marB="0">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algn="ctr">
                        <a:spcAft>
                          <a:spcPts val="0"/>
                        </a:spcAft>
                        <a:tabLst>
                          <a:tab pos="450215" algn="l"/>
                        </a:tabLst>
                      </a:pPr>
                      <a:endParaRPr lang="es-ES_tradnl" sz="1800" dirty="0">
                        <a:latin typeface="Times New Roman"/>
                        <a:ea typeface="Times New Roman"/>
                        <a:cs typeface="Times New Roman"/>
                      </a:endParaRPr>
                    </a:p>
                  </a:txBody>
                  <a:tcPr marL="39511" marR="39511" marT="0" marB="0">
                    <a:lnL>
                      <a:noFill/>
                    </a:lnL>
                    <a:lnR>
                      <a:noFill/>
                    </a:lnR>
                    <a:lnT w="19050" cap="flat" cmpd="sng" algn="ctr">
                      <a:solidFill>
                        <a:srgbClr val="000000"/>
                      </a:solidFill>
                      <a:prstDash val="solid"/>
                      <a:round/>
                      <a:headEnd type="none" w="med" len="med"/>
                      <a:tailEnd type="none" w="med" len="med"/>
                    </a:lnT>
                    <a:lnB>
                      <a:noFill/>
                    </a:lnB>
                  </a:tcPr>
                </a:tc>
              </a:tr>
              <a:tr h="646058">
                <a:tc>
                  <a:txBody>
                    <a:bodyPr/>
                    <a:lstStyle/>
                    <a:p>
                      <a:pPr algn="just">
                        <a:spcAft>
                          <a:spcPts val="0"/>
                        </a:spcAft>
                        <a:tabLst>
                          <a:tab pos="450215" algn="l"/>
                        </a:tabLst>
                      </a:pPr>
                      <a:r>
                        <a:rPr lang="es-ES_tradnl" sz="1800" dirty="0" err="1">
                          <a:latin typeface="Times New Roman"/>
                          <a:ea typeface="Times New Roman"/>
                          <a:cs typeface="Times New Roman"/>
                        </a:rPr>
                        <a:t>COMMAw.d</a:t>
                      </a:r>
                      <a:endParaRPr lang="es-ES" sz="1800" dirty="0">
                        <a:latin typeface="Times New Roman"/>
                        <a:ea typeface="Times New Roman"/>
                        <a:cs typeface="Times New Roman"/>
                      </a:endParaRPr>
                    </a:p>
                  </a:txBody>
                  <a:tcPr marL="39511" marR="39511" marT="0" marB="0">
                    <a:lnL>
                      <a:noFill/>
                    </a:lnL>
                    <a:lnR w="1905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tabLst>
                          <a:tab pos="450215" algn="l"/>
                        </a:tabLst>
                      </a:pPr>
                      <a:r>
                        <a:rPr lang="es-ES_tradnl" sz="1800" dirty="0">
                          <a:latin typeface="Times New Roman"/>
                          <a:ea typeface="Times New Roman"/>
                          <a:cs typeface="Times New Roman"/>
                        </a:rPr>
                        <a:t>Las comas se permiten para leer o escribir números, significando miles. </a:t>
                      </a:r>
                      <a:endParaRPr lang="es-ES" sz="1800" dirty="0">
                        <a:latin typeface="Times New Roman"/>
                        <a:ea typeface="Times New Roman"/>
                        <a:cs typeface="Times New Roman"/>
                      </a:endParaRPr>
                    </a:p>
                  </a:txBody>
                  <a:tcPr marL="39511" marR="39511"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tabLst>
                          <a:tab pos="450215" algn="l"/>
                        </a:tabLst>
                      </a:pPr>
                      <a:r>
                        <a:rPr lang="es-ES_tradnl" sz="1800" dirty="0">
                          <a:latin typeface="Times New Roman"/>
                          <a:ea typeface="Times New Roman"/>
                          <a:cs typeface="Times New Roman"/>
                        </a:rPr>
                        <a:t>1-32</a:t>
                      </a:r>
                      <a:endParaRPr lang="es-ES" sz="1800" dirty="0">
                        <a:latin typeface="Times New Roman"/>
                        <a:ea typeface="Times New Roman"/>
                        <a:cs typeface="Times New Roman"/>
                      </a:endParaRPr>
                    </a:p>
                  </a:txBody>
                  <a:tcPr marL="39511" marR="39511"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tabLst>
                          <a:tab pos="450215" algn="l"/>
                        </a:tabLst>
                      </a:pPr>
                      <a:r>
                        <a:rPr lang="es-ES_tradnl" sz="1800" dirty="0">
                          <a:latin typeface="Times New Roman"/>
                          <a:ea typeface="Times New Roman"/>
                          <a:cs typeface="Times New Roman"/>
                        </a:rPr>
                        <a:t>1</a:t>
                      </a:r>
                      <a:endParaRPr lang="es-ES" sz="1800" dirty="0">
                        <a:latin typeface="Times New Roman"/>
                        <a:ea typeface="Times New Roman"/>
                        <a:cs typeface="Times New Roman"/>
                      </a:endParaRPr>
                    </a:p>
                  </a:txBody>
                  <a:tcPr marL="39511" marR="39511" marT="0" marB="0">
                    <a:lnL>
                      <a:noFill/>
                    </a:lnL>
                    <a:lnR>
                      <a:noFill/>
                    </a:lnR>
                    <a:lnT>
                      <a:noFill/>
                    </a:lnT>
                    <a:lnB>
                      <a:noFill/>
                    </a:lnB>
                  </a:tcPr>
                </a:tc>
              </a:tr>
              <a:tr h="646058">
                <a:tc>
                  <a:txBody>
                    <a:bodyPr/>
                    <a:lstStyle/>
                    <a:p>
                      <a:pPr algn="just">
                        <a:spcAft>
                          <a:spcPts val="0"/>
                        </a:spcAft>
                        <a:tabLst>
                          <a:tab pos="450215" algn="l"/>
                        </a:tabLst>
                      </a:pPr>
                      <a:r>
                        <a:rPr lang="es-ES_tradnl" sz="1800" dirty="0" err="1" smtClean="0">
                          <a:latin typeface="Times New Roman"/>
                          <a:ea typeface="Times New Roman"/>
                          <a:cs typeface="Times New Roman"/>
                        </a:rPr>
                        <a:t>COMMAXw.d</a:t>
                      </a:r>
                      <a:endParaRPr lang="es-ES" sz="1800" dirty="0">
                        <a:latin typeface="Times New Roman"/>
                        <a:ea typeface="Times New Roman"/>
                        <a:cs typeface="Times New Roman"/>
                      </a:endParaRPr>
                    </a:p>
                  </a:txBody>
                  <a:tcPr marL="39511" marR="39511" marT="0" marB="0">
                    <a:lnL>
                      <a:noFill/>
                    </a:lnL>
                    <a:lnR w="1905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tabLst>
                          <a:tab pos="450215" algn="l"/>
                        </a:tabLst>
                      </a:pPr>
                      <a:r>
                        <a:rPr lang="es-ES_tradnl" sz="1800" dirty="0" smtClean="0">
                          <a:latin typeface="Times New Roman"/>
                          <a:ea typeface="Times New Roman"/>
                          <a:cs typeface="Times New Roman"/>
                        </a:rPr>
                        <a:t>Los puntos </a:t>
                      </a:r>
                      <a:r>
                        <a:rPr lang="es-ES_tradnl" sz="1800" dirty="0">
                          <a:latin typeface="Times New Roman"/>
                          <a:ea typeface="Times New Roman"/>
                          <a:cs typeface="Times New Roman"/>
                        </a:rPr>
                        <a:t>se permiten para leer o escribir números, significando miles. </a:t>
                      </a:r>
                      <a:r>
                        <a:rPr lang="es-ES_tradnl" sz="1800" dirty="0" smtClean="0">
                          <a:latin typeface="Times New Roman"/>
                          <a:ea typeface="Times New Roman"/>
                          <a:cs typeface="Times New Roman"/>
                        </a:rPr>
                        <a:t>Las comas separan decimales </a:t>
                      </a:r>
                      <a:endParaRPr lang="es-ES" sz="1800" dirty="0">
                        <a:latin typeface="Times New Roman"/>
                        <a:ea typeface="Times New Roman"/>
                        <a:cs typeface="Times New Roman"/>
                      </a:endParaRPr>
                    </a:p>
                  </a:txBody>
                  <a:tcPr marL="39511" marR="39511"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tabLst>
                          <a:tab pos="450215" algn="l"/>
                        </a:tabLst>
                      </a:pPr>
                      <a:r>
                        <a:rPr lang="es-ES_tradnl" sz="1800" dirty="0">
                          <a:latin typeface="Times New Roman"/>
                          <a:ea typeface="Times New Roman"/>
                          <a:cs typeface="Times New Roman"/>
                        </a:rPr>
                        <a:t>1-32</a:t>
                      </a:r>
                      <a:endParaRPr lang="es-ES" sz="1800" dirty="0">
                        <a:latin typeface="Times New Roman"/>
                        <a:ea typeface="Times New Roman"/>
                        <a:cs typeface="Times New Roman"/>
                      </a:endParaRPr>
                    </a:p>
                  </a:txBody>
                  <a:tcPr marL="39511" marR="39511"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tabLst>
                          <a:tab pos="450215" algn="l"/>
                        </a:tabLst>
                      </a:pPr>
                      <a:r>
                        <a:rPr lang="es-ES_tradnl" sz="1800" dirty="0">
                          <a:latin typeface="Times New Roman"/>
                          <a:ea typeface="Times New Roman"/>
                          <a:cs typeface="Times New Roman"/>
                        </a:rPr>
                        <a:t>1</a:t>
                      </a:r>
                      <a:endParaRPr lang="es-ES" sz="1800" dirty="0">
                        <a:latin typeface="Times New Roman"/>
                        <a:ea typeface="Times New Roman"/>
                        <a:cs typeface="Times New Roman"/>
                      </a:endParaRPr>
                    </a:p>
                  </a:txBody>
                  <a:tcPr marL="39511" marR="39511" marT="0" marB="0">
                    <a:lnL>
                      <a:noFill/>
                    </a:lnL>
                    <a:lnR>
                      <a:noFill/>
                    </a:lnR>
                    <a:lnT>
                      <a:noFill/>
                    </a:lnT>
                    <a:lnB>
                      <a:noFill/>
                    </a:lnB>
                  </a:tcPr>
                </a:tc>
              </a:tr>
              <a:tr h="646058">
                <a:tc>
                  <a:txBody>
                    <a:bodyPr/>
                    <a:lstStyle/>
                    <a:p>
                      <a:pPr algn="just">
                        <a:spcAft>
                          <a:spcPts val="0"/>
                        </a:spcAft>
                        <a:tabLst>
                          <a:tab pos="450215" algn="l"/>
                        </a:tabLst>
                      </a:pPr>
                      <a:r>
                        <a:rPr lang="es-ES_tradnl" sz="1800" dirty="0" err="1">
                          <a:latin typeface="Times New Roman"/>
                          <a:ea typeface="Times New Roman"/>
                          <a:cs typeface="Times New Roman"/>
                        </a:rPr>
                        <a:t>DOLLARw.d</a:t>
                      </a:r>
                      <a:endParaRPr lang="es-ES" sz="1800" dirty="0">
                        <a:latin typeface="Times New Roman"/>
                        <a:ea typeface="Times New Roman"/>
                        <a:cs typeface="Times New Roman"/>
                      </a:endParaRPr>
                    </a:p>
                  </a:txBody>
                  <a:tcPr marL="39511" marR="39511" marT="0" marB="0">
                    <a:lnL>
                      <a:noFill/>
                    </a:lnL>
                    <a:lnR w="1905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tabLst>
                          <a:tab pos="450215" algn="l"/>
                        </a:tabLst>
                      </a:pPr>
                      <a:r>
                        <a:rPr lang="es-ES_tradnl" sz="1800" dirty="0">
                          <a:latin typeface="Times New Roman"/>
                          <a:ea typeface="Times New Roman"/>
                          <a:cs typeface="Times New Roman"/>
                        </a:rPr>
                        <a:t>Igual que el formato anterior pero antecediendo al número aparece un $.</a:t>
                      </a:r>
                      <a:endParaRPr lang="es-ES" sz="1800" dirty="0">
                        <a:latin typeface="Times New Roman"/>
                        <a:ea typeface="Times New Roman"/>
                        <a:cs typeface="Times New Roman"/>
                      </a:endParaRPr>
                    </a:p>
                  </a:txBody>
                  <a:tcPr marL="39511" marR="39511"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tabLst>
                          <a:tab pos="450215" algn="l"/>
                        </a:tabLst>
                      </a:pPr>
                      <a:r>
                        <a:rPr lang="es-ES_tradnl" sz="1800" dirty="0" smtClean="0">
                          <a:latin typeface="Times New Roman"/>
                          <a:ea typeface="Times New Roman"/>
                          <a:cs typeface="Times New Roman"/>
                        </a:rPr>
                        <a:t>1-32</a:t>
                      </a:r>
                      <a:endParaRPr lang="es-ES_tradnl" sz="1800" dirty="0">
                        <a:latin typeface="Times New Roman"/>
                        <a:ea typeface="Times New Roman"/>
                        <a:cs typeface="Times New Roman"/>
                      </a:endParaRPr>
                    </a:p>
                  </a:txBody>
                  <a:tcPr marL="39511" marR="39511"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tabLst>
                          <a:tab pos="450215" algn="l"/>
                        </a:tabLst>
                      </a:pPr>
                      <a:r>
                        <a:rPr lang="es-ES_tradnl" sz="1800" dirty="0" smtClean="0">
                          <a:latin typeface="Times New Roman"/>
                          <a:ea typeface="Times New Roman"/>
                          <a:cs typeface="Times New Roman"/>
                        </a:rPr>
                        <a:t>1</a:t>
                      </a:r>
                      <a:endParaRPr lang="es-ES_tradnl" sz="1800" dirty="0">
                        <a:latin typeface="Times New Roman"/>
                        <a:ea typeface="Times New Roman"/>
                        <a:cs typeface="Times New Roman"/>
                      </a:endParaRPr>
                    </a:p>
                  </a:txBody>
                  <a:tcPr marL="39511" marR="39511" marT="0" marB="0">
                    <a:lnL>
                      <a:noFill/>
                    </a:lnL>
                    <a:lnR>
                      <a:noFill/>
                    </a:lnR>
                    <a:lnT>
                      <a:noFill/>
                    </a:lnT>
                    <a:lnB>
                      <a:noFill/>
                    </a:lnB>
                  </a:tcPr>
                </a:tc>
              </a:tr>
              <a:tr h="323029">
                <a:tc>
                  <a:txBody>
                    <a:bodyPr/>
                    <a:lstStyle/>
                    <a:p>
                      <a:pPr algn="just">
                        <a:spcAft>
                          <a:spcPts val="0"/>
                        </a:spcAft>
                        <a:tabLst>
                          <a:tab pos="450215" algn="l"/>
                        </a:tabLst>
                      </a:pPr>
                      <a:r>
                        <a:rPr lang="es-ES_tradnl" sz="1800" dirty="0">
                          <a:latin typeface="Times New Roman"/>
                          <a:ea typeface="Times New Roman"/>
                          <a:cs typeface="Times New Roman"/>
                        </a:rPr>
                        <a:t>$w.</a:t>
                      </a:r>
                      <a:endParaRPr lang="es-ES" sz="1800" dirty="0">
                        <a:latin typeface="Times New Roman"/>
                        <a:ea typeface="Times New Roman"/>
                        <a:cs typeface="Times New Roman"/>
                      </a:endParaRPr>
                    </a:p>
                  </a:txBody>
                  <a:tcPr marL="39511" marR="39511" marT="0" marB="0">
                    <a:lnL>
                      <a:noFill/>
                    </a:lnL>
                    <a:lnR w="1905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tabLst>
                          <a:tab pos="450215" algn="l"/>
                        </a:tabLst>
                      </a:pPr>
                      <a:r>
                        <a:rPr lang="es-ES_tradnl" sz="1800" dirty="0">
                          <a:latin typeface="Times New Roman"/>
                          <a:ea typeface="Times New Roman"/>
                          <a:cs typeface="Times New Roman"/>
                        </a:rPr>
                        <a:t>Formato estándar para variable carácter</a:t>
                      </a:r>
                      <a:endParaRPr lang="es-ES" sz="1800" dirty="0">
                        <a:latin typeface="Times New Roman"/>
                        <a:ea typeface="Times New Roman"/>
                        <a:cs typeface="Times New Roman"/>
                      </a:endParaRPr>
                    </a:p>
                  </a:txBody>
                  <a:tcPr marL="39511" marR="39511"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tabLst>
                          <a:tab pos="450215" algn="l"/>
                        </a:tabLst>
                      </a:pPr>
                      <a:r>
                        <a:rPr lang="es-ES_tradnl" sz="1800">
                          <a:latin typeface="Times New Roman"/>
                          <a:ea typeface="Times New Roman"/>
                          <a:cs typeface="Times New Roman"/>
                        </a:rPr>
                        <a:t>1-200</a:t>
                      </a:r>
                      <a:endParaRPr lang="es-ES" sz="1800">
                        <a:latin typeface="Times New Roman"/>
                        <a:ea typeface="Times New Roman"/>
                        <a:cs typeface="Times New Roman"/>
                      </a:endParaRPr>
                    </a:p>
                  </a:txBody>
                  <a:tcPr marL="39511" marR="39511"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tabLst>
                          <a:tab pos="450215" algn="l"/>
                        </a:tabLst>
                      </a:pPr>
                      <a:r>
                        <a:rPr lang="es-ES_tradnl" sz="1800" dirty="0">
                          <a:latin typeface="Times New Roman"/>
                          <a:ea typeface="Times New Roman"/>
                          <a:cs typeface="Times New Roman"/>
                        </a:rPr>
                        <a:t>1</a:t>
                      </a:r>
                      <a:endParaRPr lang="es-ES" sz="1800" dirty="0">
                        <a:latin typeface="Times New Roman"/>
                        <a:ea typeface="Times New Roman"/>
                        <a:cs typeface="Times New Roman"/>
                      </a:endParaRPr>
                    </a:p>
                  </a:txBody>
                  <a:tcPr marL="39511" marR="39511" marT="0" marB="0">
                    <a:lnL>
                      <a:noFill/>
                    </a:lnL>
                    <a:lnR>
                      <a:noFill/>
                    </a:lnR>
                    <a:lnT>
                      <a:noFill/>
                    </a:lnT>
                    <a:lnB>
                      <a:noFill/>
                    </a:lnB>
                  </a:tcPr>
                </a:tc>
              </a:tr>
            </a:tbl>
          </a:graphicData>
        </a:graphic>
      </p:graphicFrame>
    </p:spTree>
    <p:extLst>
      <p:ext uri="{BB962C8B-B14F-4D97-AF65-F5344CB8AC3E}">
        <p14:creationId xmlns:p14="http://schemas.microsoft.com/office/powerpoint/2010/main" val="1787301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20" y="0"/>
            <a:ext cx="8712968" cy="707886"/>
          </a:xfrm>
          <a:prstGeom prst="rect">
            <a:avLst/>
          </a:prstGeom>
          <a:solidFill>
            <a:schemeClr val="accent1">
              <a:lumMod val="60000"/>
              <a:lumOff val="40000"/>
            </a:schemeClr>
          </a:solidFill>
        </p:spPr>
        <p:txBody>
          <a:bodyPr wrap="square" rtlCol="0">
            <a:spAutoFit/>
          </a:bodyPr>
          <a:lstStyle/>
          <a:p>
            <a:pPr algn="ctr"/>
            <a:r>
              <a:rPr lang="es-ES" sz="4000" b="1" dirty="0" smtClean="0"/>
              <a:t>MODELADO DE VARIABLES: FORMAT </a:t>
            </a:r>
            <a:endParaRPr lang="es-ES" sz="4000" b="1" dirty="0"/>
          </a:p>
        </p:txBody>
      </p:sp>
      <p:sp>
        <p:nvSpPr>
          <p:cNvPr id="9" name="8 CuadroTexto"/>
          <p:cNvSpPr txBox="1"/>
          <p:nvPr/>
        </p:nvSpPr>
        <p:spPr>
          <a:xfrm>
            <a:off x="683568" y="620688"/>
            <a:ext cx="7704856" cy="738664"/>
          </a:xfrm>
          <a:prstGeom prst="rect">
            <a:avLst/>
          </a:prstGeom>
          <a:noFill/>
        </p:spPr>
        <p:txBody>
          <a:bodyPr wrap="square" rtlCol="0">
            <a:spAutoFit/>
          </a:bodyPr>
          <a:lstStyle/>
          <a:p>
            <a:r>
              <a:rPr lang="es-ES_tradnl" sz="2400" i="1" dirty="0" smtClean="0">
                <a:solidFill>
                  <a:srgbClr val="FF0000"/>
                </a:solidFill>
              </a:rPr>
              <a:t>FORMAT  variables  [</a:t>
            </a:r>
            <a:r>
              <a:rPr lang="es-ES_tradnl" sz="2400" i="1" dirty="0" err="1" smtClean="0">
                <a:solidFill>
                  <a:srgbClr val="FF0000"/>
                </a:solidFill>
              </a:rPr>
              <a:t>format</a:t>
            </a:r>
            <a:r>
              <a:rPr lang="es-ES_tradnl" sz="2400" i="1" dirty="0" smtClean="0">
                <a:solidFill>
                  <a:srgbClr val="FF0000"/>
                </a:solidFill>
              </a:rPr>
              <a:t>] [default = formato por defecto];</a:t>
            </a:r>
            <a:endParaRPr lang="es-ES" sz="2400" dirty="0" smtClean="0">
              <a:solidFill>
                <a:srgbClr val="FF0000"/>
              </a:solidFill>
            </a:endParaRPr>
          </a:p>
          <a:p>
            <a:endParaRPr lang="es-ES" dirty="0"/>
          </a:p>
        </p:txBody>
      </p:sp>
      <p:graphicFrame>
        <p:nvGraphicFramePr>
          <p:cNvPr id="6" name="5 Tabla"/>
          <p:cNvGraphicFramePr>
            <a:graphicFrameLocks noGrp="1"/>
          </p:cNvGraphicFramePr>
          <p:nvPr>
            <p:extLst>
              <p:ext uri="{D42A27DB-BD31-4B8C-83A1-F6EECF244321}">
                <p14:modId xmlns:p14="http://schemas.microsoft.com/office/powerpoint/2010/main" val="4190316410"/>
              </p:ext>
            </p:extLst>
          </p:nvPr>
        </p:nvGraphicFramePr>
        <p:xfrm>
          <a:off x="467543" y="1124744"/>
          <a:ext cx="8496944" cy="4196080"/>
        </p:xfrm>
        <a:graphic>
          <a:graphicData uri="http://schemas.openxmlformats.org/drawingml/2006/table">
            <a:tbl>
              <a:tblPr/>
              <a:tblGrid>
                <a:gridCol w="1809098"/>
                <a:gridCol w="4975790"/>
                <a:gridCol w="728339"/>
                <a:gridCol w="983717"/>
              </a:tblGrid>
              <a:tr h="162560">
                <a:tc>
                  <a:txBody>
                    <a:bodyPr/>
                    <a:lstStyle/>
                    <a:p>
                      <a:pPr algn="just">
                        <a:spcAft>
                          <a:spcPts val="0"/>
                        </a:spcAft>
                        <a:tabLst>
                          <a:tab pos="450215" algn="l"/>
                        </a:tabLst>
                      </a:pPr>
                      <a:r>
                        <a:rPr lang="es-ES_tradnl" sz="1800" dirty="0">
                          <a:latin typeface="Times New Roman"/>
                          <a:ea typeface="Times New Roman"/>
                          <a:cs typeface="Times New Roman"/>
                        </a:rPr>
                        <a:t>Formato</a:t>
                      </a:r>
                      <a:endParaRPr lang="es-ES" sz="1800" dirty="0">
                        <a:latin typeface="Times New Roman"/>
                        <a:ea typeface="Times New Roman"/>
                        <a:cs typeface="Times New Roman"/>
                      </a:endParaRPr>
                    </a:p>
                  </a:txBody>
                  <a:tcPr marL="39511" marR="39511" marT="0" marB="0">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just">
                        <a:spcAft>
                          <a:spcPts val="0"/>
                        </a:spcAft>
                        <a:tabLst>
                          <a:tab pos="450215" algn="l"/>
                        </a:tabLst>
                      </a:pPr>
                      <a:r>
                        <a:rPr lang="es-ES_tradnl" sz="1800" dirty="0">
                          <a:latin typeface="Times New Roman"/>
                          <a:ea typeface="Times New Roman"/>
                          <a:cs typeface="Times New Roman"/>
                        </a:rPr>
                        <a:t>Descripción</a:t>
                      </a:r>
                      <a:endParaRPr lang="es-ES" sz="1800" dirty="0">
                        <a:latin typeface="Times New Roman"/>
                        <a:ea typeface="Times New Roman"/>
                        <a:cs typeface="Times New Roman"/>
                      </a:endParaRPr>
                    </a:p>
                  </a:txBody>
                  <a:tcPr marL="39511" marR="39511" marT="0" marB="0">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es-ES_tradnl" sz="1800" dirty="0">
                          <a:latin typeface="Times New Roman"/>
                          <a:ea typeface="Times New Roman"/>
                          <a:cs typeface="Times New Roman"/>
                        </a:rPr>
                        <a:t>rango</a:t>
                      </a:r>
                      <a:endParaRPr lang="es-ES" sz="1800" dirty="0">
                        <a:latin typeface="Times New Roman"/>
                        <a:ea typeface="Times New Roman"/>
                        <a:cs typeface="Times New Roman"/>
                      </a:endParaRPr>
                    </a:p>
                  </a:txBody>
                  <a:tcPr marL="39511" marR="39511"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spcAft>
                          <a:spcPts val="0"/>
                        </a:spcAft>
                        <a:tabLst>
                          <a:tab pos="450215" algn="l"/>
                        </a:tabLst>
                      </a:pPr>
                      <a:r>
                        <a:rPr lang="es-ES_tradnl" sz="1800" dirty="0">
                          <a:latin typeface="Times New Roman"/>
                          <a:ea typeface="Times New Roman"/>
                          <a:cs typeface="Times New Roman"/>
                        </a:rPr>
                        <a:t>defecto</a:t>
                      </a:r>
                      <a:endParaRPr lang="es-ES" sz="1800" dirty="0">
                        <a:latin typeface="Times New Roman"/>
                        <a:ea typeface="Times New Roman"/>
                        <a:cs typeface="Times New Roman"/>
                      </a:endParaRPr>
                    </a:p>
                  </a:txBody>
                  <a:tcPr marL="39511" marR="39511" marT="0" marB="0">
                    <a:lnL>
                      <a:noFill/>
                    </a:lnL>
                    <a:lnR>
                      <a:noFill/>
                    </a:lnR>
                    <a:lnT>
                      <a:noFill/>
                    </a:lnT>
                    <a:lnB w="19050" cap="flat" cmpd="sng" algn="ctr">
                      <a:solidFill>
                        <a:srgbClr val="000000"/>
                      </a:solidFill>
                      <a:prstDash val="solid"/>
                      <a:round/>
                      <a:headEnd type="none" w="med" len="med"/>
                      <a:tailEnd type="none" w="med" len="med"/>
                    </a:lnB>
                  </a:tcPr>
                </a:tc>
              </a:tr>
              <a:tr h="162560">
                <a:tc>
                  <a:txBody>
                    <a:bodyPr/>
                    <a:lstStyle/>
                    <a:p>
                      <a:pPr algn="just">
                        <a:spcAft>
                          <a:spcPts val="0"/>
                        </a:spcAft>
                        <a:tabLst>
                          <a:tab pos="450215" algn="l"/>
                        </a:tabLst>
                      </a:pPr>
                      <a:r>
                        <a:rPr lang="es-ES_tradnl" sz="1800" dirty="0" err="1">
                          <a:latin typeface="Times New Roman"/>
                          <a:ea typeface="Times New Roman"/>
                          <a:cs typeface="Times New Roman"/>
                        </a:rPr>
                        <a:t>DATEw</a:t>
                      </a:r>
                      <a:r>
                        <a:rPr lang="es-ES_tradnl" sz="1800" dirty="0">
                          <a:latin typeface="Times New Roman"/>
                          <a:ea typeface="Times New Roman"/>
                          <a:cs typeface="Times New Roman"/>
                        </a:rPr>
                        <a:t>.</a:t>
                      </a:r>
                      <a:endParaRPr lang="es-ES" sz="1800" dirty="0">
                        <a:latin typeface="Times New Roman"/>
                        <a:ea typeface="Times New Roman"/>
                        <a:cs typeface="Times New Roman"/>
                      </a:endParaRPr>
                    </a:p>
                  </a:txBody>
                  <a:tcPr marL="39511" marR="39511" marT="0" marB="0">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just">
                        <a:spcAft>
                          <a:spcPts val="0"/>
                        </a:spcAft>
                        <a:tabLst>
                          <a:tab pos="450215" algn="l"/>
                        </a:tabLst>
                      </a:pPr>
                      <a:r>
                        <a:rPr lang="es-ES_tradnl" sz="1800" dirty="0">
                          <a:latin typeface="Times New Roman"/>
                          <a:ea typeface="Times New Roman"/>
                          <a:cs typeface="Times New Roman"/>
                        </a:rPr>
                        <a:t>Formato fecha </a:t>
                      </a:r>
                      <a:r>
                        <a:rPr lang="es-ES_tradnl" sz="1800" dirty="0" err="1" smtClean="0">
                          <a:latin typeface="Times New Roman"/>
                          <a:ea typeface="Times New Roman"/>
                          <a:cs typeface="Times New Roman"/>
                        </a:rPr>
                        <a:t>ddmmmyy</a:t>
                      </a:r>
                      <a:r>
                        <a:rPr lang="es-ES_tradnl" sz="1800" dirty="0" smtClean="0">
                          <a:latin typeface="Times New Roman"/>
                          <a:ea typeface="Times New Roman"/>
                          <a:cs typeface="Times New Roman"/>
                        </a:rPr>
                        <a:t>   </a:t>
                      </a:r>
                      <a:r>
                        <a:rPr lang="es-ES_tradnl" sz="1800" dirty="0" smtClean="0">
                          <a:solidFill>
                            <a:schemeClr val="accent2">
                              <a:lumMod val="75000"/>
                            </a:schemeClr>
                          </a:solidFill>
                          <a:latin typeface="Times New Roman"/>
                          <a:ea typeface="Times New Roman"/>
                          <a:cs typeface="Times New Roman"/>
                        </a:rPr>
                        <a:t>11JAN67</a:t>
                      </a:r>
                      <a:endParaRPr lang="es-ES" sz="1800" dirty="0">
                        <a:solidFill>
                          <a:schemeClr val="accent2">
                            <a:lumMod val="75000"/>
                          </a:schemeClr>
                        </a:solidFill>
                        <a:latin typeface="Times New Roman"/>
                        <a:ea typeface="Times New Roman"/>
                        <a:cs typeface="Times New Roman"/>
                      </a:endParaRPr>
                    </a:p>
                  </a:txBody>
                  <a:tcPr marL="39511" marR="39511"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a:spcAft>
                          <a:spcPts val="0"/>
                        </a:spcAft>
                        <a:tabLst>
                          <a:tab pos="450215" algn="l"/>
                        </a:tabLst>
                      </a:pPr>
                      <a:r>
                        <a:rPr lang="es-ES_tradnl" sz="1800" dirty="0" smtClean="0">
                          <a:latin typeface="Times New Roman"/>
                          <a:ea typeface="Times New Roman"/>
                          <a:cs typeface="Times New Roman"/>
                        </a:rPr>
                        <a:t>7,9</a:t>
                      </a:r>
                      <a:endParaRPr lang="es-ES" sz="1800" dirty="0">
                        <a:latin typeface="Times New Roman"/>
                        <a:ea typeface="Times New Roman"/>
                        <a:cs typeface="Times New Roman"/>
                      </a:endParaRPr>
                    </a:p>
                  </a:txBody>
                  <a:tcPr marL="39511" marR="39511" marT="0" marB="0">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algn="ctr">
                        <a:spcAft>
                          <a:spcPts val="0"/>
                        </a:spcAft>
                        <a:tabLst>
                          <a:tab pos="450215" algn="l"/>
                        </a:tabLst>
                      </a:pPr>
                      <a:r>
                        <a:rPr lang="es-ES_tradnl" sz="1800" dirty="0">
                          <a:latin typeface="Times New Roman"/>
                          <a:ea typeface="Times New Roman"/>
                          <a:cs typeface="Times New Roman"/>
                        </a:rPr>
                        <a:t>7</a:t>
                      </a:r>
                      <a:endParaRPr lang="es-ES" sz="1800" dirty="0">
                        <a:latin typeface="Times New Roman"/>
                        <a:ea typeface="Times New Roman"/>
                        <a:cs typeface="Times New Roman"/>
                      </a:endParaRPr>
                    </a:p>
                  </a:txBody>
                  <a:tcPr marL="39511" marR="39511" marT="0" marB="0">
                    <a:lnL>
                      <a:noFill/>
                    </a:lnL>
                    <a:lnR>
                      <a:noFill/>
                    </a:lnR>
                    <a:lnT w="19050" cap="flat" cmpd="sng" algn="ctr">
                      <a:solidFill>
                        <a:srgbClr val="000000"/>
                      </a:solidFill>
                      <a:prstDash val="solid"/>
                      <a:round/>
                      <a:headEnd type="none" w="med" len="med"/>
                      <a:tailEnd type="none" w="med" len="med"/>
                    </a:lnT>
                    <a:lnB>
                      <a:noFill/>
                    </a:lnB>
                  </a:tcPr>
                </a:tc>
              </a:tr>
              <a:tr h="650240">
                <a:tc>
                  <a:txBody>
                    <a:bodyPr/>
                    <a:lstStyle/>
                    <a:p>
                      <a:pPr algn="just">
                        <a:spcAft>
                          <a:spcPts val="0"/>
                        </a:spcAft>
                        <a:tabLst>
                          <a:tab pos="450215" algn="l"/>
                        </a:tabLst>
                      </a:pPr>
                      <a:r>
                        <a:rPr lang="es-ES_tradnl" sz="1800" dirty="0" err="1">
                          <a:latin typeface="Times New Roman"/>
                          <a:ea typeface="Times New Roman"/>
                          <a:cs typeface="Times New Roman"/>
                        </a:rPr>
                        <a:t>DATETIMEw.d</a:t>
                      </a:r>
                      <a:endParaRPr lang="es-ES" sz="1800" dirty="0">
                        <a:latin typeface="Times New Roman"/>
                        <a:ea typeface="Times New Roman"/>
                        <a:cs typeface="Times New Roman"/>
                      </a:endParaRPr>
                    </a:p>
                  </a:txBody>
                  <a:tcPr marL="39511" marR="39511" marT="0" marB="0">
                    <a:lnL>
                      <a:noFill/>
                    </a:lnL>
                    <a:lnR w="1905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tabLst>
                          <a:tab pos="450215" algn="l"/>
                        </a:tabLst>
                      </a:pPr>
                      <a:r>
                        <a:rPr lang="es-ES_tradnl" sz="1800" dirty="0">
                          <a:latin typeface="Times New Roman"/>
                          <a:ea typeface="Times New Roman"/>
                          <a:cs typeface="Times New Roman"/>
                        </a:rPr>
                        <a:t>Incluye fecha y hora. La forma es </a:t>
                      </a:r>
                      <a:r>
                        <a:rPr lang="es-ES_tradnl" sz="1800" dirty="0" err="1">
                          <a:latin typeface="Times New Roman"/>
                          <a:ea typeface="Times New Roman"/>
                          <a:cs typeface="Times New Roman"/>
                        </a:rPr>
                        <a:t>ddmmmyy</a:t>
                      </a:r>
                      <a:r>
                        <a:rPr lang="es-ES_tradnl" sz="1800" dirty="0">
                          <a:latin typeface="Times New Roman"/>
                          <a:ea typeface="Times New Roman"/>
                          <a:cs typeface="Times New Roman"/>
                        </a:rPr>
                        <a:t>, seguido de un blanco y el tiempo </a:t>
                      </a:r>
                      <a:r>
                        <a:rPr lang="es-ES_tradnl" sz="1800" dirty="0" err="1">
                          <a:latin typeface="Times New Roman"/>
                          <a:ea typeface="Times New Roman"/>
                          <a:cs typeface="Times New Roman"/>
                        </a:rPr>
                        <a:t>hh:mm</a:t>
                      </a:r>
                      <a:r>
                        <a:rPr lang="es-ES_tradnl" sz="1800" dirty="0">
                          <a:latin typeface="Times New Roman"/>
                          <a:ea typeface="Times New Roman"/>
                          <a:cs typeface="Times New Roman"/>
                        </a:rPr>
                        <a:t> se pueden incluir segundos y decimas de segundo ss.ss tras dos puntos. </a:t>
                      </a:r>
                      <a:r>
                        <a:rPr lang="es-ES_tradnl" sz="1800" dirty="0" smtClean="0">
                          <a:latin typeface="Times New Roman"/>
                          <a:ea typeface="Times New Roman"/>
                          <a:cs typeface="Times New Roman"/>
                        </a:rPr>
                        <a:t> </a:t>
                      </a:r>
                      <a:r>
                        <a:rPr lang="es-ES_tradnl" sz="2000" dirty="0" smtClean="0">
                          <a:solidFill>
                            <a:schemeClr val="accent2">
                              <a:lumMod val="75000"/>
                            </a:schemeClr>
                          </a:solidFill>
                          <a:latin typeface="Times New Roman"/>
                          <a:ea typeface="Times New Roman"/>
                          <a:cs typeface="Times New Roman"/>
                        </a:rPr>
                        <a:t>12JAN1998:04:03:54</a:t>
                      </a:r>
                      <a:endParaRPr lang="es-ES" sz="1800" dirty="0">
                        <a:solidFill>
                          <a:schemeClr val="accent2">
                            <a:lumMod val="75000"/>
                          </a:schemeClr>
                        </a:solidFill>
                        <a:latin typeface="Times New Roman"/>
                        <a:ea typeface="Times New Roman"/>
                        <a:cs typeface="Times New Roman"/>
                      </a:endParaRPr>
                    </a:p>
                  </a:txBody>
                  <a:tcPr marL="39511" marR="39511"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450215" algn="l"/>
                        </a:tabLst>
                      </a:pPr>
                      <a:r>
                        <a:rPr lang="es-ES_tradnl" sz="1800" dirty="0" smtClean="0">
                          <a:latin typeface="Times New Roman"/>
                          <a:ea typeface="Times New Roman"/>
                          <a:cs typeface="Times New Roman"/>
                        </a:rPr>
                        <a:t>13,16,18,19</a:t>
                      </a:r>
                      <a:endParaRPr lang="es-ES" sz="1800" dirty="0">
                        <a:latin typeface="Times New Roman"/>
                        <a:ea typeface="Times New Roman"/>
                        <a:cs typeface="Times New Roman"/>
                      </a:endParaRPr>
                    </a:p>
                  </a:txBody>
                  <a:tcPr marL="39511" marR="39511"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tabLst>
                          <a:tab pos="450215" algn="l"/>
                        </a:tabLst>
                      </a:pPr>
                      <a:r>
                        <a:rPr lang="es-ES_tradnl" sz="1800" dirty="0">
                          <a:latin typeface="Times New Roman"/>
                          <a:ea typeface="Times New Roman"/>
                          <a:cs typeface="Times New Roman"/>
                        </a:rPr>
                        <a:t>18</a:t>
                      </a:r>
                      <a:endParaRPr lang="es-ES" sz="1800" dirty="0">
                        <a:latin typeface="Times New Roman"/>
                        <a:ea typeface="Times New Roman"/>
                        <a:cs typeface="Times New Roman"/>
                      </a:endParaRPr>
                    </a:p>
                  </a:txBody>
                  <a:tcPr marL="39511" marR="39511" marT="0" marB="0">
                    <a:lnL>
                      <a:noFill/>
                    </a:lnL>
                    <a:lnR>
                      <a:noFill/>
                    </a:lnR>
                    <a:lnT>
                      <a:noFill/>
                    </a:lnT>
                    <a:lnB>
                      <a:noFill/>
                    </a:lnB>
                  </a:tcPr>
                </a:tc>
              </a:tr>
              <a:tr h="162560">
                <a:tc>
                  <a:txBody>
                    <a:bodyPr/>
                    <a:lstStyle/>
                    <a:p>
                      <a:pPr algn="just">
                        <a:spcAft>
                          <a:spcPts val="0"/>
                        </a:spcAft>
                        <a:tabLst>
                          <a:tab pos="450215" algn="l"/>
                        </a:tabLst>
                      </a:pPr>
                      <a:r>
                        <a:rPr lang="es-ES_tradnl" sz="1800" dirty="0" err="1" smtClean="0">
                          <a:latin typeface="Times New Roman"/>
                          <a:ea typeface="Times New Roman"/>
                          <a:cs typeface="Times New Roman"/>
                        </a:rPr>
                        <a:t>DDMMYYxw</a:t>
                      </a:r>
                      <a:r>
                        <a:rPr lang="es-ES_tradnl" sz="1800" dirty="0">
                          <a:latin typeface="Times New Roman"/>
                          <a:ea typeface="Times New Roman"/>
                          <a:cs typeface="Times New Roman"/>
                        </a:rPr>
                        <a:t>.</a:t>
                      </a:r>
                      <a:endParaRPr lang="es-ES" sz="1800" dirty="0">
                        <a:latin typeface="Times New Roman"/>
                        <a:ea typeface="Times New Roman"/>
                        <a:cs typeface="Times New Roman"/>
                      </a:endParaRPr>
                    </a:p>
                  </a:txBody>
                  <a:tcPr marL="39511" marR="39511" marT="0" marB="0">
                    <a:lnL>
                      <a:noFill/>
                    </a:lnL>
                    <a:lnR w="1905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tabLst>
                          <a:tab pos="450215" algn="l"/>
                        </a:tabLst>
                      </a:pPr>
                      <a:r>
                        <a:rPr lang="es-ES_tradnl" sz="1800" dirty="0">
                          <a:latin typeface="Times New Roman"/>
                          <a:ea typeface="Times New Roman"/>
                          <a:cs typeface="Times New Roman"/>
                        </a:rPr>
                        <a:t>formato día mes año</a:t>
                      </a:r>
                      <a:r>
                        <a:rPr lang="es-ES_tradnl" sz="1800" dirty="0" smtClean="0">
                          <a:latin typeface="Times New Roman"/>
                          <a:ea typeface="Times New Roman"/>
                          <a:cs typeface="Times New Roman"/>
                        </a:rPr>
                        <a:t>. Con </a:t>
                      </a:r>
                      <a:r>
                        <a:rPr lang="es-ES_tradnl" sz="1800" dirty="0" err="1" smtClean="0">
                          <a:latin typeface="Times New Roman"/>
                          <a:ea typeface="Times New Roman"/>
                          <a:cs typeface="Times New Roman"/>
                        </a:rPr>
                        <a:t>numeros</a:t>
                      </a:r>
                      <a:r>
                        <a:rPr lang="es-ES_tradnl" sz="1800" dirty="0" smtClean="0">
                          <a:latin typeface="Times New Roman"/>
                          <a:ea typeface="Times New Roman"/>
                          <a:cs typeface="Times New Roman"/>
                        </a:rPr>
                        <a:t>(x es el </a:t>
                      </a:r>
                      <a:r>
                        <a:rPr lang="es-ES_tradnl" sz="1800" dirty="0" err="1" smtClean="0">
                          <a:latin typeface="Times New Roman"/>
                          <a:ea typeface="Times New Roman"/>
                          <a:cs typeface="Times New Roman"/>
                        </a:rPr>
                        <a:t>simbolo</a:t>
                      </a:r>
                      <a:r>
                        <a:rPr lang="es-ES_tradnl" sz="1800" dirty="0" smtClean="0">
                          <a:latin typeface="Times New Roman"/>
                          <a:ea typeface="Times New Roman"/>
                          <a:cs typeface="Times New Roman"/>
                        </a:rPr>
                        <a:t> de separación: c=:, d=-, s=/, p=.  Si no se pone la separación por defecto es/) </a:t>
                      </a:r>
                      <a:r>
                        <a:rPr lang="es-ES_tradnl" sz="1800" dirty="0" smtClean="0">
                          <a:solidFill>
                            <a:schemeClr val="accent2">
                              <a:lumMod val="75000"/>
                            </a:schemeClr>
                          </a:solidFill>
                          <a:latin typeface="Times New Roman"/>
                          <a:ea typeface="Times New Roman"/>
                          <a:cs typeface="Times New Roman"/>
                        </a:rPr>
                        <a:t>10/02/87</a:t>
                      </a:r>
                    </a:p>
                    <a:p>
                      <a:pPr algn="just">
                        <a:spcAft>
                          <a:spcPts val="0"/>
                        </a:spcAft>
                        <a:tabLst>
                          <a:tab pos="450215" algn="l"/>
                        </a:tabLst>
                      </a:pPr>
                      <a:endParaRPr lang="es-ES_tradnl" sz="1800" dirty="0" smtClean="0">
                        <a:latin typeface="Times New Roman"/>
                        <a:ea typeface="Times New Roman"/>
                        <a:cs typeface="Times New Roman"/>
                      </a:endParaRPr>
                    </a:p>
                    <a:p>
                      <a:pPr algn="just">
                        <a:spcAft>
                          <a:spcPts val="0"/>
                        </a:spcAft>
                        <a:tabLst>
                          <a:tab pos="450215" algn="l"/>
                        </a:tabLst>
                      </a:pPr>
                      <a:r>
                        <a:rPr lang="es-ES_tradnl" sz="1800" dirty="0" smtClean="0">
                          <a:latin typeface="Times New Roman"/>
                          <a:ea typeface="Times New Roman"/>
                          <a:cs typeface="Times New Roman"/>
                        </a:rPr>
                        <a:t>Ji0o0</a:t>
                      </a:r>
                    </a:p>
                    <a:p>
                      <a:pPr algn="just">
                        <a:spcAft>
                          <a:spcPts val="0"/>
                        </a:spcAft>
                        <a:tabLst>
                          <a:tab pos="450215" algn="l"/>
                        </a:tabLst>
                      </a:pPr>
                      <a:r>
                        <a:rPr lang="es-ES_tradnl" sz="1800" dirty="0" smtClean="0">
                          <a:latin typeface="Times New Roman"/>
                          <a:ea typeface="Times New Roman"/>
                          <a:cs typeface="Times New Roman"/>
                        </a:rPr>
                        <a:t>0 </a:t>
                      </a:r>
                      <a:endParaRPr lang="es-ES" sz="1800" dirty="0">
                        <a:latin typeface="Times New Roman"/>
                        <a:ea typeface="Times New Roman"/>
                        <a:cs typeface="Times New Roman"/>
                      </a:endParaRPr>
                    </a:p>
                  </a:txBody>
                  <a:tcPr marL="39511" marR="39511"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450215" algn="l"/>
                        </a:tabLst>
                      </a:pPr>
                      <a:r>
                        <a:rPr lang="es-ES_tradnl" sz="1800" dirty="0" smtClean="0">
                          <a:latin typeface="Times New Roman"/>
                          <a:ea typeface="Times New Roman"/>
                          <a:cs typeface="Times New Roman"/>
                        </a:rPr>
                        <a:t>8,10</a:t>
                      </a:r>
                      <a:endParaRPr lang="es-ES" sz="1800" dirty="0">
                        <a:latin typeface="Times New Roman"/>
                        <a:ea typeface="Times New Roman"/>
                        <a:cs typeface="Times New Roman"/>
                      </a:endParaRPr>
                    </a:p>
                  </a:txBody>
                  <a:tcPr marL="39511" marR="39511"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tabLst>
                          <a:tab pos="450215" algn="l"/>
                        </a:tabLst>
                      </a:pPr>
                      <a:r>
                        <a:rPr lang="es-ES_tradnl" sz="1800" dirty="0">
                          <a:latin typeface="Times New Roman"/>
                          <a:ea typeface="Times New Roman"/>
                          <a:cs typeface="Times New Roman"/>
                        </a:rPr>
                        <a:t>8</a:t>
                      </a:r>
                      <a:endParaRPr lang="es-ES" sz="1800" dirty="0">
                        <a:latin typeface="Times New Roman"/>
                        <a:ea typeface="Times New Roman"/>
                        <a:cs typeface="Times New Roman"/>
                      </a:endParaRPr>
                    </a:p>
                  </a:txBody>
                  <a:tcPr marL="39511" marR="39511" marT="0" marB="0">
                    <a:lnL>
                      <a:noFill/>
                    </a:lnL>
                    <a:lnR>
                      <a:noFill/>
                    </a:lnR>
                    <a:lnT>
                      <a:noFill/>
                    </a:lnT>
                    <a:lnB>
                      <a:noFill/>
                    </a:lnB>
                  </a:tcPr>
                </a:tc>
              </a:tr>
              <a:tr h="162560">
                <a:tc>
                  <a:txBody>
                    <a:bodyPr/>
                    <a:lstStyle/>
                    <a:p>
                      <a:pPr algn="just">
                        <a:spcAft>
                          <a:spcPts val="0"/>
                        </a:spcAft>
                        <a:tabLst>
                          <a:tab pos="450215" algn="l"/>
                        </a:tabLst>
                      </a:pPr>
                      <a:r>
                        <a:rPr lang="es-ES_tradnl" sz="1800" dirty="0" err="1">
                          <a:latin typeface="Times New Roman"/>
                          <a:ea typeface="Times New Roman"/>
                          <a:cs typeface="Times New Roman"/>
                        </a:rPr>
                        <a:t>MONYYw</a:t>
                      </a:r>
                      <a:r>
                        <a:rPr lang="es-ES_tradnl" sz="1800" dirty="0">
                          <a:latin typeface="Times New Roman"/>
                          <a:ea typeface="Times New Roman"/>
                          <a:cs typeface="Times New Roman"/>
                        </a:rPr>
                        <a:t>.</a:t>
                      </a:r>
                      <a:endParaRPr lang="es-ES" sz="1800" dirty="0">
                        <a:latin typeface="Times New Roman"/>
                        <a:ea typeface="Times New Roman"/>
                        <a:cs typeface="Times New Roman"/>
                      </a:endParaRPr>
                    </a:p>
                  </a:txBody>
                  <a:tcPr marL="39511" marR="39511" marT="0" marB="0">
                    <a:lnL>
                      <a:noFill/>
                    </a:lnL>
                    <a:lnR w="1905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tabLst>
                          <a:tab pos="450215" algn="l"/>
                        </a:tabLst>
                      </a:pPr>
                      <a:r>
                        <a:rPr lang="es-ES_tradnl" sz="1800" dirty="0">
                          <a:latin typeface="Times New Roman"/>
                          <a:ea typeface="Times New Roman"/>
                          <a:cs typeface="Times New Roman"/>
                        </a:rPr>
                        <a:t>Lee mes y año. Supone el primer día del mes.</a:t>
                      </a:r>
                      <a:endParaRPr lang="es-ES" sz="1800" dirty="0">
                        <a:latin typeface="Times New Roman"/>
                        <a:ea typeface="Times New Roman"/>
                        <a:cs typeface="Times New Roman"/>
                      </a:endParaRPr>
                    </a:p>
                  </a:txBody>
                  <a:tcPr marL="39511" marR="39511"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450215" algn="l"/>
                        </a:tabLst>
                      </a:pPr>
                      <a:r>
                        <a:rPr lang="es-ES_tradnl" sz="1800" dirty="0">
                          <a:latin typeface="Times New Roman"/>
                          <a:ea typeface="Times New Roman"/>
                          <a:cs typeface="Times New Roman"/>
                        </a:rPr>
                        <a:t>5-32</a:t>
                      </a:r>
                      <a:endParaRPr lang="es-ES" sz="1800" dirty="0">
                        <a:latin typeface="Times New Roman"/>
                        <a:ea typeface="Times New Roman"/>
                        <a:cs typeface="Times New Roman"/>
                      </a:endParaRPr>
                    </a:p>
                  </a:txBody>
                  <a:tcPr marL="39511" marR="39511"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tabLst>
                          <a:tab pos="450215" algn="l"/>
                        </a:tabLst>
                      </a:pPr>
                      <a:r>
                        <a:rPr lang="es-ES_tradnl" sz="1800" dirty="0">
                          <a:latin typeface="Times New Roman"/>
                          <a:ea typeface="Times New Roman"/>
                          <a:cs typeface="Times New Roman"/>
                        </a:rPr>
                        <a:t>5</a:t>
                      </a:r>
                      <a:endParaRPr lang="es-ES" sz="1800" dirty="0">
                        <a:latin typeface="Times New Roman"/>
                        <a:ea typeface="Times New Roman"/>
                        <a:cs typeface="Times New Roman"/>
                      </a:endParaRPr>
                    </a:p>
                  </a:txBody>
                  <a:tcPr marL="39511" marR="39511" marT="0" marB="0">
                    <a:lnL>
                      <a:noFill/>
                    </a:lnL>
                    <a:lnR>
                      <a:noFill/>
                    </a:lnR>
                    <a:lnT>
                      <a:noFill/>
                    </a:lnT>
                    <a:lnB>
                      <a:noFill/>
                    </a:lnB>
                  </a:tcPr>
                </a:tc>
              </a:tr>
              <a:tr h="325120">
                <a:tc>
                  <a:txBody>
                    <a:bodyPr/>
                    <a:lstStyle/>
                    <a:p>
                      <a:pPr algn="just">
                        <a:spcAft>
                          <a:spcPts val="0"/>
                        </a:spcAft>
                        <a:tabLst>
                          <a:tab pos="450215" algn="l"/>
                        </a:tabLst>
                      </a:pPr>
                      <a:r>
                        <a:rPr lang="es-ES_tradnl" sz="1800" dirty="0" err="1">
                          <a:latin typeface="Times New Roman"/>
                          <a:ea typeface="Times New Roman"/>
                          <a:cs typeface="Times New Roman"/>
                        </a:rPr>
                        <a:t>TIMEw.d</a:t>
                      </a:r>
                      <a:endParaRPr lang="es-ES" sz="1800" dirty="0">
                        <a:latin typeface="Times New Roman"/>
                        <a:ea typeface="Times New Roman"/>
                        <a:cs typeface="Times New Roman"/>
                      </a:endParaRPr>
                    </a:p>
                  </a:txBody>
                  <a:tcPr marL="39511" marR="39511" marT="0" marB="0">
                    <a:lnL>
                      <a:noFill/>
                    </a:lnL>
                    <a:lnR w="1905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tabLst>
                          <a:tab pos="450215" algn="l"/>
                        </a:tabLst>
                      </a:pPr>
                      <a:r>
                        <a:rPr lang="es-ES_tradnl" sz="1800" dirty="0">
                          <a:latin typeface="Times New Roman"/>
                          <a:ea typeface="Times New Roman"/>
                          <a:cs typeface="Times New Roman"/>
                        </a:rPr>
                        <a:t>Horas minutos y segundos. (con : como separador)</a:t>
                      </a:r>
                      <a:endParaRPr lang="es-ES" sz="1800" dirty="0">
                        <a:latin typeface="Times New Roman"/>
                        <a:ea typeface="Times New Roman"/>
                        <a:cs typeface="Times New Roman"/>
                      </a:endParaRPr>
                    </a:p>
                  </a:txBody>
                  <a:tcPr marL="39511" marR="39511"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450215" algn="l"/>
                        </a:tabLst>
                      </a:pPr>
                      <a:r>
                        <a:rPr lang="es-ES_tradnl" sz="1800" dirty="0">
                          <a:latin typeface="Times New Roman"/>
                          <a:ea typeface="Times New Roman"/>
                          <a:cs typeface="Times New Roman"/>
                        </a:rPr>
                        <a:t>5-32</a:t>
                      </a:r>
                      <a:endParaRPr lang="es-ES" sz="1800" dirty="0">
                        <a:latin typeface="Times New Roman"/>
                        <a:ea typeface="Times New Roman"/>
                        <a:cs typeface="Times New Roman"/>
                      </a:endParaRPr>
                    </a:p>
                  </a:txBody>
                  <a:tcPr marL="39511" marR="39511"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tabLst>
                          <a:tab pos="450215" algn="l"/>
                        </a:tabLst>
                      </a:pPr>
                      <a:r>
                        <a:rPr lang="es-ES_tradnl" sz="1800" dirty="0">
                          <a:latin typeface="Times New Roman"/>
                          <a:ea typeface="Times New Roman"/>
                          <a:cs typeface="Times New Roman"/>
                        </a:rPr>
                        <a:t>8</a:t>
                      </a:r>
                      <a:endParaRPr lang="es-ES" sz="1800" dirty="0">
                        <a:latin typeface="Times New Roman"/>
                        <a:ea typeface="Times New Roman"/>
                        <a:cs typeface="Times New Roman"/>
                      </a:endParaRPr>
                    </a:p>
                  </a:txBody>
                  <a:tcPr marL="39511" marR="39511" marT="0" marB="0">
                    <a:lnL>
                      <a:noFill/>
                    </a:lnL>
                    <a:lnR>
                      <a:noFill/>
                    </a:lnR>
                    <a:lnT>
                      <a:noFill/>
                    </a:lnT>
                    <a:lnB>
                      <a:noFill/>
                    </a:lnB>
                  </a:tcPr>
                </a:tc>
              </a:tr>
              <a:tr h="162560">
                <a:tc>
                  <a:txBody>
                    <a:bodyPr/>
                    <a:lstStyle/>
                    <a:p>
                      <a:pPr algn="just">
                        <a:spcAft>
                          <a:spcPts val="0"/>
                        </a:spcAft>
                        <a:tabLst>
                          <a:tab pos="450215" algn="l"/>
                        </a:tabLst>
                      </a:pPr>
                      <a:r>
                        <a:rPr lang="es-ES_tradnl" sz="1800">
                          <a:latin typeface="Times New Roman"/>
                          <a:ea typeface="Times New Roman"/>
                          <a:cs typeface="Times New Roman"/>
                        </a:rPr>
                        <a:t>WEEKDATEw.</a:t>
                      </a:r>
                      <a:endParaRPr lang="es-ES" sz="1800">
                        <a:latin typeface="Times New Roman"/>
                        <a:ea typeface="Times New Roman"/>
                        <a:cs typeface="Times New Roman"/>
                      </a:endParaRPr>
                    </a:p>
                  </a:txBody>
                  <a:tcPr marL="39511" marR="39511" marT="0" marB="0">
                    <a:lnL>
                      <a:noFill/>
                    </a:lnL>
                    <a:lnR w="1905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tabLst>
                          <a:tab pos="450215" algn="l"/>
                        </a:tabLst>
                      </a:pPr>
                      <a:r>
                        <a:rPr lang="es-ES_tradnl" sz="1800" dirty="0">
                          <a:latin typeface="Times New Roman"/>
                          <a:ea typeface="Times New Roman"/>
                          <a:cs typeface="Times New Roman"/>
                        </a:rPr>
                        <a:t>Día de la semana y fecha.</a:t>
                      </a:r>
                      <a:endParaRPr lang="es-ES" sz="1800" dirty="0">
                        <a:latin typeface="Times New Roman"/>
                        <a:ea typeface="Times New Roman"/>
                        <a:cs typeface="Times New Roman"/>
                      </a:endParaRPr>
                    </a:p>
                  </a:txBody>
                  <a:tcPr marL="39511" marR="39511"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450215" algn="l"/>
                        </a:tabLst>
                      </a:pPr>
                      <a:r>
                        <a:rPr lang="es-ES_tradnl" sz="1800" dirty="0">
                          <a:latin typeface="Times New Roman"/>
                          <a:ea typeface="Times New Roman"/>
                          <a:cs typeface="Times New Roman"/>
                        </a:rPr>
                        <a:t>3-37</a:t>
                      </a:r>
                      <a:endParaRPr lang="es-ES" sz="1800" dirty="0">
                        <a:latin typeface="Times New Roman"/>
                        <a:ea typeface="Times New Roman"/>
                        <a:cs typeface="Times New Roman"/>
                      </a:endParaRPr>
                    </a:p>
                  </a:txBody>
                  <a:tcPr marL="39511" marR="39511"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tabLst>
                          <a:tab pos="450215" algn="l"/>
                        </a:tabLst>
                      </a:pPr>
                      <a:r>
                        <a:rPr lang="es-ES_tradnl" sz="1800" dirty="0">
                          <a:latin typeface="Times New Roman"/>
                          <a:ea typeface="Times New Roman"/>
                          <a:cs typeface="Times New Roman"/>
                        </a:rPr>
                        <a:t>29</a:t>
                      </a:r>
                      <a:endParaRPr lang="es-ES" sz="1800" dirty="0">
                        <a:latin typeface="Times New Roman"/>
                        <a:ea typeface="Times New Roman"/>
                        <a:cs typeface="Times New Roman"/>
                      </a:endParaRPr>
                    </a:p>
                  </a:txBody>
                  <a:tcPr marL="39511" marR="39511" marT="0" marB="0">
                    <a:lnL>
                      <a:noFill/>
                    </a:lnL>
                    <a:lnR>
                      <a:noFill/>
                    </a:lnR>
                    <a:lnT>
                      <a:noFill/>
                    </a:lnT>
                    <a:lnB>
                      <a:noFill/>
                    </a:lnB>
                  </a:tcPr>
                </a:tc>
              </a:tr>
            </a:tbl>
          </a:graphicData>
        </a:graphic>
      </p:graphicFrame>
      <p:pic>
        <p:nvPicPr>
          <p:cNvPr id="1515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017615"/>
            <a:ext cx="8353425"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cstate="print"/>
          <a:srcRect/>
          <a:stretch>
            <a:fillRect/>
          </a:stretch>
        </p:blipFill>
        <p:spPr bwMode="auto">
          <a:xfrm>
            <a:off x="3131840" y="5301208"/>
            <a:ext cx="4232668" cy="936104"/>
          </a:xfrm>
          <a:prstGeom prst="rect">
            <a:avLst/>
          </a:prstGeom>
          <a:noFill/>
          <a:ln w="9525">
            <a:noFill/>
            <a:miter lim="800000"/>
            <a:headEnd/>
            <a:tailEnd/>
          </a:ln>
        </p:spPr>
      </p:pic>
    </p:spTree>
    <p:extLst>
      <p:ext uri="{BB962C8B-B14F-4D97-AF65-F5344CB8AC3E}">
        <p14:creationId xmlns:p14="http://schemas.microsoft.com/office/powerpoint/2010/main" val="75209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15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ox(i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20" y="0"/>
            <a:ext cx="8712968" cy="707886"/>
          </a:xfrm>
          <a:prstGeom prst="rect">
            <a:avLst/>
          </a:prstGeom>
          <a:solidFill>
            <a:schemeClr val="accent1">
              <a:lumMod val="60000"/>
              <a:lumOff val="40000"/>
            </a:schemeClr>
          </a:solidFill>
        </p:spPr>
        <p:txBody>
          <a:bodyPr wrap="square" rtlCol="0">
            <a:spAutoFit/>
          </a:bodyPr>
          <a:lstStyle/>
          <a:p>
            <a:pPr algn="ctr"/>
            <a:r>
              <a:rPr lang="es-ES" sz="4000" b="1" dirty="0" smtClean="0"/>
              <a:t>MODELADO DE VARIABLES: INFORMAT </a:t>
            </a:r>
            <a:endParaRPr lang="es-ES" sz="4000" b="1" dirty="0"/>
          </a:p>
        </p:txBody>
      </p:sp>
      <p:sp>
        <p:nvSpPr>
          <p:cNvPr id="9" name="8 CuadroTexto"/>
          <p:cNvSpPr txBox="1"/>
          <p:nvPr/>
        </p:nvSpPr>
        <p:spPr>
          <a:xfrm>
            <a:off x="863080" y="836712"/>
            <a:ext cx="8280920" cy="738664"/>
          </a:xfrm>
          <a:prstGeom prst="rect">
            <a:avLst/>
          </a:prstGeom>
          <a:noFill/>
        </p:spPr>
        <p:txBody>
          <a:bodyPr wrap="square" rtlCol="0">
            <a:spAutoFit/>
          </a:bodyPr>
          <a:lstStyle/>
          <a:p>
            <a:r>
              <a:rPr lang="es-ES_tradnl" sz="2400" i="1" dirty="0" smtClean="0">
                <a:solidFill>
                  <a:srgbClr val="FF0000"/>
                </a:solidFill>
              </a:rPr>
              <a:t>INFORMAT  variables  [</a:t>
            </a:r>
            <a:r>
              <a:rPr lang="es-ES_tradnl" sz="2400" i="1" dirty="0" err="1" smtClean="0">
                <a:solidFill>
                  <a:srgbClr val="FF0000"/>
                </a:solidFill>
              </a:rPr>
              <a:t>format</a:t>
            </a:r>
            <a:r>
              <a:rPr lang="es-ES_tradnl" sz="2400" i="1" dirty="0" smtClean="0">
                <a:solidFill>
                  <a:srgbClr val="FF0000"/>
                </a:solidFill>
              </a:rPr>
              <a:t>] [default = formato por defecto];</a:t>
            </a:r>
            <a:endParaRPr lang="es-ES" sz="2400" dirty="0" smtClean="0">
              <a:solidFill>
                <a:srgbClr val="FF0000"/>
              </a:solidFill>
            </a:endParaRPr>
          </a:p>
          <a:p>
            <a:endParaRPr lang="es-ES" dirty="0"/>
          </a:p>
        </p:txBody>
      </p:sp>
      <p:sp>
        <p:nvSpPr>
          <p:cNvPr id="7" name="6 CuadroTexto"/>
          <p:cNvSpPr txBox="1"/>
          <p:nvPr/>
        </p:nvSpPr>
        <p:spPr>
          <a:xfrm>
            <a:off x="1043608" y="1628800"/>
            <a:ext cx="7848872" cy="1477328"/>
          </a:xfrm>
          <a:prstGeom prst="rect">
            <a:avLst/>
          </a:prstGeom>
          <a:noFill/>
        </p:spPr>
        <p:txBody>
          <a:bodyPr wrap="square" rtlCol="0">
            <a:spAutoFit/>
          </a:bodyPr>
          <a:lstStyle/>
          <a:p>
            <a:r>
              <a:rPr lang="es-ES_tradnl" dirty="0" smtClean="0"/>
              <a:t>  Sirven para leer las variables con  el  formato  indicado  en esta sentencia. La sintaxis es:</a:t>
            </a:r>
            <a:endParaRPr lang="es-ES" dirty="0" smtClean="0"/>
          </a:p>
          <a:p>
            <a:r>
              <a:rPr lang="es-ES_tradnl" dirty="0" smtClean="0"/>
              <a:t> </a:t>
            </a:r>
            <a:endParaRPr lang="es-ES" dirty="0" smtClean="0"/>
          </a:p>
          <a:p>
            <a:r>
              <a:rPr lang="es-ES_tradnl" dirty="0" smtClean="0"/>
              <a:t>Es similar a la sentencia FORMAT,  solo que sirve como formato de lectura y no de escritura</a:t>
            </a:r>
            <a:endParaRPr lang="es-ES" dirty="0"/>
          </a:p>
        </p:txBody>
      </p:sp>
      <p:pic>
        <p:nvPicPr>
          <p:cNvPr id="57347" name="Picture 3"/>
          <p:cNvPicPr>
            <a:picLocks noChangeAspect="1" noChangeArrowheads="1"/>
          </p:cNvPicPr>
          <p:nvPr/>
        </p:nvPicPr>
        <p:blipFill>
          <a:blip r:embed="rId2" cstate="print"/>
          <a:srcRect/>
          <a:stretch>
            <a:fillRect/>
          </a:stretch>
        </p:blipFill>
        <p:spPr bwMode="auto">
          <a:xfrm>
            <a:off x="6516216" y="4077072"/>
            <a:ext cx="1143000" cy="868363"/>
          </a:xfrm>
          <a:prstGeom prst="rect">
            <a:avLst/>
          </a:prstGeom>
          <a:noFill/>
          <a:ln w="9525">
            <a:noFill/>
            <a:miter lim="800000"/>
            <a:headEnd/>
            <a:tailEnd/>
          </a:ln>
        </p:spPr>
      </p:pic>
      <p:pic>
        <p:nvPicPr>
          <p:cNvPr id="57349" name="Picture 5"/>
          <p:cNvPicPr>
            <a:picLocks noChangeAspect="1" noChangeArrowheads="1"/>
          </p:cNvPicPr>
          <p:nvPr/>
        </p:nvPicPr>
        <p:blipFill>
          <a:blip r:embed="rId3" cstate="print"/>
          <a:srcRect/>
          <a:stretch>
            <a:fillRect/>
          </a:stretch>
        </p:blipFill>
        <p:spPr bwMode="auto">
          <a:xfrm>
            <a:off x="827584" y="3645024"/>
            <a:ext cx="3648075" cy="2324100"/>
          </a:xfrm>
          <a:prstGeom prst="rect">
            <a:avLst/>
          </a:prstGeom>
          <a:noFill/>
          <a:ln w="9525">
            <a:noFill/>
            <a:miter lim="800000"/>
            <a:headEnd/>
            <a:tailEnd/>
          </a:ln>
        </p:spPr>
      </p:pic>
      <p:sp>
        <p:nvSpPr>
          <p:cNvPr id="12" name="11 Flecha derecha"/>
          <p:cNvSpPr/>
          <p:nvPr/>
        </p:nvSpPr>
        <p:spPr>
          <a:xfrm>
            <a:off x="4932040" y="4509120"/>
            <a:ext cx="129614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85116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7347"/>
                                        </p:tgtEl>
                                        <p:attrNameLst>
                                          <p:attrName>style.visibility</p:attrName>
                                        </p:attrNameLst>
                                      </p:cBhvr>
                                      <p:to>
                                        <p:strVal val="visible"/>
                                      </p:to>
                                    </p:set>
                                    <p:animEffect transition="in" filter="box(in)">
                                      <p:cBhvr>
                                        <p:cTn id="7" dur="500"/>
                                        <p:tgtEl>
                                          <p:spTgt spid="5734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ox(in)">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20" y="0"/>
            <a:ext cx="8712968" cy="707886"/>
          </a:xfrm>
          <a:prstGeom prst="rect">
            <a:avLst/>
          </a:prstGeom>
          <a:solidFill>
            <a:schemeClr val="accent1">
              <a:lumMod val="60000"/>
              <a:lumOff val="40000"/>
            </a:schemeClr>
          </a:solidFill>
        </p:spPr>
        <p:txBody>
          <a:bodyPr wrap="square" rtlCol="0">
            <a:spAutoFit/>
          </a:bodyPr>
          <a:lstStyle/>
          <a:p>
            <a:pPr algn="ctr"/>
            <a:r>
              <a:rPr lang="es-ES" sz="4000" b="1" dirty="0" smtClean="0"/>
              <a:t>MODELADO DE VARIABLES: LENGTH</a:t>
            </a:r>
            <a:endParaRPr lang="es-ES" sz="4000" b="1" dirty="0"/>
          </a:p>
        </p:txBody>
      </p:sp>
      <p:sp>
        <p:nvSpPr>
          <p:cNvPr id="9" name="8 CuadroTexto"/>
          <p:cNvSpPr txBox="1"/>
          <p:nvPr/>
        </p:nvSpPr>
        <p:spPr>
          <a:xfrm>
            <a:off x="863080" y="836712"/>
            <a:ext cx="8280920" cy="738664"/>
          </a:xfrm>
          <a:prstGeom prst="rect">
            <a:avLst/>
          </a:prstGeom>
          <a:noFill/>
        </p:spPr>
        <p:txBody>
          <a:bodyPr wrap="square" rtlCol="0">
            <a:spAutoFit/>
          </a:bodyPr>
          <a:lstStyle/>
          <a:p>
            <a:r>
              <a:rPr lang="es-ES_tradnl" sz="2400" i="1" dirty="0" smtClean="0">
                <a:solidFill>
                  <a:srgbClr val="FF0000"/>
                </a:solidFill>
              </a:rPr>
              <a:t>LENGTH  [(variables)  (</a:t>
            </a:r>
            <a:r>
              <a:rPr lang="es-ES_tradnl" sz="2400" dirty="0" smtClean="0">
                <a:solidFill>
                  <a:srgbClr val="FF0000"/>
                </a:solidFill>
              </a:rPr>
              <a:t>$</a:t>
            </a:r>
            <a:r>
              <a:rPr lang="es-ES_tradnl" sz="2400" i="1" dirty="0" smtClean="0">
                <a:solidFill>
                  <a:srgbClr val="FF0000"/>
                </a:solidFill>
              </a:rPr>
              <a:t>) longitud ] (DEFAULT =n) ;</a:t>
            </a:r>
            <a:endParaRPr lang="es-ES" sz="2400" dirty="0" smtClean="0">
              <a:solidFill>
                <a:srgbClr val="FF0000"/>
              </a:solidFill>
            </a:endParaRPr>
          </a:p>
          <a:p>
            <a:endParaRPr lang="es-ES" dirty="0"/>
          </a:p>
        </p:txBody>
      </p:sp>
      <p:sp>
        <p:nvSpPr>
          <p:cNvPr id="7" name="6 CuadroTexto"/>
          <p:cNvSpPr txBox="1"/>
          <p:nvPr/>
        </p:nvSpPr>
        <p:spPr>
          <a:xfrm>
            <a:off x="611560" y="1340768"/>
            <a:ext cx="8208912" cy="3693319"/>
          </a:xfrm>
          <a:prstGeom prst="rect">
            <a:avLst/>
          </a:prstGeom>
          <a:noFill/>
        </p:spPr>
        <p:txBody>
          <a:bodyPr wrap="square" rtlCol="0">
            <a:spAutoFit/>
          </a:bodyPr>
          <a:lstStyle/>
          <a:p>
            <a:r>
              <a:rPr lang="es-ES_tradnl" sz="2400" dirty="0" smtClean="0"/>
              <a:t> Especifica el número de bytes que el sistema usa  para  almacenar los valores de las variables </a:t>
            </a:r>
          </a:p>
          <a:p>
            <a:endParaRPr lang="es-ES" sz="2400" dirty="0" smtClean="0"/>
          </a:p>
          <a:p>
            <a:r>
              <a:rPr lang="es-ES_tradnl" sz="2400" dirty="0" smtClean="0"/>
              <a:t>Default indica la memoria que se guarda por  defecto  para  todas las variables. Es una alternativa a </a:t>
            </a:r>
            <a:r>
              <a:rPr lang="es-ES_tradnl" sz="2400" dirty="0" err="1" smtClean="0"/>
              <a:t>Format</a:t>
            </a:r>
            <a:endParaRPr lang="es-ES_tradnl" sz="2400" dirty="0" smtClean="0"/>
          </a:p>
          <a:p>
            <a:endParaRPr lang="es-ES_tradnl" sz="2400" dirty="0" smtClean="0"/>
          </a:p>
          <a:p>
            <a:r>
              <a:rPr lang="es-ES_tradnl" sz="2400" dirty="0" smtClean="0"/>
              <a:t>Esta sentencia se escribe antes de leer en formato libre una variable carácter. En este caso tiene una función similar a la sentencia </a:t>
            </a:r>
            <a:r>
              <a:rPr lang="es-ES_tradnl" sz="2400" dirty="0" err="1" smtClean="0"/>
              <a:t>Informat</a:t>
            </a:r>
            <a:r>
              <a:rPr lang="es-ES_tradnl" sz="2400" dirty="0" smtClean="0"/>
              <a:t> o </a:t>
            </a:r>
            <a:r>
              <a:rPr lang="es-ES_tradnl" sz="2400" dirty="0" err="1" smtClean="0"/>
              <a:t>Format</a:t>
            </a:r>
            <a:endParaRPr lang="es-ES" sz="2400" dirty="0" smtClean="0"/>
          </a:p>
          <a:p>
            <a:r>
              <a:rPr lang="es-ES_tradnl" dirty="0" smtClean="0"/>
              <a:t> </a:t>
            </a:r>
          </a:p>
        </p:txBody>
      </p:sp>
    </p:spTree>
    <p:extLst>
      <p:ext uri="{BB962C8B-B14F-4D97-AF65-F5344CB8AC3E}">
        <p14:creationId xmlns:p14="http://schemas.microsoft.com/office/powerpoint/2010/main" val="4686891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20" y="0"/>
            <a:ext cx="8712968" cy="707886"/>
          </a:xfrm>
          <a:prstGeom prst="rect">
            <a:avLst/>
          </a:prstGeom>
          <a:solidFill>
            <a:schemeClr val="accent1">
              <a:lumMod val="60000"/>
              <a:lumOff val="40000"/>
            </a:schemeClr>
          </a:solidFill>
        </p:spPr>
        <p:txBody>
          <a:bodyPr wrap="square" rtlCol="0">
            <a:spAutoFit/>
          </a:bodyPr>
          <a:lstStyle/>
          <a:p>
            <a:pPr algn="ctr"/>
            <a:r>
              <a:rPr lang="es-ES" sz="4000" b="1" dirty="0" smtClean="0"/>
              <a:t>MODELADO DE VARIABLES: LENGTH</a:t>
            </a:r>
            <a:endParaRPr lang="es-ES" sz="4000" b="1" dirty="0"/>
          </a:p>
        </p:txBody>
      </p:sp>
      <p:pic>
        <p:nvPicPr>
          <p:cNvPr id="1026" name="Picture 2"/>
          <p:cNvPicPr>
            <a:picLocks noChangeAspect="1" noChangeArrowheads="1"/>
          </p:cNvPicPr>
          <p:nvPr/>
        </p:nvPicPr>
        <p:blipFill>
          <a:blip r:embed="rId2" cstate="print"/>
          <a:srcRect/>
          <a:stretch>
            <a:fillRect/>
          </a:stretch>
        </p:blipFill>
        <p:spPr bwMode="auto">
          <a:xfrm>
            <a:off x="251520" y="836712"/>
            <a:ext cx="4590132" cy="2592288"/>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076056" y="980728"/>
            <a:ext cx="3782458" cy="2304256"/>
          </a:xfrm>
          <a:prstGeom prst="rect">
            <a:avLst/>
          </a:prstGeom>
          <a:noFill/>
          <a:ln w="9525">
            <a:noFill/>
            <a:miter lim="800000"/>
            <a:headEnd/>
            <a:tailEnd/>
          </a:ln>
        </p:spPr>
      </p:pic>
      <p:sp>
        <p:nvSpPr>
          <p:cNvPr id="8" name="7 CuadroTexto"/>
          <p:cNvSpPr txBox="1"/>
          <p:nvPr/>
        </p:nvSpPr>
        <p:spPr>
          <a:xfrm>
            <a:off x="1907704" y="3356992"/>
            <a:ext cx="5256584" cy="584775"/>
          </a:xfrm>
          <a:prstGeom prst="rect">
            <a:avLst/>
          </a:prstGeom>
          <a:noFill/>
        </p:spPr>
        <p:txBody>
          <a:bodyPr wrap="square" rtlCol="0">
            <a:spAutoFit/>
          </a:bodyPr>
          <a:lstStyle/>
          <a:p>
            <a:r>
              <a:rPr lang="es-ES" sz="3200" dirty="0" smtClean="0"/>
              <a:t>Sin sentencia </a:t>
            </a:r>
            <a:r>
              <a:rPr lang="es-ES" sz="3200" dirty="0" err="1" smtClean="0"/>
              <a:t>length</a:t>
            </a:r>
            <a:endParaRPr lang="es-ES" sz="3200" dirty="0"/>
          </a:p>
        </p:txBody>
      </p:sp>
      <p:pic>
        <p:nvPicPr>
          <p:cNvPr id="2050" name="Picture 2"/>
          <p:cNvPicPr>
            <a:picLocks noChangeAspect="1" noChangeArrowheads="1"/>
          </p:cNvPicPr>
          <p:nvPr/>
        </p:nvPicPr>
        <p:blipFill>
          <a:blip r:embed="rId4" cstate="print"/>
          <a:srcRect/>
          <a:stretch>
            <a:fillRect/>
          </a:stretch>
        </p:blipFill>
        <p:spPr bwMode="auto">
          <a:xfrm>
            <a:off x="3635896" y="3933055"/>
            <a:ext cx="2736304" cy="2818959"/>
          </a:xfrm>
          <a:prstGeom prst="rect">
            <a:avLst/>
          </a:prstGeom>
          <a:noFill/>
          <a:ln w="9525">
            <a:noFill/>
            <a:miter lim="800000"/>
            <a:headEnd/>
            <a:tailEnd/>
          </a:ln>
        </p:spPr>
      </p:pic>
    </p:spTree>
    <p:extLst>
      <p:ext uri="{BB962C8B-B14F-4D97-AF65-F5344CB8AC3E}">
        <p14:creationId xmlns:p14="http://schemas.microsoft.com/office/powerpoint/2010/main" val="59522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27384"/>
            <a:ext cx="9144000" cy="707886"/>
          </a:xfrm>
          <a:prstGeom prst="rect">
            <a:avLst/>
          </a:prstGeom>
          <a:solidFill>
            <a:schemeClr val="accent1">
              <a:lumMod val="60000"/>
              <a:lumOff val="40000"/>
            </a:schemeClr>
          </a:solidFill>
        </p:spPr>
        <p:txBody>
          <a:bodyPr wrap="square" rtlCol="0">
            <a:spAutoFit/>
          </a:bodyPr>
          <a:lstStyle/>
          <a:p>
            <a:pPr algn="ctr"/>
            <a:r>
              <a:rPr lang="es-ES" sz="4000" b="1" dirty="0" smtClean="0"/>
              <a:t>SENTENCIAS PASO DATA. ESQUEMAFLUJO</a:t>
            </a:r>
            <a:endParaRPr lang="es-ES" sz="4000" b="1" dirty="0"/>
          </a:p>
        </p:txBody>
      </p:sp>
      <p:grpSp>
        <p:nvGrpSpPr>
          <p:cNvPr id="30" name="29 Grupo"/>
          <p:cNvGrpSpPr/>
          <p:nvPr/>
        </p:nvGrpSpPr>
        <p:grpSpPr>
          <a:xfrm>
            <a:off x="539552" y="692696"/>
            <a:ext cx="8496944" cy="6192688"/>
            <a:chOff x="539552" y="692696"/>
            <a:chExt cx="8496944" cy="6192688"/>
          </a:xfrm>
        </p:grpSpPr>
        <p:cxnSp>
          <p:nvCxnSpPr>
            <p:cNvPr id="19" name="18 Conector recto de flecha"/>
            <p:cNvCxnSpPr/>
            <p:nvPr/>
          </p:nvCxnSpPr>
          <p:spPr>
            <a:xfrm>
              <a:off x="2987824" y="3645024"/>
              <a:ext cx="0" cy="432048"/>
            </a:xfrm>
            <a:prstGeom prst="straightConnector1">
              <a:avLst/>
            </a:prstGeom>
            <a:ln w="69850">
              <a:tailEnd type="arrow"/>
            </a:ln>
          </p:spPr>
          <p:style>
            <a:lnRef idx="1">
              <a:schemeClr val="accent1"/>
            </a:lnRef>
            <a:fillRef idx="0">
              <a:schemeClr val="accent1"/>
            </a:fillRef>
            <a:effectRef idx="0">
              <a:schemeClr val="accent1"/>
            </a:effectRef>
            <a:fontRef idx="minor">
              <a:schemeClr val="tx1"/>
            </a:fontRef>
          </p:style>
        </p:cxnSp>
        <p:grpSp>
          <p:nvGrpSpPr>
            <p:cNvPr id="29" name="28 Grupo"/>
            <p:cNvGrpSpPr/>
            <p:nvPr/>
          </p:nvGrpSpPr>
          <p:grpSpPr>
            <a:xfrm>
              <a:off x="539552" y="692696"/>
              <a:ext cx="8496944" cy="6192688"/>
              <a:chOff x="539552" y="692696"/>
              <a:chExt cx="8496944" cy="6192688"/>
            </a:xfrm>
          </p:grpSpPr>
          <p:grpSp>
            <p:nvGrpSpPr>
              <p:cNvPr id="17" name="16 Grupo"/>
              <p:cNvGrpSpPr/>
              <p:nvPr/>
            </p:nvGrpSpPr>
            <p:grpSpPr>
              <a:xfrm>
                <a:off x="1547664" y="692696"/>
                <a:ext cx="7488832" cy="2952328"/>
                <a:chOff x="2699792" y="1124744"/>
                <a:chExt cx="7488832" cy="2952328"/>
              </a:xfrm>
            </p:grpSpPr>
            <p:sp>
              <p:nvSpPr>
                <p:cNvPr id="4" name="3 Recortar rectángulo de esquina del mismo lado"/>
                <p:cNvSpPr/>
                <p:nvPr/>
              </p:nvSpPr>
              <p:spPr>
                <a:xfrm>
                  <a:off x="3059832" y="1124744"/>
                  <a:ext cx="2160240" cy="720080"/>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dirty="0" smtClean="0"/>
                    <a:t>DATA; </a:t>
                  </a:r>
                </a:p>
                <a:p>
                  <a:pPr algn="ctr"/>
                  <a:r>
                    <a:rPr lang="es-ES" dirty="0" smtClean="0"/>
                    <a:t>comienzo</a:t>
                  </a:r>
                  <a:endParaRPr lang="es-ES" dirty="0"/>
                </a:p>
              </p:txBody>
            </p:sp>
            <p:cxnSp>
              <p:nvCxnSpPr>
                <p:cNvPr id="6" name="5 Conector recto de flecha"/>
                <p:cNvCxnSpPr>
                  <a:stCxn id="4" idx="1"/>
                </p:cNvCxnSpPr>
                <p:nvPr/>
              </p:nvCxnSpPr>
              <p:spPr>
                <a:xfrm>
                  <a:off x="4139952" y="1844824"/>
                  <a:ext cx="0" cy="432048"/>
                </a:xfrm>
                <a:prstGeom prst="straightConnector1">
                  <a:avLst/>
                </a:prstGeom>
                <a:ln w="69850">
                  <a:tailEnd type="arrow"/>
                </a:ln>
              </p:spPr>
              <p:style>
                <a:lnRef idx="1">
                  <a:schemeClr val="accent1"/>
                </a:lnRef>
                <a:fillRef idx="0">
                  <a:schemeClr val="accent1"/>
                </a:fillRef>
                <a:effectRef idx="0">
                  <a:schemeClr val="accent1"/>
                </a:effectRef>
                <a:fontRef idx="minor">
                  <a:schemeClr val="tx1"/>
                </a:fontRef>
              </p:style>
            </p:cxnSp>
            <p:sp>
              <p:nvSpPr>
                <p:cNvPr id="7" name="6 Rombo"/>
                <p:cNvSpPr/>
                <p:nvPr/>
              </p:nvSpPr>
              <p:spPr>
                <a:xfrm>
                  <a:off x="2699792" y="2276872"/>
                  <a:ext cx="2880320" cy="792088"/>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dirty="0" smtClean="0"/>
                    <a:t>¿hay más  líneas a leer?</a:t>
                  </a:r>
                  <a:endParaRPr lang="es-ES" dirty="0"/>
                </a:p>
              </p:txBody>
            </p:sp>
            <p:cxnSp>
              <p:nvCxnSpPr>
                <p:cNvPr id="8" name="7 Conector recto de flecha"/>
                <p:cNvCxnSpPr/>
                <p:nvPr/>
              </p:nvCxnSpPr>
              <p:spPr>
                <a:xfrm>
                  <a:off x="5602305" y="2708920"/>
                  <a:ext cx="769895" cy="0"/>
                </a:xfrm>
                <a:prstGeom prst="straightConnector1">
                  <a:avLst/>
                </a:prstGeom>
                <a:ln w="69850">
                  <a:tailEnd type="arrow"/>
                </a:ln>
              </p:spPr>
              <p:style>
                <a:lnRef idx="1">
                  <a:schemeClr val="accent1"/>
                </a:lnRef>
                <a:fillRef idx="0">
                  <a:schemeClr val="accent1"/>
                </a:fillRef>
                <a:effectRef idx="0">
                  <a:schemeClr val="accent1"/>
                </a:effectRef>
                <a:fontRef idx="minor">
                  <a:schemeClr val="tx1"/>
                </a:fontRef>
              </p:style>
            </p:cxnSp>
            <p:sp>
              <p:nvSpPr>
                <p:cNvPr id="10" name="9 Elipse"/>
                <p:cNvSpPr/>
                <p:nvPr/>
              </p:nvSpPr>
              <p:spPr>
                <a:xfrm>
                  <a:off x="6300192" y="2420888"/>
                  <a:ext cx="792088"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No</a:t>
                  </a:r>
                  <a:endParaRPr lang="es-ES" dirty="0"/>
                </a:p>
              </p:txBody>
            </p:sp>
            <p:cxnSp>
              <p:nvCxnSpPr>
                <p:cNvPr id="11" name="10 Conector recto de flecha"/>
                <p:cNvCxnSpPr/>
                <p:nvPr/>
              </p:nvCxnSpPr>
              <p:spPr>
                <a:xfrm>
                  <a:off x="7164288" y="2708920"/>
                  <a:ext cx="769895" cy="0"/>
                </a:xfrm>
                <a:prstGeom prst="straightConnector1">
                  <a:avLst/>
                </a:prstGeom>
                <a:ln w="69850">
                  <a:tailEnd type="arrow"/>
                </a:ln>
              </p:spPr>
              <p:style>
                <a:lnRef idx="1">
                  <a:schemeClr val="accent1"/>
                </a:lnRef>
                <a:fillRef idx="0">
                  <a:schemeClr val="accent1"/>
                </a:fillRef>
                <a:effectRef idx="0">
                  <a:schemeClr val="accent1"/>
                </a:effectRef>
                <a:fontRef idx="minor">
                  <a:schemeClr val="tx1"/>
                </a:fontRef>
              </p:style>
            </p:cxnSp>
            <p:sp>
              <p:nvSpPr>
                <p:cNvPr id="12" name="11 Rectángulo"/>
                <p:cNvSpPr/>
                <p:nvPr/>
              </p:nvSpPr>
              <p:spPr>
                <a:xfrm>
                  <a:off x="7956376" y="2132856"/>
                  <a:ext cx="2232248"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dirty="0" smtClean="0"/>
                    <a:t>Conjunto de datos completo. </a:t>
                  </a:r>
                </a:p>
                <a:p>
                  <a:pPr algn="ctr"/>
                  <a:r>
                    <a:rPr lang="es-ES" dirty="0" smtClean="0"/>
                    <a:t>Ir al siguiente paso Data o paso </a:t>
                  </a:r>
                  <a:r>
                    <a:rPr lang="es-ES" dirty="0" err="1" smtClean="0"/>
                    <a:t>Proc</a:t>
                  </a:r>
                  <a:endParaRPr lang="es-ES" dirty="0"/>
                </a:p>
              </p:txBody>
            </p:sp>
            <p:cxnSp>
              <p:nvCxnSpPr>
                <p:cNvPr id="13" name="12 Conector recto de flecha"/>
                <p:cNvCxnSpPr/>
                <p:nvPr/>
              </p:nvCxnSpPr>
              <p:spPr>
                <a:xfrm>
                  <a:off x="4139952" y="3068960"/>
                  <a:ext cx="0" cy="432048"/>
                </a:xfrm>
                <a:prstGeom prst="straightConnector1">
                  <a:avLst/>
                </a:prstGeom>
                <a:ln w="69850">
                  <a:tailEnd type="arrow"/>
                </a:ln>
              </p:spPr>
              <p:style>
                <a:lnRef idx="1">
                  <a:schemeClr val="accent1"/>
                </a:lnRef>
                <a:fillRef idx="0">
                  <a:schemeClr val="accent1"/>
                </a:fillRef>
                <a:effectRef idx="0">
                  <a:schemeClr val="accent1"/>
                </a:effectRef>
                <a:fontRef idx="minor">
                  <a:schemeClr val="tx1"/>
                </a:fontRef>
              </p:style>
            </p:cxnSp>
            <p:sp>
              <p:nvSpPr>
                <p:cNvPr id="16" name="15 Elipse"/>
                <p:cNvSpPr/>
                <p:nvPr/>
              </p:nvSpPr>
              <p:spPr>
                <a:xfrm>
                  <a:off x="3743908" y="3501008"/>
                  <a:ext cx="792088"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Si</a:t>
                  </a:r>
                  <a:endParaRPr lang="es-ES" dirty="0"/>
                </a:p>
              </p:txBody>
            </p:sp>
          </p:grpSp>
          <p:sp>
            <p:nvSpPr>
              <p:cNvPr id="20" name="19 Rectángulo"/>
              <p:cNvSpPr/>
              <p:nvPr/>
            </p:nvSpPr>
            <p:spPr>
              <a:xfrm>
                <a:off x="1547664" y="4077072"/>
                <a:ext cx="2808312" cy="5812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dirty="0" smtClean="0"/>
                  <a:t>INPUT; SET, MERGE; UPDATE. Se leen más </a:t>
                </a:r>
                <a:r>
                  <a:rPr lang="es-ES" dirty="0" err="1" smtClean="0"/>
                  <a:t>lineas</a:t>
                </a:r>
                <a:endParaRPr lang="es-ES" dirty="0"/>
              </a:p>
            </p:txBody>
          </p:sp>
          <p:cxnSp>
            <p:nvCxnSpPr>
              <p:cNvPr id="21" name="20 Conector recto de flecha"/>
              <p:cNvCxnSpPr/>
              <p:nvPr/>
            </p:nvCxnSpPr>
            <p:spPr>
              <a:xfrm>
                <a:off x="2987824" y="4653136"/>
                <a:ext cx="0" cy="432048"/>
              </a:xfrm>
              <a:prstGeom prst="straightConnector1">
                <a:avLst/>
              </a:prstGeom>
              <a:ln w="69850">
                <a:tailEnd type="arrow"/>
              </a:ln>
            </p:spPr>
            <p:style>
              <a:lnRef idx="1">
                <a:schemeClr val="accent1"/>
              </a:lnRef>
              <a:fillRef idx="0">
                <a:schemeClr val="accent1"/>
              </a:fillRef>
              <a:effectRef idx="0">
                <a:schemeClr val="accent1"/>
              </a:effectRef>
              <a:fontRef idx="minor">
                <a:schemeClr val="tx1"/>
              </a:fontRef>
            </p:style>
          </p:cxnSp>
          <p:sp>
            <p:nvSpPr>
              <p:cNvPr id="22" name="21 Rectángulo"/>
              <p:cNvSpPr/>
              <p:nvPr/>
            </p:nvSpPr>
            <p:spPr>
              <a:xfrm>
                <a:off x="1259632" y="5085184"/>
                <a:ext cx="349535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dirty="0" smtClean="0"/>
                  <a:t>Sentencias ejecutables del programa.  Modifican buffer vector de variables</a:t>
                </a:r>
                <a:endParaRPr lang="es-ES" dirty="0"/>
              </a:p>
            </p:txBody>
          </p:sp>
          <p:cxnSp>
            <p:nvCxnSpPr>
              <p:cNvPr id="23" name="22 Conector recto de flecha"/>
              <p:cNvCxnSpPr/>
              <p:nvPr/>
            </p:nvCxnSpPr>
            <p:spPr>
              <a:xfrm>
                <a:off x="3007796" y="5733256"/>
                <a:ext cx="0" cy="432048"/>
              </a:xfrm>
              <a:prstGeom prst="straightConnector1">
                <a:avLst/>
              </a:prstGeom>
              <a:ln w="69850">
                <a:tailEnd type="arrow"/>
              </a:ln>
            </p:spPr>
            <p:style>
              <a:lnRef idx="1">
                <a:schemeClr val="accent1"/>
              </a:lnRef>
              <a:fillRef idx="0">
                <a:schemeClr val="accent1"/>
              </a:fillRef>
              <a:effectRef idx="0">
                <a:schemeClr val="accent1"/>
              </a:effectRef>
              <a:fontRef idx="minor">
                <a:schemeClr val="tx1"/>
              </a:fontRef>
            </p:style>
          </p:cxnSp>
          <p:sp>
            <p:nvSpPr>
              <p:cNvPr id="24" name="23 Rectángulo"/>
              <p:cNvSpPr/>
              <p:nvPr/>
            </p:nvSpPr>
            <p:spPr>
              <a:xfrm>
                <a:off x="1259632" y="6165304"/>
                <a:ext cx="4608512" cy="5812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dirty="0" smtClean="0"/>
                  <a:t>Sentencia Output, o fin del paso Data.  Incluir la actual observación en el conjunto de datos </a:t>
                </a:r>
                <a:r>
                  <a:rPr lang="es-ES" dirty="0" err="1" smtClean="0"/>
                  <a:t>sas</a:t>
                </a:r>
                <a:r>
                  <a:rPr lang="es-ES" dirty="0" smtClean="0"/>
                  <a:t>. </a:t>
                </a:r>
                <a:endParaRPr lang="es-ES" dirty="0"/>
              </a:p>
            </p:txBody>
          </p:sp>
          <p:sp>
            <p:nvSpPr>
              <p:cNvPr id="27" name="26 Flecha doblada"/>
              <p:cNvSpPr/>
              <p:nvPr/>
            </p:nvSpPr>
            <p:spPr>
              <a:xfrm>
                <a:off x="539552" y="1981191"/>
                <a:ext cx="864096" cy="475511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8" name="27 Flecha izquierda"/>
              <p:cNvSpPr/>
              <p:nvPr/>
            </p:nvSpPr>
            <p:spPr>
              <a:xfrm>
                <a:off x="539552" y="6458395"/>
                <a:ext cx="648072" cy="42698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Tree>
    <p:extLst>
      <p:ext uri="{BB962C8B-B14F-4D97-AF65-F5344CB8AC3E}">
        <p14:creationId xmlns:p14="http://schemas.microsoft.com/office/powerpoint/2010/main" val="10781545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20" y="0"/>
            <a:ext cx="8712968" cy="707886"/>
          </a:xfrm>
          <a:prstGeom prst="rect">
            <a:avLst/>
          </a:prstGeom>
          <a:solidFill>
            <a:schemeClr val="accent1">
              <a:lumMod val="60000"/>
              <a:lumOff val="40000"/>
            </a:schemeClr>
          </a:solidFill>
        </p:spPr>
        <p:txBody>
          <a:bodyPr wrap="square" rtlCol="0">
            <a:spAutoFit/>
          </a:bodyPr>
          <a:lstStyle/>
          <a:p>
            <a:pPr algn="ctr"/>
            <a:r>
              <a:rPr lang="es-ES" sz="4000" b="1" dirty="0" smtClean="0"/>
              <a:t>MODELADO DE VARIABLES: RENAME</a:t>
            </a:r>
            <a:endParaRPr lang="es-ES" sz="4000" b="1" dirty="0"/>
          </a:p>
        </p:txBody>
      </p:sp>
      <p:sp>
        <p:nvSpPr>
          <p:cNvPr id="7" name="6 CuadroTexto"/>
          <p:cNvSpPr txBox="1"/>
          <p:nvPr/>
        </p:nvSpPr>
        <p:spPr>
          <a:xfrm>
            <a:off x="611560" y="836712"/>
            <a:ext cx="8208912" cy="738664"/>
          </a:xfrm>
          <a:prstGeom prst="rect">
            <a:avLst/>
          </a:prstGeom>
          <a:noFill/>
        </p:spPr>
        <p:txBody>
          <a:bodyPr wrap="square" rtlCol="0">
            <a:spAutoFit/>
          </a:bodyPr>
          <a:lstStyle/>
          <a:p>
            <a:r>
              <a:rPr lang="es-ES_tradnl" sz="2400" i="1" dirty="0" smtClean="0">
                <a:solidFill>
                  <a:srgbClr val="FF0000"/>
                </a:solidFill>
              </a:rPr>
              <a:t>	RENAME  nombre antiguo = nombre nuevo ;</a:t>
            </a:r>
            <a:endParaRPr lang="es-ES" sz="2400" dirty="0" smtClean="0">
              <a:solidFill>
                <a:srgbClr val="FF0000"/>
              </a:solidFill>
            </a:endParaRPr>
          </a:p>
          <a:p>
            <a:endParaRPr lang="es-ES" dirty="0"/>
          </a:p>
        </p:txBody>
      </p:sp>
      <p:sp>
        <p:nvSpPr>
          <p:cNvPr id="9" name="8 CuadroTexto"/>
          <p:cNvSpPr txBox="1"/>
          <p:nvPr/>
        </p:nvSpPr>
        <p:spPr>
          <a:xfrm>
            <a:off x="755576" y="1340768"/>
            <a:ext cx="7992888" cy="830997"/>
          </a:xfrm>
          <a:prstGeom prst="rect">
            <a:avLst/>
          </a:prstGeom>
          <a:noFill/>
        </p:spPr>
        <p:txBody>
          <a:bodyPr wrap="square" rtlCol="0">
            <a:spAutoFit/>
          </a:bodyPr>
          <a:lstStyle/>
          <a:p>
            <a:r>
              <a:rPr lang="es-ES" sz="2400" dirty="0" smtClean="0"/>
              <a:t>Se utiliza para cambiar de nombre a una variable, pueden cambiarse tantas variables como se quiera: </a:t>
            </a:r>
            <a:endParaRPr lang="es-ES" sz="2400" dirty="0"/>
          </a:p>
        </p:txBody>
      </p:sp>
      <p:sp>
        <p:nvSpPr>
          <p:cNvPr id="10" name="9 CuadroTexto"/>
          <p:cNvSpPr txBox="1"/>
          <p:nvPr/>
        </p:nvSpPr>
        <p:spPr>
          <a:xfrm>
            <a:off x="1979712" y="2132856"/>
            <a:ext cx="6264696" cy="461665"/>
          </a:xfrm>
          <a:prstGeom prst="rect">
            <a:avLst/>
          </a:prstGeom>
          <a:noFill/>
        </p:spPr>
        <p:txBody>
          <a:bodyPr wrap="square" rtlCol="0">
            <a:spAutoFit/>
          </a:bodyPr>
          <a:lstStyle/>
          <a:p>
            <a:r>
              <a:rPr lang="es-ES" sz="2400" dirty="0" err="1" smtClean="0">
                <a:solidFill>
                  <a:srgbClr val="0070C0"/>
                </a:solidFill>
              </a:rPr>
              <a:t>Rename</a:t>
            </a:r>
            <a:r>
              <a:rPr lang="es-ES" sz="2400" dirty="0" smtClean="0">
                <a:solidFill>
                  <a:srgbClr val="0070C0"/>
                </a:solidFill>
              </a:rPr>
              <a:t> x= Sexo  y=edad f=</a:t>
            </a:r>
            <a:r>
              <a:rPr lang="es-ES" sz="2400" dirty="0" err="1" smtClean="0">
                <a:solidFill>
                  <a:srgbClr val="0070C0"/>
                </a:solidFill>
              </a:rPr>
              <a:t>funcion</a:t>
            </a:r>
            <a:r>
              <a:rPr lang="es-ES" sz="2400" dirty="0" smtClean="0">
                <a:solidFill>
                  <a:srgbClr val="0070C0"/>
                </a:solidFill>
              </a:rPr>
              <a:t>; </a:t>
            </a:r>
            <a:endParaRPr lang="es-ES" sz="2400" dirty="0">
              <a:solidFill>
                <a:srgbClr val="0070C0"/>
              </a:solidFill>
            </a:endParaRPr>
          </a:p>
        </p:txBody>
      </p:sp>
      <p:sp>
        <p:nvSpPr>
          <p:cNvPr id="11" name="10 CuadroTexto"/>
          <p:cNvSpPr txBox="1"/>
          <p:nvPr/>
        </p:nvSpPr>
        <p:spPr>
          <a:xfrm>
            <a:off x="683568" y="2564904"/>
            <a:ext cx="7992888" cy="461665"/>
          </a:xfrm>
          <a:prstGeom prst="rect">
            <a:avLst/>
          </a:prstGeom>
          <a:noFill/>
        </p:spPr>
        <p:txBody>
          <a:bodyPr wrap="square" rtlCol="0">
            <a:spAutoFit/>
          </a:bodyPr>
          <a:lstStyle/>
          <a:p>
            <a:r>
              <a:rPr lang="es-ES" sz="2400" dirty="0" smtClean="0"/>
              <a:t>Muy útil dentro de sentencias MERGE</a:t>
            </a:r>
            <a:endParaRPr lang="es-ES" sz="2400" dirty="0"/>
          </a:p>
        </p:txBody>
      </p:sp>
      <p:pic>
        <p:nvPicPr>
          <p:cNvPr id="3074" name="Picture 2"/>
          <p:cNvPicPr>
            <a:picLocks noChangeAspect="1" noChangeArrowheads="1"/>
          </p:cNvPicPr>
          <p:nvPr/>
        </p:nvPicPr>
        <p:blipFill>
          <a:blip r:embed="rId2" cstate="print"/>
          <a:srcRect/>
          <a:stretch>
            <a:fillRect/>
          </a:stretch>
        </p:blipFill>
        <p:spPr bwMode="auto">
          <a:xfrm>
            <a:off x="5580112" y="2996952"/>
            <a:ext cx="2386013" cy="2049463"/>
          </a:xfrm>
          <a:prstGeom prst="rect">
            <a:avLst/>
          </a:prstGeom>
          <a:noFill/>
          <a:ln w="9525">
            <a:noFill/>
            <a:miter lim="800000"/>
            <a:headEnd/>
            <a:tailEnd/>
          </a:ln>
        </p:spPr>
      </p:pic>
      <p:pic>
        <p:nvPicPr>
          <p:cNvPr id="13" name="Picture 3"/>
          <p:cNvPicPr>
            <a:picLocks noChangeAspect="1" noChangeArrowheads="1"/>
          </p:cNvPicPr>
          <p:nvPr/>
        </p:nvPicPr>
        <p:blipFill>
          <a:blip r:embed="rId3" cstate="print"/>
          <a:srcRect/>
          <a:stretch>
            <a:fillRect/>
          </a:stretch>
        </p:blipFill>
        <p:spPr bwMode="auto">
          <a:xfrm>
            <a:off x="899592" y="2996952"/>
            <a:ext cx="3600400" cy="2193347"/>
          </a:xfrm>
          <a:prstGeom prst="rect">
            <a:avLst/>
          </a:prstGeom>
          <a:noFill/>
          <a:ln w="9525">
            <a:noFill/>
            <a:miter lim="800000"/>
            <a:headEnd/>
            <a:tailEnd/>
          </a:ln>
        </p:spPr>
      </p:pic>
    </p:spTree>
    <p:extLst>
      <p:ext uri="{BB962C8B-B14F-4D97-AF65-F5344CB8AC3E}">
        <p14:creationId xmlns:p14="http://schemas.microsoft.com/office/powerpoint/2010/main" val="7765868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20" y="0"/>
            <a:ext cx="8712968" cy="707886"/>
          </a:xfrm>
          <a:prstGeom prst="rect">
            <a:avLst/>
          </a:prstGeom>
          <a:solidFill>
            <a:schemeClr val="accent1">
              <a:lumMod val="60000"/>
              <a:lumOff val="40000"/>
            </a:schemeClr>
          </a:solidFill>
        </p:spPr>
        <p:txBody>
          <a:bodyPr wrap="square" rtlCol="0">
            <a:spAutoFit/>
          </a:bodyPr>
          <a:lstStyle/>
          <a:p>
            <a:pPr algn="ctr"/>
            <a:r>
              <a:rPr lang="es-ES" sz="4000" b="1" dirty="0" smtClean="0"/>
              <a:t>MODELADO DE VARIABLES: RENAME</a:t>
            </a:r>
            <a:endParaRPr lang="es-ES" sz="4000" b="1" dirty="0"/>
          </a:p>
        </p:txBody>
      </p:sp>
      <p:pic>
        <p:nvPicPr>
          <p:cNvPr id="3074" name="Picture 2"/>
          <p:cNvPicPr>
            <a:picLocks noChangeAspect="1" noChangeArrowheads="1"/>
          </p:cNvPicPr>
          <p:nvPr/>
        </p:nvPicPr>
        <p:blipFill>
          <a:blip r:embed="rId2" cstate="print"/>
          <a:srcRect/>
          <a:stretch>
            <a:fillRect/>
          </a:stretch>
        </p:blipFill>
        <p:spPr bwMode="auto">
          <a:xfrm>
            <a:off x="5076056" y="1124744"/>
            <a:ext cx="2664296" cy="2288494"/>
          </a:xfrm>
          <a:prstGeom prst="rect">
            <a:avLst/>
          </a:prstGeom>
          <a:noFill/>
          <a:ln w="9525">
            <a:noFill/>
            <a:miter lim="800000"/>
            <a:headEnd/>
            <a:tailEnd/>
          </a:ln>
        </p:spPr>
      </p:pic>
      <p:pic>
        <p:nvPicPr>
          <p:cNvPr id="13" name="Picture 3"/>
          <p:cNvPicPr>
            <a:picLocks noChangeAspect="1" noChangeArrowheads="1"/>
          </p:cNvPicPr>
          <p:nvPr/>
        </p:nvPicPr>
        <p:blipFill>
          <a:blip r:embed="rId3" cstate="print"/>
          <a:srcRect/>
          <a:stretch>
            <a:fillRect/>
          </a:stretch>
        </p:blipFill>
        <p:spPr bwMode="auto">
          <a:xfrm>
            <a:off x="467544" y="1196752"/>
            <a:ext cx="3744416" cy="2281081"/>
          </a:xfrm>
          <a:prstGeom prst="rect">
            <a:avLst/>
          </a:prstGeom>
          <a:noFill/>
          <a:ln w="9525">
            <a:noFill/>
            <a:miter lim="800000"/>
            <a:headEnd/>
            <a:tailEnd/>
          </a:ln>
        </p:spPr>
      </p:pic>
      <p:sp>
        <p:nvSpPr>
          <p:cNvPr id="12" name="11 CuadroTexto"/>
          <p:cNvSpPr txBox="1"/>
          <p:nvPr/>
        </p:nvSpPr>
        <p:spPr>
          <a:xfrm>
            <a:off x="899592" y="836712"/>
            <a:ext cx="2808312" cy="369332"/>
          </a:xfrm>
          <a:prstGeom prst="rect">
            <a:avLst/>
          </a:prstGeom>
          <a:noFill/>
        </p:spPr>
        <p:txBody>
          <a:bodyPr wrap="square" rtlCol="0">
            <a:spAutoFit/>
          </a:bodyPr>
          <a:lstStyle/>
          <a:p>
            <a:r>
              <a:rPr lang="es-ES" dirty="0" smtClean="0"/>
              <a:t>DATA   PRESIDENTES</a:t>
            </a:r>
            <a:endParaRPr lang="es-ES" dirty="0"/>
          </a:p>
        </p:txBody>
      </p:sp>
      <p:sp>
        <p:nvSpPr>
          <p:cNvPr id="14" name="13 CuadroTexto"/>
          <p:cNvSpPr txBox="1"/>
          <p:nvPr/>
        </p:nvSpPr>
        <p:spPr>
          <a:xfrm>
            <a:off x="5076056" y="764704"/>
            <a:ext cx="2808312" cy="369332"/>
          </a:xfrm>
          <a:prstGeom prst="rect">
            <a:avLst/>
          </a:prstGeom>
          <a:noFill/>
        </p:spPr>
        <p:txBody>
          <a:bodyPr wrap="square" rtlCol="0">
            <a:spAutoFit/>
          </a:bodyPr>
          <a:lstStyle/>
          <a:p>
            <a:r>
              <a:rPr lang="es-ES" dirty="0" smtClean="0"/>
              <a:t>DATA   USA_PRESIDENTES</a:t>
            </a:r>
            <a:endParaRPr lang="es-ES" dirty="0"/>
          </a:p>
        </p:txBody>
      </p:sp>
      <p:pic>
        <p:nvPicPr>
          <p:cNvPr id="4098" name="Picture 2"/>
          <p:cNvPicPr>
            <a:picLocks noChangeAspect="1" noChangeArrowheads="1"/>
          </p:cNvPicPr>
          <p:nvPr/>
        </p:nvPicPr>
        <p:blipFill>
          <a:blip r:embed="rId4" cstate="print"/>
          <a:srcRect/>
          <a:stretch>
            <a:fillRect/>
          </a:stretch>
        </p:blipFill>
        <p:spPr bwMode="auto">
          <a:xfrm>
            <a:off x="899592" y="3501008"/>
            <a:ext cx="7546014" cy="1080120"/>
          </a:xfrm>
          <a:prstGeom prst="rect">
            <a:avLst/>
          </a:prstGeom>
          <a:noFill/>
          <a:ln w="9525">
            <a:noFill/>
            <a:miter lim="800000"/>
            <a:headEnd/>
            <a:tailEnd/>
          </a:ln>
        </p:spPr>
      </p:pic>
      <p:pic>
        <p:nvPicPr>
          <p:cNvPr id="4099" name="Picture 3"/>
          <p:cNvPicPr>
            <a:picLocks noChangeAspect="1" noChangeArrowheads="1"/>
          </p:cNvPicPr>
          <p:nvPr/>
        </p:nvPicPr>
        <p:blipFill>
          <a:blip r:embed="rId5" cstate="print"/>
          <a:srcRect/>
          <a:stretch>
            <a:fillRect/>
          </a:stretch>
        </p:blipFill>
        <p:spPr bwMode="auto">
          <a:xfrm>
            <a:off x="2258328" y="4581128"/>
            <a:ext cx="5664910" cy="2204864"/>
          </a:xfrm>
          <a:prstGeom prst="rect">
            <a:avLst/>
          </a:prstGeom>
          <a:noFill/>
          <a:ln w="9525">
            <a:noFill/>
            <a:miter lim="800000"/>
            <a:headEnd/>
            <a:tailEnd/>
          </a:ln>
        </p:spPr>
      </p:pic>
    </p:spTree>
    <p:extLst>
      <p:ext uri="{BB962C8B-B14F-4D97-AF65-F5344CB8AC3E}">
        <p14:creationId xmlns:p14="http://schemas.microsoft.com/office/powerpoint/2010/main" val="229079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box(in)">
                                      <p:cBhvr>
                                        <p:cTn id="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707886"/>
          </a:xfrm>
          <a:prstGeom prst="rect">
            <a:avLst/>
          </a:prstGeom>
          <a:solidFill>
            <a:schemeClr val="accent1">
              <a:lumMod val="60000"/>
              <a:lumOff val="40000"/>
            </a:schemeClr>
          </a:solidFill>
        </p:spPr>
        <p:txBody>
          <a:bodyPr wrap="square" rtlCol="0">
            <a:spAutoFit/>
          </a:bodyPr>
          <a:lstStyle/>
          <a:p>
            <a:pPr algn="ctr"/>
            <a:r>
              <a:rPr lang="es-ES" sz="4000" b="1" dirty="0" smtClean="0"/>
              <a:t>PARALIZACIÓN DE LA EJECUCIÓN: ABORT</a:t>
            </a:r>
            <a:endParaRPr lang="es-ES" sz="4000" b="1" dirty="0"/>
          </a:p>
        </p:txBody>
      </p:sp>
      <p:sp>
        <p:nvSpPr>
          <p:cNvPr id="10" name="9 CuadroTexto"/>
          <p:cNvSpPr txBox="1"/>
          <p:nvPr/>
        </p:nvSpPr>
        <p:spPr>
          <a:xfrm>
            <a:off x="395536" y="836712"/>
            <a:ext cx="8568952" cy="6124754"/>
          </a:xfrm>
          <a:prstGeom prst="rect">
            <a:avLst/>
          </a:prstGeom>
          <a:noFill/>
        </p:spPr>
        <p:txBody>
          <a:bodyPr wrap="square" rtlCol="0">
            <a:spAutoFit/>
          </a:bodyPr>
          <a:lstStyle/>
          <a:p>
            <a:r>
              <a:rPr lang="es-ES_tradnl" sz="2200" dirty="0" smtClean="0"/>
              <a:t>Para la creación del conjunto de datos, manteniendo las observaciones que se crearon hasta ese momento.   </a:t>
            </a:r>
          </a:p>
          <a:p>
            <a:r>
              <a:rPr lang="es-ES_tradnl" sz="2200" i="1" dirty="0" smtClean="0">
                <a:solidFill>
                  <a:srgbClr val="FF0000"/>
                </a:solidFill>
              </a:rPr>
              <a:t>			ABORT </a:t>
            </a:r>
            <a:r>
              <a:rPr lang="es-ES_tradnl" sz="2200" i="1" dirty="0">
                <a:solidFill>
                  <a:srgbClr val="FF0000"/>
                </a:solidFill>
              </a:rPr>
              <a:t>[RETURN [n] ]   ;</a:t>
            </a:r>
            <a:endParaRPr lang="es-ES" sz="2200" dirty="0">
              <a:solidFill>
                <a:srgbClr val="FF0000"/>
              </a:solidFill>
            </a:endParaRPr>
          </a:p>
          <a:p>
            <a:endParaRPr lang="es-ES_tradnl" sz="2200" dirty="0" smtClean="0"/>
          </a:p>
          <a:p>
            <a:pPr marL="342900" indent="-342900">
              <a:buFont typeface="Arial" panose="020B0604020202020204" pitchFamily="34" charset="0"/>
              <a:buChar char="•"/>
            </a:pPr>
            <a:r>
              <a:rPr lang="es-ES_tradnl" sz="2200" dirty="0" smtClean="0"/>
              <a:t>No </a:t>
            </a:r>
            <a:r>
              <a:rPr lang="es-ES_tradnl" sz="2200" dirty="0" err="1" smtClean="0"/>
              <a:t>sobreescribe</a:t>
            </a:r>
            <a:r>
              <a:rPr lang="es-ES_tradnl" sz="2200" dirty="0" smtClean="0"/>
              <a:t> sobre un conjunto ya creado </a:t>
            </a:r>
          </a:p>
          <a:p>
            <a:pPr marL="342900" indent="-342900">
              <a:buFont typeface="Arial" panose="020B0604020202020204" pitchFamily="34" charset="0"/>
              <a:buChar char="•"/>
            </a:pPr>
            <a:r>
              <a:rPr lang="es-ES_tradnl" sz="2200" dirty="0" smtClean="0"/>
              <a:t>Si se incluye la opción RETURN, la sesión  se  detiene  indicando error ; </a:t>
            </a:r>
          </a:p>
          <a:p>
            <a:pPr marL="342900" indent="-342900">
              <a:buFont typeface="Arial" panose="020B0604020202020204" pitchFamily="34" charset="0"/>
              <a:buChar char="•"/>
            </a:pPr>
            <a:r>
              <a:rPr lang="es-ES_tradnl" sz="2200" dirty="0" smtClean="0"/>
              <a:t>Si no aparece RETURN, el programa se seguirá ejecutando,  aunque  se haya paralizado la lectura de datos del conjunto  que  se  quería crear.</a:t>
            </a:r>
          </a:p>
          <a:p>
            <a:pPr marL="342900" indent="-342900">
              <a:buFont typeface="Arial" panose="020B0604020202020204" pitchFamily="34" charset="0"/>
              <a:buChar char="•"/>
            </a:pPr>
            <a:r>
              <a:rPr lang="es-ES_tradnl" sz="2200" dirty="0" smtClean="0"/>
              <a:t>Si se incluye el valor n (un número), ese será el código de error.  </a:t>
            </a:r>
          </a:p>
          <a:p>
            <a:r>
              <a:rPr lang="es-ES_tradnl" sz="2200" i="1" dirty="0" smtClean="0">
                <a:solidFill>
                  <a:srgbClr val="0070C0"/>
                </a:solidFill>
              </a:rPr>
              <a:t>	data chequeo;</a:t>
            </a:r>
            <a:endParaRPr lang="es-ES" sz="2200" dirty="0" smtClean="0">
              <a:solidFill>
                <a:srgbClr val="0070C0"/>
              </a:solidFill>
            </a:endParaRPr>
          </a:p>
          <a:p>
            <a:r>
              <a:rPr lang="es-ES_tradnl" sz="2200" i="1" dirty="0" smtClean="0">
                <a:solidFill>
                  <a:srgbClr val="0070C0"/>
                </a:solidFill>
              </a:rPr>
              <a:t>		input </a:t>
            </a:r>
            <a:r>
              <a:rPr lang="es-ES_tradnl" sz="2200" i="1" dirty="0" err="1" smtClean="0">
                <a:solidFill>
                  <a:srgbClr val="0070C0"/>
                </a:solidFill>
              </a:rPr>
              <a:t>ass</a:t>
            </a:r>
            <a:r>
              <a:rPr lang="es-ES_tradnl" sz="2200" i="1" dirty="0" smtClean="0">
                <a:solidFill>
                  <a:srgbClr val="0070C0"/>
                </a:solidFill>
              </a:rPr>
              <a:t> 1‑5 </a:t>
            </a:r>
            <a:r>
              <a:rPr lang="es-ES_tradnl" sz="2200" i="1" dirty="0" err="1" smtClean="0">
                <a:solidFill>
                  <a:srgbClr val="0070C0"/>
                </a:solidFill>
              </a:rPr>
              <a:t>codigo</a:t>
            </a:r>
            <a:r>
              <a:rPr lang="es-ES_tradnl" sz="2200" i="1" dirty="0" smtClean="0">
                <a:solidFill>
                  <a:srgbClr val="0070C0"/>
                </a:solidFill>
              </a:rPr>
              <a:t> 8‑10;</a:t>
            </a:r>
            <a:endParaRPr lang="es-ES" sz="2200" dirty="0" smtClean="0">
              <a:solidFill>
                <a:srgbClr val="0070C0"/>
              </a:solidFill>
            </a:endParaRPr>
          </a:p>
          <a:p>
            <a:r>
              <a:rPr lang="en-US" sz="2200" i="1" dirty="0" smtClean="0">
                <a:solidFill>
                  <a:srgbClr val="0070C0"/>
                </a:solidFill>
              </a:rPr>
              <a:t>		if _error_ then abort;</a:t>
            </a:r>
            <a:endParaRPr lang="es-ES" sz="2200" dirty="0" smtClean="0">
              <a:solidFill>
                <a:srgbClr val="0070C0"/>
              </a:solidFill>
            </a:endParaRPr>
          </a:p>
          <a:p>
            <a:r>
              <a:rPr lang="en-US" sz="2200" i="1" dirty="0" smtClean="0">
                <a:solidFill>
                  <a:srgbClr val="0070C0"/>
                </a:solidFill>
              </a:rPr>
              <a:t>		cards:</a:t>
            </a:r>
            <a:endParaRPr lang="es-ES" sz="2200" dirty="0" smtClean="0">
              <a:solidFill>
                <a:srgbClr val="0070C0"/>
              </a:solidFill>
            </a:endParaRPr>
          </a:p>
          <a:p>
            <a:r>
              <a:rPr lang="es-ES_tradnl" sz="2200" i="1" dirty="0" smtClean="0">
                <a:solidFill>
                  <a:srgbClr val="0070C0"/>
                </a:solidFill>
              </a:rPr>
              <a:t>	11122  234</a:t>
            </a:r>
            <a:endParaRPr lang="es-ES" sz="2200" dirty="0" smtClean="0">
              <a:solidFill>
                <a:srgbClr val="0070C0"/>
              </a:solidFill>
            </a:endParaRPr>
          </a:p>
          <a:p>
            <a:r>
              <a:rPr lang="es-ES_tradnl" sz="2200" i="1" dirty="0" smtClean="0">
                <a:solidFill>
                  <a:srgbClr val="0070C0"/>
                </a:solidFill>
              </a:rPr>
              <a:t>	....</a:t>
            </a:r>
            <a:endParaRPr lang="es-ES" sz="2200" dirty="0" smtClean="0">
              <a:solidFill>
                <a:srgbClr val="0070C0"/>
              </a:solidFill>
            </a:endParaRPr>
          </a:p>
          <a:p>
            <a:r>
              <a:rPr lang="es-ES_tradnl" sz="2200" i="1" dirty="0" smtClean="0">
                <a:solidFill>
                  <a:srgbClr val="0070C0"/>
                </a:solidFill>
              </a:rPr>
              <a:t>	....</a:t>
            </a:r>
            <a:endParaRPr lang="es-ES" sz="2200" dirty="0" smtClean="0">
              <a:solidFill>
                <a:srgbClr val="0070C0"/>
              </a:solidFill>
            </a:endParaRPr>
          </a:p>
          <a:p>
            <a:r>
              <a:rPr lang="es-ES_tradnl" sz="2200" i="1" dirty="0" smtClean="0">
                <a:solidFill>
                  <a:srgbClr val="0070C0"/>
                </a:solidFill>
              </a:rPr>
              <a:t>	</a:t>
            </a:r>
            <a:r>
              <a:rPr lang="es-ES_tradnl" sz="2200" i="1" dirty="0" err="1" smtClean="0">
                <a:solidFill>
                  <a:srgbClr val="0070C0"/>
                </a:solidFill>
              </a:rPr>
              <a:t>run</a:t>
            </a:r>
            <a:r>
              <a:rPr lang="es-ES_tradnl" sz="2200" i="1" dirty="0" smtClean="0">
                <a:solidFill>
                  <a:srgbClr val="0070C0"/>
                </a:solidFill>
              </a:rPr>
              <a:t>;</a:t>
            </a:r>
            <a:endParaRPr lang="es-ES" sz="2200" dirty="0" smtClean="0">
              <a:solidFill>
                <a:srgbClr val="0070C0"/>
              </a:solidFill>
            </a:endParaRPr>
          </a:p>
          <a:p>
            <a:endParaRPr lang="es-ES" dirty="0"/>
          </a:p>
        </p:txBody>
      </p:sp>
    </p:spTree>
    <p:extLst>
      <p:ext uri="{BB962C8B-B14F-4D97-AF65-F5344CB8AC3E}">
        <p14:creationId xmlns:p14="http://schemas.microsoft.com/office/powerpoint/2010/main" val="3230846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707886"/>
          </a:xfrm>
          <a:prstGeom prst="rect">
            <a:avLst/>
          </a:prstGeom>
          <a:solidFill>
            <a:schemeClr val="accent1">
              <a:lumMod val="60000"/>
              <a:lumOff val="40000"/>
            </a:schemeClr>
          </a:solidFill>
        </p:spPr>
        <p:txBody>
          <a:bodyPr wrap="square" rtlCol="0">
            <a:spAutoFit/>
          </a:bodyPr>
          <a:lstStyle/>
          <a:p>
            <a:pPr algn="ctr"/>
            <a:r>
              <a:rPr lang="es-ES" sz="4000" b="1" dirty="0" smtClean="0"/>
              <a:t>PARALIZACIÓN DE LA EJECUCIÓN: STOP</a:t>
            </a:r>
            <a:endParaRPr lang="es-ES" sz="4000" b="1" dirty="0"/>
          </a:p>
        </p:txBody>
      </p:sp>
      <p:sp>
        <p:nvSpPr>
          <p:cNvPr id="10" name="9 CuadroTexto"/>
          <p:cNvSpPr txBox="1"/>
          <p:nvPr/>
        </p:nvSpPr>
        <p:spPr>
          <a:xfrm>
            <a:off x="395536" y="836712"/>
            <a:ext cx="8280920" cy="4154984"/>
          </a:xfrm>
          <a:prstGeom prst="rect">
            <a:avLst/>
          </a:prstGeom>
          <a:noFill/>
        </p:spPr>
        <p:txBody>
          <a:bodyPr wrap="square" rtlCol="0">
            <a:spAutoFit/>
          </a:bodyPr>
          <a:lstStyle/>
          <a:p>
            <a:r>
              <a:rPr lang="es-ES_tradnl" sz="2400" dirty="0" smtClean="0"/>
              <a:t>STOP también detiene el procesamiento del conjunto  de  datos. La observación que está  siendo procesada  en  el  momento  de  la detención no se incluye. Su sintaxis es:</a:t>
            </a:r>
            <a:endParaRPr lang="es-ES" sz="2400" dirty="0" smtClean="0"/>
          </a:p>
          <a:p>
            <a:r>
              <a:rPr lang="es-ES_tradnl" sz="2400" dirty="0" smtClean="0"/>
              <a:t> </a:t>
            </a:r>
            <a:endParaRPr lang="es-ES" sz="2400" dirty="0" smtClean="0"/>
          </a:p>
          <a:p>
            <a:r>
              <a:rPr lang="es-ES_tradnl" sz="2400" i="1" dirty="0" smtClean="0"/>
              <a:t>			</a:t>
            </a:r>
            <a:r>
              <a:rPr lang="es-ES_tradnl" sz="2400" i="1" dirty="0" smtClean="0">
                <a:solidFill>
                  <a:srgbClr val="FF0000"/>
                </a:solidFill>
              </a:rPr>
              <a:t>STOP;</a:t>
            </a:r>
            <a:endParaRPr lang="es-ES" sz="2400" dirty="0" smtClean="0">
              <a:solidFill>
                <a:srgbClr val="FF0000"/>
              </a:solidFill>
            </a:endParaRPr>
          </a:p>
          <a:p>
            <a:r>
              <a:rPr lang="es-ES_tradnl" sz="2400" dirty="0" smtClean="0"/>
              <a:t> </a:t>
            </a:r>
            <a:endParaRPr lang="es-ES" sz="2400" dirty="0" smtClean="0"/>
          </a:p>
          <a:p>
            <a:r>
              <a:rPr lang="es-ES_tradnl" sz="2400" dirty="0" smtClean="0"/>
              <a:t>Se diferencia de ABORT por </a:t>
            </a:r>
          </a:p>
          <a:p>
            <a:pPr marL="457200" indent="-457200">
              <a:buFont typeface="+mj-lt"/>
              <a:buAutoNum type="arabicPeriod"/>
            </a:pPr>
            <a:r>
              <a:rPr lang="es-ES_tradnl" sz="2400" dirty="0" smtClean="0"/>
              <a:t>Permitir  remplazar  el  conjunto  que se está  creando si ya existía otro con el mismo nombre y </a:t>
            </a:r>
          </a:p>
          <a:p>
            <a:pPr marL="457200" indent="-457200">
              <a:buFont typeface="+mj-lt"/>
              <a:buAutoNum type="arabicPeriod"/>
            </a:pPr>
            <a:r>
              <a:rPr lang="es-ES_tradnl" sz="2400" dirty="0" smtClean="0"/>
              <a:t>No tener la opción RETURN que da  por terminada  la  ejecución  del programa.</a:t>
            </a:r>
            <a:endParaRPr lang="es-ES" sz="2400" dirty="0"/>
          </a:p>
        </p:txBody>
      </p:sp>
    </p:spTree>
    <p:extLst>
      <p:ext uri="{BB962C8B-B14F-4D97-AF65-F5344CB8AC3E}">
        <p14:creationId xmlns:p14="http://schemas.microsoft.com/office/powerpoint/2010/main" val="218230569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677108"/>
          </a:xfrm>
          <a:prstGeom prst="rect">
            <a:avLst/>
          </a:prstGeom>
          <a:solidFill>
            <a:schemeClr val="accent1">
              <a:lumMod val="60000"/>
              <a:lumOff val="40000"/>
            </a:schemeClr>
          </a:solidFill>
        </p:spPr>
        <p:txBody>
          <a:bodyPr wrap="square" rtlCol="0">
            <a:spAutoFit/>
          </a:bodyPr>
          <a:lstStyle/>
          <a:p>
            <a:pPr algn="ctr"/>
            <a:r>
              <a:rPr lang="es-ES" sz="3800" b="1" dirty="0" smtClean="0"/>
              <a:t>FUNCIONES SAS </a:t>
            </a:r>
            <a:endParaRPr lang="es-ES" sz="3800" b="1" dirty="0"/>
          </a:p>
        </p:txBody>
      </p:sp>
      <p:sp>
        <p:nvSpPr>
          <p:cNvPr id="6" name="5 CuadroTexto"/>
          <p:cNvSpPr txBox="1"/>
          <p:nvPr/>
        </p:nvSpPr>
        <p:spPr>
          <a:xfrm>
            <a:off x="179512" y="908720"/>
            <a:ext cx="8352928" cy="1200329"/>
          </a:xfrm>
          <a:prstGeom prst="rect">
            <a:avLst/>
          </a:prstGeom>
          <a:noFill/>
        </p:spPr>
        <p:txBody>
          <a:bodyPr wrap="square" rtlCol="0">
            <a:spAutoFit/>
          </a:bodyPr>
          <a:lstStyle/>
          <a:p>
            <a:r>
              <a:rPr lang="es-ES_tradnl" sz="2400" dirty="0" smtClean="0"/>
              <a:t>Función es una  rutina  de  uno  ó  más  argumentos  que  devuelve  un  valor resultante. </a:t>
            </a:r>
          </a:p>
          <a:p>
            <a:endParaRPr lang="es-ES" sz="2400" dirty="0"/>
          </a:p>
        </p:txBody>
      </p:sp>
      <p:sp>
        <p:nvSpPr>
          <p:cNvPr id="7" name="6 CuadroTexto"/>
          <p:cNvSpPr txBox="1"/>
          <p:nvPr/>
        </p:nvSpPr>
        <p:spPr>
          <a:xfrm>
            <a:off x="323528" y="1772816"/>
            <a:ext cx="8352928" cy="1200329"/>
          </a:xfrm>
          <a:prstGeom prst="rect">
            <a:avLst/>
          </a:prstGeom>
          <a:noFill/>
        </p:spPr>
        <p:txBody>
          <a:bodyPr wrap="square" rtlCol="0">
            <a:spAutoFit/>
          </a:bodyPr>
          <a:lstStyle/>
          <a:p>
            <a:r>
              <a:rPr lang="es-ES" sz="2400" b="1" dirty="0" smtClean="0"/>
              <a:t>FUNCIONES ARITMETICAS: </a:t>
            </a:r>
          </a:p>
          <a:p>
            <a:r>
              <a:rPr lang="es-ES" sz="2400" dirty="0" smtClean="0"/>
              <a:t>ABS(X)     	MAX (X1,…,</a:t>
            </a:r>
            <a:r>
              <a:rPr lang="es-ES" sz="2400" dirty="0" err="1" smtClean="0"/>
              <a:t>Xn</a:t>
            </a:r>
            <a:r>
              <a:rPr lang="es-ES" sz="2400" dirty="0" smtClean="0"/>
              <a:t>)   	Min (X1,…,</a:t>
            </a:r>
            <a:r>
              <a:rPr lang="es-ES" sz="2400" dirty="0" err="1" smtClean="0"/>
              <a:t>Xn</a:t>
            </a:r>
            <a:r>
              <a:rPr lang="es-ES" sz="2400" dirty="0" smtClean="0"/>
              <a:t>)</a:t>
            </a:r>
          </a:p>
          <a:p>
            <a:r>
              <a:rPr lang="es-ES" sz="2400" dirty="0" smtClean="0"/>
              <a:t>MOD(X)	SIGN(X) 		SQRT(X) </a:t>
            </a:r>
            <a:endParaRPr lang="es-ES" sz="2400" dirty="0"/>
          </a:p>
        </p:txBody>
      </p:sp>
      <p:pic>
        <p:nvPicPr>
          <p:cNvPr id="64514" name="Picture 2"/>
          <p:cNvPicPr>
            <a:picLocks noChangeAspect="1" noChangeArrowheads="1"/>
          </p:cNvPicPr>
          <p:nvPr/>
        </p:nvPicPr>
        <p:blipFill>
          <a:blip r:embed="rId2" cstate="print"/>
          <a:srcRect b="2699"/>
          <a:stretch>
            <a:fillRect/>
          </a:stretch>
        </p:blipFill>
        <p:spPr bwMode="auto">
          <a:xfrm>
            <a:off x="539552" y="3212976"/>
            <a:ext cx="5024186" cy="2031847"/>
          </a:xfrm>
          <a:prstGeom prst="rect">
            <a:avLst/>
          </a:prstGeom>
          <a:noFill/>
          <a:ln w="9525">
            <a:noFill/>
            <a:miter lim="800000"/>
            <a:headEnd/>
            <a:tailEnd/>
          </a:ln>
        </p:spPr>
      </p:pic>
      <p:pic>
        <p:nvPicPr>
          <p:cNvPr id="64515" name="Picture 3"/>
          <p:cNvPicPr>
            <a:picLocks noChangeAspect="1" noChangeArrowheads="1"/>
          </p:cNvPicPr>
          <p:nvPr/>
        </p:nvPicPr>
        <p:blipFill>
          <a:blip r:embed="rId3" cstate="print"/>
          <a:srcRect/>
          <a:stretch>
            <a:fillRect/>
          </a:stretch>
        </p:blipFill>
        <p:spPr bwMode="auto">
          <a:xfrm>
            <a:off x="1835696" y="5517232"/>
            <a:ext cx="5613385" cy="1080120"/>
          </a:xfrm>
          <a:prstGeom prst="rect">
            <a:avLst/>
          </a:prstGeom>
          <a:noFill/>
          <a:ln w="9525">
            <a:noFill/>
            <a:miter lim="800000"/>
            <a:headEnd/>
            <a:tailEnd/>
          </a:ln>
        </p:spPr>
      </p:pic>
    </p:spTree>
    <p:extLst>
      <p:ext uri="{BB962C8B-B14F-4D97-AF65-F5344CB8AC3E}">
        <p14:creationId xmlns:p14="http://schemas.microsoft.com/office/powerpoint/2010/main" val="262425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box(in)">
                                      <p:cBhvr>
                                        <p:cTn id="7" dur="500"/>
                                        <p:tgtEl>
                                          <p:spTgt spid="6451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4515"/>
                                        </p:tgtEl>
                                        <p:attrNameLst>
                                          <p:attrName>style.visibility</p:attrName>
                                        </p:attrNameLst>
                                      </p:cBhvr>
                                      <p:to>
                                        <p:strVal val="visible"/>
                                      </p:to>
                                    </p:set>
                                    <p:animEffect transition="in" filter="diamond(in)">
                                      <p:cBhvr>
                                        <p:cTn id="12" dur="2000"/>
                                        <p:tgtEl>
                                          <p:spTgt spid="64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677108"/>
          </a:xfrm>
          <a:prstGeom prst="rect">
            <a:avLst/>
          </a:prstGeom>
          <a:solidFill>
            <a:schemeClr val="accent1">
              <a:lumMod val="60000"/>
              <a:lumOff val="40000"/>
            </a:schemeClr>
          </a:solidFill>
        </p:spPr>
        <p:txBody>
          <a:bodyPr wrap="square" rtlCol="0">
            <a:spAutoFit/>
          </a:bodyPr>
          <a:lstStyle/>
          <a:p>
            <a:pPr algn="ctr"/>
            <a:r>
              <a:rPr lang="es-ES" sz="3800" b="1" dirty="0" smtClean="0"/>
              <a:t>FUNCIONES  REDONDEO SAS </a:t>
            </a:r>
            <a:endParaRPr lang="es-ES" sz="3800" b="1" dirty="0"/>
          </a:p>
        </p:txBody>
      </p:sp>
      <p:sp>
        <p:nvSpPr>
          <p:cNvPr id="6" name="5 CuadroTexto"/>
          <p:cNvSpPr txBox="1"/>
          <p:nvPr/>
        </p:nvSpPr>
        <p:spPr>
          <a:xfrm>
            <a:off x="179512" y="692696"/>
            <a:ext cx="8352928" cy="2308324"/>
          </a:xfrm>
          <a:prstGeom prst="rect">
            <a:avLst/>
          </a:prstGeom>
          <a:noFill/>
        </p:spPr>
        <p:txBody>
          <a:bodyPr wrap="square" rtlCol="0">
            <a:spAutoFit/>
          </a:bodyPr>
          <a:lstStyle/>
          <a:p>
            <a:r>
              <a:rPr lang="es-ES_tradnl" sz="2400" dirty="0" smtClean="0"/>
              <a:t>CEIL (X)    	Menor entero mayor o igual que x</a:t>
            </a:r>
          </a:p>
          <a:p>
            <a:r>
              <a:rPr lang="es-ES_tradnl" sz="2400" dirty="0" smtClean="0"/>
              <a:t>FLOOR (x)   	Mayor entero menor o igual que x </a:t>
            </a:r>
          </a:p>
          <a:p>
            <a:r>
              <a:rPr lang="es-ES_tradnl" sz="2400" dirty="0" smtClean="0"/>
              <a:t>INT(X) 		Parte entera de x		</a:t>
            </a:r>
          </a:p>
          <a:p>
            <a:r>
              <a:rPr lang="es-ES_tradnl" sz="2400" dirty="0" smtClean="0"/>
              <a:t>ROUND (</a:t>
            </a:r>
            <a:r>
              <a:rPr lang="es-ES_tradnl" sz="2400" dirty="0" err="1" smtClean="0"/>
              <a:t>X,r</a:t>
            </a:r>
            <a:r>
              <a:rPr lang="es-ES_tradnl" sz="2400" dirty="0" smtClean="0"/>
              <a:t>)    Se redondea X al valor r</a:t>
            </a:r>
          </a:p>
          <a:p>
            <a:pPr marL="1790700" indent="-1790700"/>
            <a:endParaRPr lang="es-ES_tradnl" sz="2400" dirty="0" smtClean="0"/>
          </a:p>
          <a:p>
            <a:endParaRPr lang="es-ES" sz="2400" dirty="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5085184"/>
            <a:ext cx="466725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4209" name="Picture 1"/>
          <p:cNvPicPr>
            <a:picLocks noChangeAspect="1" noChangeArrowheads="1"/>
          </p:cNvPicPr>
          <p:nvPr/>
        </p:nvPicPr>
        <p:blipFill>
          <a:blip r:embed="rId3" cstate="print"/>
          <a:srcRect/>
          <a:stretch>
            <a:fillRect/>
          </a:stretch>
        </p:blipFill>
        <p:spPr bwMode="auto">
          <a:xfrm>
            <a:off x="827584" y="2492896"/>
            <a:ext cx="6486525" cy="2209800"/>
          </a:xfrm>
          <a:prstGeom prst="rect">
            <a:avLst/>
          </a:prstGeom>
          <a:noFill/>
          <a:ln w="9525">
            <a:noFill/>
            <a:miter lim="800000"/>
            <a:headEnd/>
            <a:tailEnd/>
          </a:ln>
        </p:spPr>
      </p:pic>
    </p:spTree>
    <p:extLst>
      <p:ext uri="{BB962C8B-B14F-4D97-AF65-F5344CB8AC3E}">
        <p14:creationId xmlns:p14="http://schemas.microsoft.com/office/powerpoint/2010/main" val="26824475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84"/>
            <a:ext cx="8229600" cy="864096"/>
          </a:xfrm>
          <a:solidFill>
            <a:schemeClr val="accent1">
              <a:lumMod val="60000"/>
              <a:lumOff val="40000"/>
            </a:schemeClr>
          </a:solidFill>
        </p:spPr>
        <p:txBody>
          <a:bodyPr>
            <a:normAutofit/>
          </a:bodyPr>
          <a:lstStyle/>
          <a:p>
            <a:r>
              <a:rPr lang="es-ES" dirty="0" smtClean="0"/>
              <a:t>Ejemplos distribuciones discretas</a:t>
            </a:r>
            <a:endParaRPr lang="es-ES" dirty="0"/>
          </a:p>
        </p:txBody>
      </p:sp>
      <p:grpSp>
        <p:nvGrpSpPr>
          <p:cNvPr id="8" name="7 Grupo"/>
          <p:cNvGrpSpPr/>
          <p:nvPr/>
        </p:nvGrpSpPr>
        <p:grpSpPr>
          <a:xfrm>
            <a:off x="35496" y="3861048"/>
            <a:ext cx="8954674" cy="3396736"/>
            <a:chOff x="35496" y="3140968"/>
            <a:chExt cx="8954674" cy="3396736"/>
          </a:xfrm>
        </p:grpSpPr>
        <p:pic>
          <p:nvPicPr>
            <p:cNvPr id="6" name="Picture 2"/>
            <p:cNvPicPr>
              <a:picLocks noChangeAspect="1" noChangeArrowheads="1"/>
            </p:cNvPicPr>
            <p:nvPr/>
          </p:nvPicPr>
          <p:blipFill>
            <a:blip r:embed="rId2" cstate="print"/>
            <a:srcRect/>
            <a:stretch>
              <a:fillRect/>
            </a:stretch>
          </p:blipFill>
          <p:spPr bwMode="auto">
            <a:xfrm>
              <a:off x="35496" y="3140968"/>
              <a:ext cx="4536504" cy="3396736"/>
            </a:xfrm>
            <a:prstGeom prst="rect">
              <a:avLst/>
            </a:prstGeom>
            <a:noFill/>
            <a:ln w="9525">
              <a:noFill/>
              <a:miter lim="800000"/>
              <a:headEnd/>
              <a:tailEnd/>
            </a:ln>
          </p:spPr>
        </p:pic>
        <p:pic>
          <p:nvPicPr>
            <p:cNvPr id="72707" name="Picture 3"/>
            <p:cNvPicPr>
              <a:picLocks noChangeAspect="1" noChangeArrowheads="1"/>
            </p:cNvPicPr>
            <p:nvPr/>
          </p:nvPicPr>
          <p:blipFill>
            <a:blip r:embed="rId3" cstate="print"/>
            <a:srcRect/>
            <a:stretch>
              <a:fillRect/>
            </a:stretch>
          </p:blipFill>
          <p:spPr bwMode="auto">
            <a:xfrm>
              <a:off x="4572000" y="3284984"/>
              <a:ext cx="4418170" cy="3240360"/>
            </a:xfrm>
            <a:prstGeom prst="rect">
              <a:avLst/>
            </a:prstGeom>
            <a:noFill/>
            <a:ln w="9525">
              <a:noFill/>
              <a:miter lim="800000"/>
              <a:headEnd/>
              <a:tailEnd/>
            </a:ln>
          </p:spPr>
        </p:pic>
      </p:grpSp>
      <p:pic>
        <p:nvPicPr>
          <p:cNvPr id="2049" name="Picture 1"/>
          <p:cNvPicPr>
            <a:picLocks noChangeAspect="1" noChangeArrowheads="1"/>
          </p:cNvPicPr>
          <p:nvPr/>
        </p:nvPicPr>
        <p:blipFill>
          <a:blip r:embed="rId4" cstate="print"/>
          <a:srcRect/>
          <a:stretch>
            <a:fillRect/>
          </a:stretch>
        </p:blipFill>
        <p:spPr bwMode="auto">
          <a:xfrm>
            <a:off x="195263" y="836712"/>
            <a:ext cx="8753475" cy="3324225"/>
          </a:xfrm>
          <a:prstGeom prst="rect">
            <a:avLst/>
          </a:prstGeom>
          <a:noFill/>
          <a:ln w="9525">
            <a:noFill/>
            <a:miter lim="800000"/>
            <a:headEnd/>
            <a:tailEnd/>
          </a:ln>
        </p:spPr>
      </p:pic>
    </p:spTree>
    <p:extLst>
      <p:ext uri="{BB962C8B-B14F-4D97-AF65-F5344CB8AC3E}">
        <p14:creationId xmlns:p14="http://schemas.microsoft.com/office/powerpoint/2010/main" val="361047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677108"/>
          </a:xfrm>
          <a:prstGeom prst="rect">
            <a:avLst/>
          </a:prstGeom>
          <a:solidFill>
            <a:schemeClr val="accent1">
              <a:lumMod val="60000"/>
              <a:lumOff val="40000"/>
            </a:schemeClr>
          </a:solidFill>
        </p:spPr>
        <p:txBody>
          <a:bodyPr wrap="square" rtlCol="0">
            <a:spAutoFit/>
          </a:bodyPr>
          <a:lstStyle/>
          <a:p>
            <a:pPr algn="ctr"/>
            <a:r>
              <a:rPr lang="es-ES" sz="3800" b="1" dirty="0" smtClean="0"/>
              <a:t>FUNCIONES  distribución de probabilidad</a:t>
            </a:r>
            <a:endParaRPr lang="es-ES" sz="3800" b="1" dirty="0"/>
          </a:p>
        </p:txBody>
      </p:sp>
      <p:sp>
        <p:nvSpPr>
          <p:cNvPr id="665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5" name="4 Objeto"/>
          <p:cNvGraphicFramePr>
            <a:graphicFrameLocks noChangeAspect="1"/>
          </p:cNvGraphicFramePr>
          <p:nvPr>
            <p:extLst>
              <p:ext uri="{D42A27DB-BD31-4B8C-83A1-F6EECF244321}">
                <p14:modId xmlns:p14="http://schemas.microsoft.com/office/powerpoint/2010/main" val="15542966"/>
              </p:ext>
            </p:extLst>
          </p:nvPr>
        </p:nvGraphicFramePr>
        <p:xfrm>
          <a:off x="6588224" y="4725144"/>
          <a:ext cx="792088" cy="792088"/>
        </p:xfrm>
        <a:graphic>
          <a:graphicData uri="http://schemas.openxmlformats.org/presentationml/2006/ole">
            <mc:AlternateContent xmlns:mc="http://schemas.openxmlformats.org/markup-compatibility/2006">
              <mc:Choice xmlns:v="urn:schemas-microsoft-com:vml" Requires="v">
                <p:oleObj spid="_x0000_s1082" name="Equation" r:id="rId3" imgW="419100" imgH="419100" progId="Equation.DSMT4">
                  <p:embed/>
                </p:oleObj>
              </mc:Choice>
              <mc:Fallback>
                <p:oleObj name="Equation" r:id="rId3" imgW="419100" imgH="419100" progId="Equation.DSMT4">
                  <p:embed/>
                  <p:pic>
                    <p:nvPicPr>
                      <p:cNvPr id="0" name="Picture 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4725144"/>
                        <a:ext cx="792088" cy="792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6 Objeto"/>
          <p:cNvGraphicFramePr>
            <a:graphicFrameLocks noChangeAspect="1"/>
          </p:cNvGraphicFramePr>
          <p:nvPr>
            <p:extLst>
              <p:ext uri="{D42A27DB-BD31-4B8C-83A1-F6EECF244321}">
                <p14:modId xmlns:p14="http://schemas.microsoft.com/office/powerpoint/2010/main" val="727493164"/>
              </p:ext>
            </p:extLst>
          </p:nvPr>
        </p:nvGraphicFramePr>
        <p:xfrm>
          <a:off x="6372200" y="2420888"/>
          <a:ext cx="1584177" cy="695493"/>
        </p:xfrm>
        <a:graphic>
          <a:graphicData uri="http://schemas.openxmlformats.org/presentationml/2006/ole">
            <mc:AlternateContent xmlns:mc="http://schemas.openxmlformats.org/markup-compatibility/2006">
              <mc:Choice xmlns:v="urn:schemas-microsoft-com:vml" Requires="v">
                <p:oleObj spid="_x0000_s1083" name="Equation" r:id="rId5" imgW="1041400" imgH="457200" progId="Equation.DSMT4">
                  <p:embed/>
                </p:oleObj>
              </mc:Choice>
              <mc:Fallback>
                <p:oleObj name="Equation" r:id="rId5" imgW="1041400" imgH="457200" progId="Equation.DSMT4">
                  <p:embed/>
                  <p:pic>
                    <p:nvPicPr>
                      <p:cNvPr id="0" name="Picture 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2200" y="2420888"/>
                        <a:ext cx="1584177" cy="6954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9875" name="Object 3"/>
          <p:cNvGraphicFramePr>
            <a:graphicFrameLocks noChangeAspect="1"/>
          </p:cNvGraphicFramePr>
          <p:nvPr>
            <p:extLst>
              <p:ext uri="{D42A27DB-BD31-4B8C-83A1-F6EECF244321}">
                <p14:modId xmlns:p14="http://schemas.microsoft.com/office/powerpoint/2010/main" val="2169665152"/>
              </p:ext>
            </p:extLst>
          </p:nvPr>
        </p:nvGraphicFramePr>
        <p:xfrm>
          <a:off x="6372200" y="3356992"/>
          <a:ext cx="1681162" cy="1312862"/>
        </p:xfrm>
        <a:graphic>
          <a:graphicData uri="http://schemas.openxmlformats.org/presentationml/2006/ole">
            <mc:AlternateContent xmlns:mc="http://schemas.openxmlformats.org/markup-compatibility/2006">
              <mc:Choice xmlns:v="urn:schemas-microsoft-com:vml" Requires="v">
                <p:oleObj spid="_x0000_s1084" name="Equation" r:id="rId7" imgW="1104900" imgH="863600" progId="Equation.DSMT4">
                  <p:embed/>
                </p:oleObj>
              </mc:Choice>
              <mc:Fallback>
                <p:oleObj name="Equation" r:id="rId7" imgW="1104900" imgH="863600" progId="Equation.DSMT4">
                  <p:embed/>
                  <p:pic>
                    <p:nvPicPr>
                      <p:cNvPr id="0" name="Picture 5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72200" y="3356992"/>
                        <a:ext cx="1681162" cy="1312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9876" name="Object 4"/>
          <p:cNvGraphicFramePr>
            <a:graphicFrameLocks noChangeAspect="1"/>
          </p:cNvGraphicFramePr>
          <p:nvPr>
            <p:extLst>
              <p:ext uri="{D42A27DB-BD31-4B8C-83A1-F6EECF244321}">
                <p14:modId xmlns:p14="http://schemas.microsoft.com/office/powerpoint/2010/main" val="2799940497"/>
              </p:ext>
            </p:extLst>
          </p:nvPr>
        </p:nvGraphicFramePr>
        <p:xfrm>
          <a:off x="6588224" y="5957846"/>
          <a:ext cx="2009775" cy="695325"/>
        </p:xfrm>
        <a:graphic>
          <a:graphicData uri="http://schemas.openxmlformats.org/presentationml/2006/ole">
            <mc:AlternateContent xmlns:mc="http://schemas.openxmlformats.org/markup-compatibility/2006">
              <mc:Choice xmlns:v="urn:schemas-microsoft-com:vml" Requires="v">
                <p:oleObj spid="_x0000_s1085" name="Equation" r:id="rId9" imgW="1320800" imgH="457200" progId="Equation.DSMT4">
                  <p:embed/>
                </p:oleObj>
              </mc:Choice>
              <mc:Fallback>
                <p:oleObj name="Equation" r:id="rId9" imgW="1320800" imgH="457200" progId="Equation.DSMT4">
                  <p:embed/>
                  <p:pic>
                    <p:nvPicPr>
                      <p:cNvPr id="0" name="Picture 5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88224" y="5957846"/>
                        <a:ext cx="2009775" cy="69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2 Rectángulo"/>
          <p:cNvSpPr/>
          <p:nvPr/>
        </p:nvSpPr>
        <p:spPr>
          <a:xfrm>
            <a:off x="107504" y="687488"/>
            <a:ext cx="8928992" cy="1384995"/>
          </a:xfrm>
          <a:prstGeom prst="rect">
            <a:avLst/>
          </a:prstGeom>
        </p:spPr>
        <p:txBody>
          <a:bodyPr wrap="square">
            <a:spAutoFit/>
          </a:bodyPr>
          <a:lstStyle/>
          <a:p>
            <a:pPr marL="5561013" indent="-5561013"/>
            <a:r>
              <a:rPr lang="es-ES" sz="2400" b="1" dirty="0"/>
              <a:t>PDF</a:t>
            </a:r>
            <a:r>
              <a:rPr lang="es-ES" b="1" dirty="0"/>
              <a:t> (‘DISTRIBUCION’, X, </a:t>
            </a:r>
            <a:r>
              <a:rPr lang="es-ES" b="1" dirty="0" smtClean="0"/>
              <a:t>parámetros </a:t>
            </a:r>
            <a:r>
              <a:rPr lang="es-ES" b="1" dirty="0"/>
              <a:t>de la distribución</a:t>
            </a:r>
            <a:r>
              <a:rPr lang="es-ES" b="1" dirty="0" smtClean="0"/>
              <a:t>)</a:t>
            </a:r>
            <a:r>
              <a:rPr lang="es-ES" b="1" dirty="0" smtClean="0">
                <a:sym typeface="Wingdings" panose="05000000000000000000" pitchFamily="2" charset="2"/>
              </a:rPr>
              <a:t></a:t>
            </a:r>
            <a:r>
              <a:rPr lang="es-ES" b="1" dirty="0" smtClean="0"/>
              <a:t> Función  de densidad o probabilidad</a:t>
            </a:r>
            <a:endParaRPr lang="es-ES" b="1" dirty="0"/>
          </a:p>
          <a:p>
            <a:r>
              <a:rPr lang="es-ES" sz="2400" b="1" dirty="0" smtClean="0"/>
              <a:t>CDF</a:t>
            </a:r>
            <a:r>
              <a:rPr lang="es-ES" b="1" dirty="0" smtClean="0"/>
              <a:t> </a:t>
            </a:r>
            <a:r>
              <a:rPr lang="es-ES" b="1" dirty="0"/>
              <a:t>(‘DISTRIBUCION’, X, parámetros de la distribución</a:t>
            </a:r>
            <a:r>
              <a:rPr lang="es-ES" b="1" dirty="0" smtClean="0"/>
              <a:t>)</a:t>
            </a:r>
            <a:r>
              <a:rPr lang="es-ES" b="1" dirty="0" smtClean="0">
                <a:sym typeface="Wingdings" panose="05000000000000000000" pitchFamily="2" charset="2"/>
              </a:rPr>
              <a:t> Función de distribución </a:t>
            </a:r>
            <a:endParaRPr lang="es-ES" b="1" dirty="0"/>
          </a:p>
          <a:p>
            <a:endParaRPr lang="es-ES" b="1" dirty="0"/>
          </a:p>
        </p:txBody>
      </p:sp>
      <p:sp>
        <p:nvSpPr>
          <p:cNvPr id="4" name="3 CuadroTexto"/>
          <p:cNvSpPr txBox="1"/>
          <p:nvPr/>
        </p:nvSpPr>
        <p:spPr>
          <a:xfrm>
            <a:off x="117334" y="2132856"/>
            <a:ext cx="6912768" cy="4524315"/>
          </a:xfrm>
          <a:prstGeom prst="rect">
            <a:avLst/>
          </a:prstGeom>
          <a:noFill/>
        </p:spPr>
        <p:txBody>
          <a:bodyPr wrap="square" rtlCol="0">
            <a:spAutoFit/>
          </a:bodyPr>
          <a:lstStyle/>
          <a:p>
            <a:r>
              <a:rPr lang="es-ES" sz="2400" dirty="0" smtClean="0"/>
              <a:t>Posibles distribuciones: </a:t>
            </a:r>
          </a:p>
          <a:p>
            <a:endParaRPr lang="es-ES" sz="2400" dirty="0" smtClean="0"/>
          </a:p>
          <a:p>
            <a:r>
              <a:rPr lang="es-ES" sz="2400" dirty="0" smtClean="0"/>
              <a:t>1.-   Binomial   </a:t>
            </a:r>
            <a:r>
              <a:rPr lang="es-ES" sz="2400" dirty="0" err="1" smtClean="0"/>
              <a:t>pdf</a:t>
            </a:r>
            <a:r>
              <a:rPr lang="es-ES" sz="2400" dirty="0" smtClean="0"/>
              <a:t>(‘BINOMIAL’, x, </a:t>
            </a:r>
            <a:r>
              <a:rPr lang="es-ES" sz="2400" dirty="0" err="1" smtClean="0"/>
              <a:t>p,n</a:t>
            </a:r>
            <a:r>
              <a:rPr lang="es-ES" sz="2400" dirty="0" smtClean="0"/>
              <a:t>)=</a:t>
            </a:r>
          </a:p>
          <a:p>
            <a:endParaRPr lang="es-ES" sz="2400" dirty="0"/>
          </a:p>
          <a:p>
            <a:endParaRPr lang="es-ES" sz="2400" dirty="0" smtClean="0"/>
          </a:p>
          <a:p>
            <a:r>
              <a:rPr lang="es-ES" sz="2400" dirty="0" smtClean="0"/>
              <a:t>2.- </a:t>
            </a:r>
            <a:r>
              <a:rPr lang="es-ES" sz="2400" dirty="0" err="1" smtClean="0"/>
              <a:t>Hipergeométrica</a:t>
            </a:r>
            <a:r>
              <a:rPr lang="es-ES" sz="2400" dirty="0" smtClean="0"/>
              <a:t>  </a:t>
            </a:r>
            <a:r>
              <a:rPr lang="es-ES" sz="2400" dirty="0" err="1" smtClean="0"/>
              <a:t>pdf</a:t>
            </a:r>
            <a:r>
              <a:rPr lang="es-ES" sz="2400" dirty="0" smtClean="0"/>
              <a:t>(‘HYPER’, x , N , </a:t>
            </a:r>
            <a:r>
              <a:rPr lang="es-ES" sz="2400" dirty="0" err="1" smtClean="0"/>
              <a:t>k,n</a:t>
            </a:r>
            <a:r>
              <a:rPr lang="es-ES" sz="2400" dirty="0" smtClean="0"/>
              <a:t>)</a:t>
            </a:r>
          </a:p>
          <a:p>
            <a:endParaRPr lang="es-ES" sz="2400" dirty="0"/>
          </a:p>
          <a:p>
            <a:endParaRPr lang="es-ES" sz="2400" dirty="0" smtClean="0"/>
          </a:p>
          <a:p>
            <a:r>
              <a:rPr lang="es-ES" sz="2400" dirty="0" smtClean="0"/>
              <a:t>3.- </a:t>
            </a:r>
            <a:r>
              <a:rPr lang="es-ES" sz="2400" dirty="0" err="1" smtClean="0"/>
              <a:t>Poisson</a:t>
            </a:r>
            <a:r>
              <a:rPr lang="es-ES" sz="2400" dirty="0" smtClean="0"/>
              <a:t>  </a:t>
            </a:r>
            <a:r>
              <a:rPr lang="es-ES" sz="2400" dirty="0" err="1" smtClean="0"/>
              <a:t>pdf</a:t>
            </a:r>
            <a:r>
              <a:rPr lang="es-ES" sz="2400" dirty="0" smtClean="0"/>
              <a:t>(‘POISSON’, </a:t>
            </a:r>
            <a:r>
              <a:rPr lang="es-ES" sz="2400" dirty="0" err="1" smtClean="0"/>
              <a:t>x,landa</a:t>
            </a:r>
            <a:r>
              <a:rPr lang="es-ES" sz="2400" dirty="0" smtClean="0"/>
              <a:t>)</a:t>
            </a:r>
          </a:p>
          <a:p>
            <a:endParaRPr lang="es-ES" sz="2400" dirty="0"/>
          </a:p>
          <a:p>
            <a:endParaRPr lang="es-ES" sz="2400" dirty="0" smtClean="0"/>
          </a:p>
          <a:p>
            <a:r>
              <a:rPr lang="es-ES" sz="2400" dirty="0" smtClean="0"/>
              <a:t>4- Binomial negativa: PDF(‘NEGBINOMIAL’,</a:t>
            </a:r>
            <a:r>
              <a:rPr lang="es-ES" sz="2400" dirty="0" err="1" smtClean="0"/>
              <a:t>x,p,n</a:t>
            </a:r>
            <a:r>
              <a:rPr lang="es-ES" sz="2400" dirty="0" smtClean="0"/>
              <a:t>)</a:t>
            </a:r>
            <a:endParaRPr lang="es-ES" sz="2400" dirty="0"/>
          </a:p>
        </p:txBody>
      </p:sp>
    </p:spTree>
    <p:extLst>
      <p:ext uri="{BB962C8B-B14F-4D97-AF65-F5344CB8AC3E}">
        <p14:creationId xmlns:p14="http://schemas.microsoft.com/office/powerpoint/2010/main" val="389369476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84"/>
            <a:ext cx="8229600" cy="864096"/>
          </a:xfrm>
          <a:solidFill>
            <a:schemeClr val="accent1">
              <a:lumMod val="60000"/>
              <a:lumOff val="40000"/>
            </a:schemeClr>
          </a:solidFill>
        </p:spPr>
        <p:txBody>
          <a:bodyPr>
            <a:normAutofit/>
          </a:bodyPr>
          <a:lstStyle/>
          <a:p>
            <a:r>
              <a:rPr lang="es-ES" dirty="0" smtClean="0"/>
              <a:t>Ejemplos distribuciones discretas</a:t>
            </a:r>
            <a:endParaRPr lang="es-ES" dirty="0"/>
          </a:p>
        </p:txBody>
      </p:sp>
      <p:sp>
        <p:nvSpPr>
          <p:cNvPr id="3" name="2 CuadroTexto"/>
          <p:cNvSpPr txBox="1"/>
          <p:nvPr/>
        </p:nvSpPr>
        <p:spPr>
          <a:xfrm>
            <a:off x="611560" y="1689774"/>
            <a:ext cx="7992888" cy="4524315"/>
          </a:xfrm>
          <a:prstGeom prst="rect">
            <a:avLst/>
          </a:prstGeom>
          <a:noFill/>
        </p:spPr>
        <p:txBody>
          <a:bodyPr wrap="square" rtlCol="0">
            <a:spAutoFit/>
          </a:bodyPr>
          <a:lstStyle/>
          <a:p>
            <a:pPr marL="2781300" indent="-2781300"/>
            <a:r>
              <a:rPr lang="es-ES_tradnl" dirty="0" smtClean="0">
                <a:solidFill>
                  <a:srgbClr val="002060"/>
                </a:solidFill>
              </a:rPr>
              <a:t>PDF(‘POISSON’, 2, 1)</a:t>
            </a:r>
            <a:r>
              <a:rPr lang="es-ES_tradnl" dirty="0" smtClean="0"/>
              <a:t>  	pide la </a:t>
            </a:r>
            <a:r>
              <a:rPr lang="es-ES_tradnl" dirty="0" err="1" smtClean="0"/>
              <a:t>prob</a:t>
            </a:r>
            <a:r>
              <a:rPr lang="es-ES_tradnl" dirty="0" smtClean="0"/>
              <a:t> de que una </a:t>
            </a:r>
            <a:r>
              <a:rPr lang="es-ES_tradnl" dirty="0" err="1" smtClean="0"/>
              <a:t>Poison</a:t>
            </a:r>
            <a:r>
              <a:rPr lang="es-ES_tradnl" dirty="0" smtClean="0"/>
              <a:t> de parámetro 1 valga un valor </a:t>
            </a:r>
            <a:r>
              <a:rPr lang="es-ES_tradnl" dirty="0" smtClean="0"/>
              <a:t>= </a:t>
            </a:r>
            <a:r>
              <a:rPr lang="es-ES_tradnl" dirty="0" smtClean="0"/>
              <a:t>2</a:t>
            </a:r>
            <a:endParaRPr lang="es-ES" dirty="0" smtClean="0"/>
          </a:p>
          <a:p>
            <a:pPr marL="2781300" indent="-2781300"/>
            <a:r>
              <a:rPr lang="es-ES_tradnl" dirty="0">
                <a:solidFill>
                  <a:srgbClr val="002060"/>
                </a:solidFill>
              </a:rPr>
              <a:t>C</a:t>
            </a:r>
            <a:r>
              <a:rPr lang="es-ES_tradnl" dirty="0" smtClean="0">
                <a:solidFill>
                  <a:srgbClr val="002060"/>
                </a:solidFill>
              </a:rPr>
              <a:t>DF</a:t>
            </a:r>
            <a:r>
              <a:rPr lang="es-ES_tradnl" dirty="0" smtClean="0">
                <a:solidFill>
                  <a:srgbClr val="002060"/>
                </a:solidFill>
              </a:rPr>
              <a:t>(‘BINOMIAL’ ,4, 0.3,10)</a:t>
            </a:r>
            <a:r>
              <a:rPr lang="es-ES_tradnl" dirty="0" smtClean="0"/>
              <a:t> 	</a:t>
            </a:r>
            <a:r>
              <a:rPr lang="es-ES_tradnl" dirty="0" err="1" smtClean="0"/>
              <a:t>prob</a:t>
            </a:r>
            <a:r>
              <a:rPr lang="es-ES_tradnl" dirty="0" smtClean="0"/>
              <a:t> de que una binomial (p=0.3, n=10) sea menor o igual a 4</a:t>
            </a:r>
          </a:p>
          <a:p>
            <a:pPr marL="2781300" indent="-2781300"/>
            <a:r>
              <a:rPr lang="es-ES" dirty="0"/>
              <a:t>PDF(‘NEGBINOMIAL</a:t>
            </a:r>
            <a:r>
              <a:rPr lang="es-ES" dirty="0" smtClean="0"/>
              <a:t>’, 6,0.2,2)  </a:t>
            </a:r>
            <a:r>
              <a:rPr lang="es-ES" dirty="0" err="1" smtClean="0"/>
              <a:t>prob</a:t>
            </a:r>
            <a:r>
              <a:rPr lang="es-ES" dirty="0" smtClean="0"/>
              <a:t> de que tengamos 6 fracasos antes de obtener dos sucesos ventajosos sabiendo que la probabilidad de que suceda este suceso ventajoso es 0.2</a:t>
            </a:r>
          </a:p>
          <a:p>
            <a:pPr marL="2781300" indent="-2781300"/>
            <a:r>
              <a:rPr lang="es-ES" dirty="0" err="1"/>
              <a:t>pdf</a:t>
            </a:r>
            <a:r>
              <a:rPr lang="es-ES" dirty="0"/>
              <a:t>(‘HYPER’, </a:t>
            </a:r>
            <a:r>
              <a:rPr lang="es-ES" dirty="0" smtClean="0"/>
              <a:t>4 </a:t>
            </a:r>
            <a:r>
              <a:rPr lang="es-ES" dirty="0"/>
              <a:t>, </a:t>
            </a:r>
            <a:r>
              <a:rPr lang="es-ES" dirty="0" smtClean="0"/>
              <a:t>100 </a:t>
            </a:r>
            <a:r>
              <a:rPr lang="es-ES" dirty="0"/>
              <a:t>, </a:t>
            </a:r>
            <a:r>
              <a:rPr lang="es-ES" dirty="0" smtClean="0"/>
              <a:t>20, 10)    Probabilidad de que al extraer 10 individuos de una población de 100, me salgan 4 que pertenecen a una clase  sabiendo que en la población total hay 20 de estos </a:t>
            </a:r>
            <a:r>
              <a:rPr lang="es-ES" dirty="0"/>
              <a:t>ú</a:t>
            </a:r>
            <a:r>
              <a:rPr lang="es-ES" dirty="0" smtClean="0"/>
              <a:t>ltimos.</a:t>
            </a:r>
            <a:endParaRPr lang="es-ES" dirty="0"/>
          </a:p>
          <a:p>
            <a:pPr marL="2781300" indent="-2781300"/>
            <a:endParaRPr lang="es-ES" dirty="0"/>
          </a:p>
          <a:p>
            <a:pPr marL="2781300" indent="-2781300"/>
            <a:endParaRPr lang="es-ES" dirty="0" smtClean="0"/>
          </a:p>
          <a:p>
            <a:pPr marL="2781300" indent="-2781300"/>
            <a:r>
              <a:rPr lang="es-ES" dirty="0" smtClean="0"/>
              <a:t>La distribución de Bernoulli es una binomial con n=1</a:t>
            </a:r>
          </a:p>
          <a:p>
            <a:pPr marL="2781300" indent="-2781300"/>
            <a:r>
              <a:rPr lang="es-ES" dirty="0" smtClean="0"/>
              <a:t>La distribución geométrica es como la binomial negativa donde n=1</a:t>
            </a:r>
          </a:p>
          <a:p>
            <a:endParaRPr lang="es-ES" dirty="0"/>
          </a:p>
        </p:txBody>
      </p:sp>
    </p:spTree>
    <p:extLst>
      <p:ext uri="{BB962C8B-B14F-4D97-AF65-F5344CB8AC3E}">
        <p14:creationId xmlns:p14="http://schemas.microsoft.com/office/powerpoint/2010/main" val="361047844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677108"/>
          </a:xfrm>
          <a:prstGeom prst="rect">
            <a:avLst/>
          </a:prstGeom>
          <a:solidFill>
            <a:schemeClr val="accent1">
              <a:lumMod val="60000"/>
              <a:lumOff val="40000"/>
            </a:schemeClr>
          </a:solidFill>
        </p:spPr>
        <p:txBody>
          <a:bodyPr wrap="square" rtlCol="0">
            <a:spAutoFit/>
          </a:bodyPr>
          <a:lstStyle/>
          <a:p>
            <a:pPr algn="ctr"/>
            <a:r>
              <a:rPr lang="es-ES" sz="3800" b="1" dirty="0" smtClean="0"/>
              <a:t>FUNCIONES  distribución continuas</a:t>
            </a:r>
            <a:endParaRPr lang="es-ES" sz="3800" b="1" dirty="0"/>
          </a:p>
        </p:txBody>
      </p:sp>
      <p:sp>
        <p:nvSpPr>
          <p:cNvPr id="665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2105" name="Picture 57"/>
          <p:cNvPicPr>
            <a:picLocks noChangeAspect="1" noChangeArrowheads="1"/>
          </p:cNvPicPr>
          <p:nvPr/>
        </p:nvPicPr>
        <p:blipFill>
          <a:blip r:embed="rId2" cstate="print"/>
          <a:srcRect/>
          <a:stretch>
            <a:fillRect/>
          </a:stretch>
        </p:blipFill>
        <p:spPr bwMode="auto">
          <a:xfrm>
            <a:off x="738188" y="885825"/>
            <a:ext cx="7667625" cy="5086350"/>
          </a:xfrm>
          <a:prstGeom prst="rect">
            <a:avLst/>
          </a:prstGeom>
          <a:noFill/>
          <a:ln w="9525">
            <a:noFill/>
            <a:miter lim="800000"/>
            <a:headEnd/>
            <a:tailEnd/>
          </a:ln>
        </p:spPr>
      </p:pic>
    </p:spTree>
    <p:extLst>
      <p:ext uri="{BB962C8B-B14F-4D97-AF65-F5344CB8AC3E}">
        <p14:creationId xmlns:p14="http://schemas.microsoft.com/office/powerpoint/2010/main" val="33571304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611560" y="1052736"/>
            <a:ext cx="8280920" cy="4824536"/>
          </a:xfrm>
        </p:spPr>
        <p:txBody>
          <a:bodyPr>
            <a:noAutofit/>
          </a:bodyPr>
          <a:lstStyle/>
          <a:p>
            <a:r>
              <a:rPr lang="es-ES_tradnl" sz="2400" dirty="0" smtClean="0">
                <a:solidFill>
                  <a:schemeClr val="tx1"/>
                </a:solidFill>
              </a:rPr>
              <a:t>Sirve </a:t>
            </a:r>
            <a:r>
              <a:rPr lang="es-ES_tradnl" sz="2400" dirty="0">
                <a:solidFill>
                  <a:schemeClr val="tx1"/>
                </a:solidFill>
              </a:rPr>
              <a:t>para identificar un fichero externo del cual se  van  a leer los datos a través de una sentencia input. La sintaxis es:</a:t>
            </a:r>
            <a:endParaRPr lang="es-ES" sz="2400" dirty="0">
              <a:solidFill>
                <a:schemeClr val="tx1"/>
              </a:solidFill>
            </a:endParaRPr>
          </a:p>
          <a:p>
            <a:r>
              <a:rPr lang="es-ES_tradnl" sz="2400" i="1" dirty="0" smtClean="0">
                <a:solidFill>
                  <a:srgbClr val="00B0F0"/>
                </a:solidFill>
              </a:rPr>
              <a:t>INFILE  </a:t>
            </a:r>
            <a:r>
              <a:rPr lang="es-ES_tradnl" sz="2400" i="1" dirty="0">
                <a:solidFill>
                  <a:srgbClr val="FF0000"/>
                </a:solidFill>
              </a:rPr>
              <a:t>especificación del fichero</a:t>
            </a:r>
            <a:r>
              <a:rPr lang="es-ES_tradnl" sz="2400" i="1" dirty="0">
                <a:solidFill>
                  <a:srgbClr val="00B0F0"/>
                </a:solidFill>
              </a:rPr>
              <a:t> [</a:t>
            </a:r>
            <a:r>
              <a:rPr lang="es-ES_tradnl" sz="2400" i="1" dirty="0">
                <a:solidFill>
                  <a:srgbClr val="002060"/>
                </a:solidFill>
              </a:rPr>
              <a:t>opciones</a:t>
            </a:r>
            <a:r>
              <a:rPr lang="es-ES_tradnl" sz="2400" i="1" dirty="0" smtClean="0">
                <a:solidFill>
                  <a:srgbClr val="00B0F0"/>
                </a:solidFill>
              </a:rPr>
              <a:t>];</a:t>
            </a:r>
          </a:p>
          <a:p>
            <a:pPr algn="l">
              <a:buFont typeface="Arial" pitchFamily="34" charset="0"/>
              <a:buChar char="•"/>
            </a:pPr>
            <a:r>
              <a:rPr lang="es-ES" sz="2400" dirty="0" smtClean="0">
                <a:solidFill>
                  <a:schemeClr val="tx1"/>
                </a:solidFill>
              </a:rPr>
              <a:t> especificación fichero: </a:t>
            </a:r>
          </a:p>
          <a:p>
            <a:pPr marL="457200" indent="-457200" algn="l">
              <a:buFont typeface="+mj-lt"/>
              <a:buAutoNum type="arabicPeriod"/>
            </a:pPr>
            <a:r>
              <a:rPr lang="es-ES" sz="2400" dirty="0" smtClean="0">
                <a:solidFill>
                  <a:schemeClr val="tx1"/>
                </a:solidFill>
              </a:rPr>
              <a:t>FICHERO FISICO: </a:t>
            </a:r>
          </a:p>
          <a:p>
            <a:pPr marL="914400" lvl="1" indent="-457200" algn="l"/>
            <a:r>
              <a:rPr lang="es-ES" sz="2400" dirty="0" err="1" smtClean="0">
                <a:solidFill>
                  <a:schemeClr val="tx1"/>
                </a:solidFill>
              </a:rPr>
              <a:t>Infile</a:t>
            </a:r>
            <a:r>
              <a:rPr lang="es-ES" sz="2400" dirty="0" smtClean="0">
                <a:solidFill>
                  <a:schemeClr val="tx1"/>
                </a:solidFill>
              </a:rPr>
              <a:t>  ‘C:\mis documentos\mis datos\clima Madrid.csv’; </a:t>
            </a:r>
          </a:p>
          <a:p>
            <a:pPr marL="457200" indent="-457200" algn="l">
              <a:buFont typeface="+mj-lt"/>
              <a:buAutoNum type="arabicPeriod"/>
            </a:pPr>
            <a:r>
              <a:rPr lang="es-ES" sz="2400" dirty="0" smtClean="0">
                <a:solidFill>
                  <a:schemeClr val="tx1"/>
                </a:solidFill>
              </a:rPr>
              <a:t>Etiqueta del fichero físico (creada en sentencia </a:t>
            </a:r>
            <a:r>
              <a:rPr lang="es-ES" sz="2400" dirty="0" err="1" smtClean="0">
                <a:solidFill>
                  <a:schemeClr val="tx1"/>
                </a:solidFill>
              </a:rPr>
              <a:t>filename</a:t>
            </a:r>
            <a:r>
              <a:rPr lang="es-ES" sz="2400" dirty="0" smtClean="0">
                <a:solidFill>
                  <a:schemeClr val="tx1"/>
                </a:solidFill>
              </a:rPr>
              <a:t>) (tiene que contener 8 caracteres como máximo)</a:t>
            </a:r>
          </a:p>
          <a:p>
            <a:pPr marL="457200" indent="-457200" algn="l"/>
            <a:r>
              <a:rPr lang="es-ES" sz="2400" dirty="0">
                <a:solidFill>
                  <a:schemeClr val="tx1"/>
                </a:solidFill>
              </a:rPr>
              <a:t> </a:t>
            </a:r>
            <a:r>
              <a:rPr lang="es-ES" sz="2400" dirty="0" smtClean="0">
                <a:solidFill>
                  <a:schemeClr val="tx1"/>
                </a:solidFill>
              </a:rPr>
              <a:t>        en una sentencia previa se creó:   </a:t>
            </a:r>
          </a:p>
          <a:p>
            <a:pPr marL="457200" indent="-457200" algn="l"/>
            <a:endParaRPr lang="es-ES" sz="2400" dirty="0" smtClean="0">
              <a:solidFill>
                <a:schemeClr val="tx1"/>
              </a:solidFill>
            </a:endParaRPr>
          </a:p>
          <a:p>
            <a:pPr marL="457200" indent="-457200" algn="l"/>
            <a:endParaRPr lang="es-ES" sz="2400" dirty="0">
              <a:solidFill>
                <a:schemeClr val="tx1"/>
              </a:solidFill>
            </a:endParaRPr>
          </a:p>
          <a:p>
            <a:pPr marL="457200" indent="-457200" algn="l">
              <a:buAutoNum type="arabicPeriod" startAt="3"/>
            </a:pPr>
            <a:r>
              <a:rPr lang="es-ES" sz="2400" dirty="0" smtClean="0">
                <a:solidFill>
                  <a:schemeClr val="tx1"/>
                </a:solidFill>
              </a:rPr>
              <a:t>CARDS; </a:t>
            </a:r>
          </a:p>
          <a:p>
            <a:pPr marL="457200" indent="-457200"/>
            <a:r>
              <a:rPr lang="es-ES" sz="2400" dirty="0">
                <a:solidFill>
                  <a:srgbClr val="0070C0"/>
                </a:solidFill>
              </a:rPr>
              <a:t> </a:t>
            </a:r>
            <a:r>
              <a:rPr lang="es-ES" sz="2400" dirty="0" err="1" smtClean="0">
                <a:solidFill>
                  <a:srgbClr val="0070C0"/>
                </a:solidFill>
              </a:rPr>
              <a:t>Infile</a:t>
            </a:r>
            <a:r>
              <a:rPr lang="es-ES" sz="2400" dirty="0" smtClean="0">
                <a:solidFill>
                  <a:srgbClr val="0070C0"/>
                </a:solidFill>
              </a:rPr>
              <a:t> </a:t>
            </a:r>
            <a:r>
              <a:rPr lang="es-ES" sz="2400" dirty="0" err="1" smtClean="0">
                <a:solidFill>
                  <a:srgbClr val="0070C0"/>
                </a:solidFill>
              </a:rPr>
              <a:t>Cards</a:t>
            </a:r>
            <a:r>
              <a:rPr lang="es-ES" sz="2400" dirty="0" smtClean="0">
                <a:solidFill>
                  <a:srgbClr val="0070C0"/>
                </a:solidFill>
              </a:rPr>
              <a:t> / </a:t>
            </a:r>
            <a:r>
              <a:rPr lang="es-ES" sz="2400" dirty="0" err="1" smtClean="0">
                <a:solidFill>
                  <a:srgbClr val="0070C0"/>
                </a:solidFill>
              </a:rPr>
              <a:t>obs</a:t>
            </a:r>
            <a:r>
              <a:rPr lang="es-ES" sz="2400" dirty="0" smtClean="0">
                <a:solidFill>
                  <a:srgbClr val="0070C0"/>
                </a:solidFill>
              </a:rPr>
              <a:t>=10; </a:t>
            </a:r>
            <a:endParaRPr lang="es-ES" sz="2400" dirty="0">
              <a:solidFill>
                <a:srgbClr val="0070C0"/>
              </a:solidFill>
            </a:endParaRPr>
          </a:p>
          <a:p>
            <a:pPr marL="457200" indent="-457200" algn="l"/>
            <a:endParaRPr lang="es-ES" sz="2400" dirty="0" smtClean="0">
              <a:solidFill>
                <a:schemeClr val="tx1"/>
              </a:solidFill>
            </a:endParaRPr>
          </a:p>
          <a:p>
            <a:pPr marL="457200" indent="-457200" algn="l"/>
            <a:endParaRPr lang="es-ES" sz="2400" dirty="0" smtClean="0">
              <a:solidFill>
                <a:schemeClr val="tx1"/>
              </a:solidFill>
            </a:endParaRPr>
          </a:p>
          <a:p>
            <a:pPr marL="457200" indent="-457200" algn="l"/>
            <a:r>
              <a:rPr lang="es-ES" sz="2400" dirty="0" smtClean="0">
                <a:solidFill>
                  <a:schemeClr val="tx1"/>
                </a:solidFill>
              </a:rPr>
              <a:t>  </a:t>
            </a:r>
          </a:p>
          <a:p>
            <a:pPr marL="457200" indent="-457200" algn="l"/>
            <a:endParaRPr lang="es-ES" sz="2400" dirty="0" smtClean="0">
              <a:solidFill>
                <a:schemeClr val="tx1"/>
              </a:solidFill>
            </a:endParaRPr>
          </a:p>
          <a:p>
            <a:pPr marL="457200" indent="-457200" algn="l"/>
            <a:r>
              <a:rPr lang="es-ES" sz="2400" dirty="0" smtClean="0">
                <a:solidFill>
                  <a:schemeClr val="tx1"/>
                </a:solidFill>
              </a:rPr>
              <a:t>	</a:t>
            </a:r>
            <a:endParaRPr lang="es-ES" sz="2400" dirty="0"/>
          </a:p>
        </p:txBody>
      </p:sp>
      <p:sp>
        <p:nvSpPr>
          <p:cNvPr id="4" name="3 CuadroTexto"/>
          <p:cNvSpPr txBox="1"/>
          <p:nvPr/>
        </p:nvSpPr>
        <p:spPr>
          <a:xfrm>
            <a:off x="251520" y="44624"/>
            <a:ext cx="8712968" cy="707886"/>
          </a:xfrm>
          <a:prstGeom prst="rect">
            <a:avLst/>
          </a:prstGeom>
          <a:solidFill>
            <a:schemeClr val="accent1">
              <a:lumMod val="60000"/>
              <a:lumOff val="40000"/>
            </a:schemeClr>
          </a:solidFill>
        </p:spPr>
        <p:txBody>
          <a:bodyPr wrap="square" rtlCol="0">
            <a:spAutoFit/>
          </a:bodyPr>
          <a:lstStyle/>
          <a:p>
            <a:pPr algn="ctr"/>
            <a:r>
              <a:rPr lang="es-ES" sz="4000" b="1" dirty="0" smtClean="0"/>
              <a:t>SENTENCIAS PASO DATA: INFILE</a:t>
            </a:r>
            <a:endParaRPr lang="es-ES" sz="4000" b="1" dirty="0"/>
          </a:p>
        </p:txBody>
      </p:sp>
      <p:pic>
        <p:nvPicPr>
          <p:cNvPr id="2050" name="Picture 2"/>
          <p:cNvPicPr>
            <a:picLocks noChangeAspect="1" noChangeArrowheads="1"/>
          </p:cNvPicPr>
          <p:nvPr/>
        </p:nvPicPr>
        <p:blipFill>
          <a:blip r:embed="rId2" cstate="print"/>
          <a:srcRect/>
          <a:stretch>
            <a:fillRect/>
          </a:stretch>
        </p:blipFill>
        <p:spPr bwMode="auto">
          <a:xfrm>
            <a:off x="1331640" y="4509120"/>
            <a:ext cx="7632401" cy="1008112"/>
          </a:xfrm>
          <a:prstGeom prst="rect">
            <a:avLst/>
          </a:prstGeom>
          <a:noFill/>
          <a:ln w="9525">
            <a:noFill/>
            <a:miter lim="800000"/>
            <a:headEnd/>
            <a:tailEnd/>
          </a:ln>
        </p:spPr>
      </p:pic>
    </p:spTree>
    <p:extLst>
      <p:ext uri="{BB962C8B-B14F-4D97-AF65-F5344CB8AC3E}">
        <p14:creationId xmlns:p14="http://schemas.microsoft.com/office/powerpoint/2010/main" val="24805339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2" cstate="print"/>
          <a:srcRect/>
          <a:stretch>
            <a:fillRect/>
          </a:stretch>
        </p:blipFill>
        <p:spPr bwMode="auto">
          <a:xfrm>
            <a:off x="738188" y="885825"/>
            <a:ext cx="7667625" cy="5086350"/>
          </a:xfrm>
          <a:prstGeom prst="rect">
            <a:avLst/>
          </a:prstGeom>
          <a:noFill/>
          <a:ln w="9525">
            <a:noFill/>
            <a:miter lim="800000"/>
            <a:headEnd/>
            <a:tailEnd/>
          </a:ln>
        </p:spPr>
      </p:pic>
      <p:sp>
        <p:nvSpPr>
          <p:cNvPr id="3" name="2 CuadroTexto"/>
          <p:cNvSpPr txBox="1"/>
          <p:nvPr/>
        </p:nvSpPr>
        <p:spPr>
          <a:xfrm>
            <a:off x="0" y="0"/>
            <a:ext cx="9144000" cy="677108"/>
          </a:xfrm>
          <a:prstGeom prst="rect">
            <a:avLst/>
          </a:prstGeom>
          <a:solidFill>
            <a:schemeClr val="accent1">
              <a:lumMod val="60000"/>
              <a:lumOff val="40000"/>
            </a:schemeClr>
          </a:solidFill>
        </p:spPr>
        <p:txBody>
          <a:bodyPr wrap="square" rtlCol="0">
            <a:spAutoFit/>
          </a:bodyPr>
          <a:lstStyle/>
          <a:p>
            <a:pPr algn="ctr"/>
            <a:r>
              <a:rPr lang="es-ES" sz="3800" b="1" dirty="0" smtClean="0"/>
              <a:t>FUNCIONES  distribución continuas</a:t>
            </a:r>
            <a:endParaRPr lang="es-ES" sz="3800" b="1" dirty="0"/>
          </a:p>
        </p:txBody>
      </p:sp>
      <p:sp>
        <p:nvSpPr>
          <p:cNvPr id="4" name="3 CuadroTexto"/>
          <p:cNvSpPr txBox="1"/>
          <p:nvPr/>
        </p:nvSpPr>
        <p:spPr>
          <a:xfrm>
            <a:off x="6228184" y="1628800"/>
            <a:ext cx="1872208" cy="1200329"/>
          </a:xfrm>
          <a:prstGeom prst="rect">
            <a:avLst/>
          </a:prstGeom>
          <a:solidFill>
            <a:schemeClr val="accent5">
              <a:lumMod val="40000"/>
              <a:lumOff val="60000"/>
            </a:schemeClr>
          </a:solidFill>
        </p:spPr>
        <p:txBody>
          <a:bodyPr wrap="square" rtlCol="0">
            <a:spAutoFit/>
          </a:bodyPr>
          <a:lstStyle/>
          <a:p>
            <a:r>
              <a:rPr lang="es-ES" dirty="0" smtClean="0"/>
              <a:t>Probabilidad de pertenecer a un intervalo concreto</a:t>
            </a:r>
            <a:endParaRPr lang="es-ES" dirty="0"/>
          </a:p>
        </p:txBody>
      </p:sp>
      <p:cxnSp>
        <p:nvCxnSpPr>
          <p:cNvPr id="7" name="6 Conector recto de flecha"/>
          <p:cNvCxnSpPr/>
          <p:nvPr/>
        </p:nvCxnSpPr>
        <p:spPr>
          <a:xfrm flipH="1">
            <a:off x="4788024" y="1988840"/>
            <a:ext cx="1512168" cy="1152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p:nvPr/>
        </p:nvCxnSpPr>
        <p:spPr>
          <a:xfrm flipH="1">
            <a:off x="3275856" y="2780928"/>
            <a:ext cx="2952328" cy="2304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9 CuadroTexto"/>
          <p:cNvSpPr txBox="1"/>
          <p:nvPr/>
        </p:nvSpPr>
        <p:spPr>
          <a:xfrm>
            <a:off x="1259632" y="6309320"/>
            <a:ext cx="7416824" cy="369332"/>
          </a:xfrm>
          <a:prstGeom prst="rect">
            <a:avLst/>
          </a:prstGeom>
          <a:solidFill>
            <a:schemeClr val="accent2">
              <a:lumMod val="40000"/>
              <a:lumOff val="60000"/>
            </a:schemeClr>
          </a:solidFill>
        </p:spPr>
        <p:txBody>
          <a:bodyPr wrap="square" rtlCol="0">
            <a:spAutoFit/>
          </a:bodyPr>
          <a:lstStyle/>
          <a:p>
            <a:r>
              <a:rPr lang="es-ES" dirty="0" smtClean="0"/>
              <a:t>El </a:t>
            </a:r>
            <a:r>
              <a:rPr lang="es-ES" dirty="0" err="1" smtClean="0"/>
              <a:t>area</a:t>
            </a:r>
            <a:r>
              <a:rPr lang="es-ES" dirty="0" smtClean="0"/>
              <a:t> bajo la curva f(x) determina la probabilidad de ese intervalo  </a:t>
            </a:r>
            <a:endParaRPr lang="es-E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677108"/>
          </a:xfrm>
          <a:prstGeom prst="rect">
            <a:avLst/>
          </a:prstGeom>
          <a:solidFill>
            <a:schemeClr val="accent1">
              <a:lumMod val="60000"/>
              <a:lumOff val="40000"/>
            </a:schemeClr>
          </a:solidFill>
        </p:spPr>
        <p:txBody>
          <a:bodyPr wrap="square" rtlCol="0">
            <a:spAutoFit/>
          </a:bodyPr>
          <a:lstStyle/>
          <a:p>
            <a:pPr algn="ctr"/>
            <a:r>
              <a:rPr lang="es-ES" sz="3800" b="1" dirty="0" smtClean="0"/>
              <a:t>FUNCIONES  distribución de probabilidad</a:t>
            </a:r>
            <a:endParaRPr lang="es-ES" sz="3800" b="1" dirty="0"/>
          </a:p>
        </p:txBody>
      </p:sp>
      <p:sp>
        <p:nvSpPr>
          <p:cNvPr id="6" name="5 CuadroTexto"/>
          <p:cNvSpPr txBox="1"/>
          <p:nvPr/>
        </p:nvSpPr>
        <p:spPr>
          <a:xfrm>
            <a:off x="179512" y="706150"/>
            <a:ext cx="8964488" cy="6370975"/>
          </a:xfrm>
          <a:prstGeom prst="rect">
            <a:avLst/>
          </a:prstGeom>
          <a:noFill/>
        </p:spPr>
        <p:txBody>
          <a:bodyPr wrap="square" rtlCol="0">
            <a:spAutoFit/>
          </a:bodyPr>
          <a:lstStyle/>
          <a:p>
            <a:r>
              <a:rPr lang="es-ES_tradnl" sz="2400" dirty="0" smtClean="0"/>
              <a:t>5.- PDF(‘</a:t>
            </a:r>
            <a:r>
              <a:rPr lang="es-ES_tradnl" sz="2400" dirty="0" err="1" smtClean="0"/>
              <a:t>NORMAL,x</a:t>
            </a:r>
            <a:r>
              <a:rPr lang="es-ES_tradnl" sz="2400" dirty="0" smtClean="0"/>
              <a:t>, </a:t>
            </a:r>
            <a:r>
              <a:rPr lang="es-ES_tradnl" sz="2400" dirty="0" smtClean="0">
                <a:latin typeface="Cambria Math"/>
                <a:ea typeface="Cambria Math"/>
              </a:rPr>
              <a:t>𝝻, </a:t>
            </a:r>
            <a:r>
              <a:rPr lang="el-GR" sz="2400" dirty="0" smtClean="0">
                <a:latin typeface="Cambria Math"/>
                <a:ea typeface="Cambria Math"/>
              </a:rPr>
              <a:t>σ</a:t>
            </a:r>
            <a:r>
              <a:rPr lang="es-ES_tradnl" sz="2400" dirty="0" smtClean="0"/>
              <a:t> )</a:t>
            </a:r>
            <a:endParaRPr lang="es-ES_tradnl" sz="2400" dirty="0" smtClean="0">
              <a:solidFill>
                <a:srgbClr val="0070C0"/>
              </a:solidFill>
            </a:endParaRPr>
          </a:p>
          <a:p>
            <a:endParaRPr lang="es-ES_tradnl" sz="2400" dirty="0" smtClean="0"/>
          </a:p>
          <a:p>
            <a:pPr marL="2692400" indent="-2692400"/>
            <a:r>
              <a:rPr lang="es-ES" sz="2400" dirty="0" smtClean="0"/>
              <a:t>6.- PDF(‘</a:t>
            </a:r>
            <a:r>
              <a:rPr lang="es-ES" sz="2400" dirty="0" err="1" smtClean="0"/>
              <a:t>CHISQUARE’,x</a:t>
            </a:r>
            <a:r>
              <a:rPr lang="es-ES" sz="2400" dirty="0" smtClean="0"/>
              <a:t>, </a:t>
            </a:r>
            <a:r>
              <a:rPr lang="es-ES" sz="2400" dirty="0" err="1" smtClean="0"/>
              <a:t>gl</a:t>
            </a:r>
            <a:r>
              <a:rPr lang="es-ES" sz="2400" dirty="0" smtClean="0"/>
              <a:t>)	</a:t>
            </a:r>
          </a:p>
          <a:p>
            <a:pPr marL="2692400" indent="-2692400" algn="ctr"/>
            <a:r>
              <a:rPr lang="es-ES" sz="2400" dirty="0" smtClean="0"/>
              <a:t>                                         </a:t>
            </a:r>
          </a:p>
          <a:p>
            <a:pPr marL="2692400" indent="-2692400"/>
            <a:endParaRPr lang="es-ES" sz="2400" dirty="0" smtClean="0"/>
          </a:p>
          <a:p>
            <a:pPr marL="2692400" indent="-2692400"/>
            <a:r>
              <a:rPr lang="es-ES" sz="2400" dirty="0" smtClean="0"/>
              <a:t>7.- PDF(‘T’, </a:t>
            </a:r>
            <a:r>
              <a:rPr lang="es-ES" sz="2400" dirty="0" err="1" smtClean="0"/>
              <a:t>x,gl</a:t>
            </a:r>
            <a:r>
              <a:rPr lang="es-ES" sz="2400" dirty="0" smtClean="0"/>
              <a:t>) 	</a:t>
            </a:r>
          </a:p>
          <a:p>
            <a:pPr marL="2692400" indent="-2692400"/>
            <a:endParaRPr lang="es-ES" sz="2400" dirty="0" smtClean="0"/>
          </a:p>
          <a:p>
            <a:pPr marL="2692400" indent="-2692400"/>
            <a:endParaRPr lang="es-ES" sz="2400" dirty="0" smtClean="0"/>
          </a:p>
          <a:p>
            <a:pPr marL="2692400" indent="-2692400"/>
            <a:r>
              <a:rPr lang="es-ES" sz="2400" dirty="0" smtClean="0"/>
              <a:t>8.- PDF(‘F’,X,gl1,gl2)</a:t>
            </a:r>
          </a:p>
          <a:p>
            <a:pPr marL="2692400" indent="-2692400"/>
            <a:endParaRPr lang="es-ES" sz="2400" dirty="0"/>
          </a:p>
          <a:p>
            <a:pPr marL="2692400" indent="-2692400"/>
            <a:endParaRPr lang="es-ES" sz="2400" dirty="0" smtClean="0"/>
          </a:p>
          <a:p>
            <a:pPr marL="2692400" indent="-2692400"/>
            <a:r>
              <a:rPr lang="es-ES" sz="2400" dirty="0" smtClean="0"/>
              <a:t>9- PDF (‘EXPONENTIAL’, x, </a:t>
            </a:r>
            <a:r>
              <a:rPr lang="el-GR" sz="2400" dirty="0" smtClean="0"/>
              <a:t>λ</a:t>
            </a:r>
            <a:r>
              <a:rPr lang="es-ES" sz="2400" dirty="0" smtClean="0"/>
              <a:t>)</a:t>
            </a:r>
          </a:p>
          <a:p>
            <a:pPr marL="2692400" indent="-2692400"/>
            <a:endParaRPr lang="es-ES" sz="2400" dirty="0"/>
          </a:p>
          <a:p>
            <a:pPr marL="2692400" indent="-2692400"/>
            <a:r>
              <a:rPr lang="es-ES" sz="2400" dirty="0" smtClean="0"/>
              <a:t>10.- PDF (‘GAMMA’, </a:t>
            </a:r>
            <a:r>
              <a:rPr lang="es-ES" sz="2400" dirty="0" err="1" smtClean="0"/>
              <a:t>x,k</a:t>
            </a:r>
            <a:r>
              <a:rPr lang="es-ES" sz="2400" dirty="0" smtClean="0"/>
              <a:t>, </a:t>
            </a:r>
            <a:r>
              <a:rPr lang="el-GR" sz="2400" dirty="0"/>
              <a:t>λ</a:t>
            </a:r>
            <a:r>
              <a:rPr lang="es-ES" sz="2400" dirty="0" smtClean="0"/>
              <a:t>) </a:t>
            </a:r>
          </a:p>
          <a:p>
            <a:pPr marL="2692400" indent="-2692400"/>
            <a:endParaRPr lang="es-ES" sz="2400" dirty="0" smtClean="0"/>
          </a:p>
          <a:p>
            <a:pPr marL="2692400" indent="-2692400"/>
            <a:endParaRPr lang="es-ES" sz="2400" dirty="0" smtClean="0"/>
          </a:p>
          <a:p>
            <a:endParaRPr lang="es-ES" sz="2400" dirty="0"/>
          </a:p>
        </p:txBody>
      </p:sp>
      <p:sp>
        <p:nvSpPr>
          <p:cNvPr id="665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5" name="4 Objeto"/>
          <p:cNvGraphicFramePr>
            <a:graphicFrameLocks noChangeAspect="1"/>
          </p:cNvGraphicFramePr>
          <p:nvPr>
            <p:extLst>
              <p:ext uri="{D42A27DB-BD31-4B8C-83A1-F6EECF244321}">
                <p14:modId xmlns:p14="http://schemas.microsoft.com/office/powerpoint/2010/main" val="3049237560"/>
              </p:ext>
            </p:extLst>
          </p:nvPr>
        </p:nvGraphicFramePr>
        <p:xfrm>
          <a:off x="4067944" y="647743"/>
          <a:ext cx="1584176" cy="829807"/>
        </p:xfrm>
        <a:graphic>
          <a:graphicData uri="http://schemas.openxmlformats.org/presentationml/2006/ole">
            <mc:AlternateContent xmlns:mc="http://schemas.openxmlformats.org/markup-compatibility/2006">
              <mc:Choice xmlns:v="urn:schemas-microsoft-com:vml" Requires="v">
                <p:oleObj spid="_x0000_s90156" name="Equation" r:id="rId3" imgW="800100" imgH="419100" progId="Equation.DSMT4">
                  <p:embed/>
                </p:oleObj>
              </mc:Choice>
              <mc:Fallback>
                <p:oleObj name="Equation" r:id="rId3" imgW="800100" imgH="419100" progId="Equation.DSMT4">
                  <p:embed/>
                  <p:pic>
                    <p:nvPicPr>
                      <p:cNvPr id="0"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647743"/>
                        <a:ext cx="1584176" cy="8298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6 Objeto"/>
          <p:cNvGraphicFramePr>
            <a:graphicFrameLocks noChangeAspect="1"/>
          </p:cNvGraphicFramePr>
          <p:nvPr>
            <p:extLst>
              <p:ext uri="{D42A27DB-BD31-4B8C-83A1-F6EECF244321}">
                <p14:modId xmlns:p14="http://schemas.microsoft.com/office/powerpoint/2010/main" val="4062002988"/>
              </p:ext>
            </p:extLst>
          </p:nvPr>
        </p:nvGraphicFramePr>
        <p:xfrm>
          <a:off x="3923928" y="1412776"/>
          <a:ext cx="3515684" cy="720080"/>
        </p:xfrm>
        <a:graphic>
          <a:graphicData uri="http://schemas.openxmlformats.org/presentationml/2006/ole">
            <mc:AlternateContent xmlns:mc="http://schemas.openxmlformats.org/markup-compatibility/2006">
              <mc:Choice xmlns:v="urn:schemas-microsoft-com:vml" Requires="v">
                <p:oleObj spid="_x0000_s90157" name="Equation" r:id="rId5" imgW="2108200" imgH="431800" progId="Equation.DSMT4">
                  <p:embed/>
                </p:oleObj>
              </mc:Choice>
              <mc:Fallback>
                <p:oleObj name="Equation" r:id="rId5" imgW="2108200" imgH="431800" progId="Equation.DSMT4">
                  <p:embed/>
                  <p:pic>
                    <p:nvPicPr>
                      <p:cNvPr id="0" name="Picture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928" y="1412776"/>
                        <a:ext cx="3515684" cy="7200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7 Objeto"/>
          <p:cNvGraphicFramePr>
            <a:graphicFrameLocks noChangeAspect="1"/>
          </p:cNvGraphicFramePr>
          <p:nvPr>
            <p:extLst>
              <p:ext uri="{D42A27DB-BD31-4B8C-83A1-F6EECF244321}">
                <p14:modId xmlns:p14="http://schemas.microsoft.com/office/powerpoint/2010/main" val="1932907459"/>
              </p:ext>
            </p:extLst>
          </p:nvPr>
        </p:nvGraphicFramePr>
        <p:xfrm>
          <a:off x="3995936" y="2348880"/>
          <a:ext cx="1152128" cy="840742"/>
        </p:xfrm>
        <a:graphic>
          <a:graphicData uri="http://schemas.openxmlformats.org/presentationml/2006/ole">
            <mc:AlternateContent xmlns:mc="http://schemas.openxmlformats.org/markup-compatibility/2006">
              <mc:Choice xmlns:v="urn:schemas-microsoft-com:vml" Requires="v">
                <p:oleObj spid="_x0000_s90158" name="Equation" r:id="rId7" imgW="939800" imgH="685800" progId="Equation.DSMT4">
                  <p:embed/>
                </p:oleObj>
              </mc:Choice>
              <mc:Fallback>
                <p:oleObj name="Equation" r:id="rId7" imgW="939800" imgH="685800" progId="Equation.DSMT4">
                  <p:embed/>
                  <p:pic>
                    <p:nvPicPr>
                      <p:cNvPr id="0" name="Picture 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95936" y="2348880"/>
                        <a:ext cx="1152128" cy="8407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8 Objeto"/>
          <p:cNvGraphicFramePr>
            <a:graphicFrameLocks noChangeAspect="1"/>
          </p:cNvGraphicFramePr>
          <p:nvPr>
            <p:extLst>
              <p:ext uri="{D42A27DB-BD31-4B8C-83A1-F6EECF244321}">
                <p14:modId xmlns:p14="http://schemas.microsoft.com/office/powerpoint/2010/main" val="174457891"/>
              </p:ext>
            </p:extLst>
          </p:nvPr>
        </p:nvGraphicFramePr>
        <p:xfrm>
          <a:off x="3707904" y="3356992"/>
          <a:ext cx="1224136" cy="1205303"/>
        </p:xfrm>
        <a:graphic>
          <a:graphicData uri="http://schemas.openxmlformats.org/presentationml/2006/ole">
            <mc:AlternateContent xmlns:mc="http://schemas.openxmlformats.org/markup-compatibility/2006">
              <mc:Choice xmlns:v="urn:schemas-microsoft-com:vml" Requires="v">
                <p:oleObj spid="_x0000_s90159" name="Equation" r:id="rId9" imgW="825500" imgH="812800" progId="Equation.DSMT4">
                  <p:embed/>
                </p:oleObj>
              </mc:Choice>
              <mc:Fallback>
                <p:oleObj name="Equation" r:id="rId9" imgW="825500" imgH="812800" progId="Equation.DSMT4">
                  <p:embed/>
                  <p:pic>
                    <p:nvPicPr>
                      <p:cNvPr id="0" name="Picture 3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07904" y="3356992"/>
                        <a:ext cx="1224136" cy="12053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2 Objeto"/>
          <p:cNvGraphicFramePr>
            <a:graphicFrameLocks noChangeAspect="1"/>
          </p:cNvGraphicFramePr>
          <p:nvPr>
            <p:extLst>
              <p:ext uri="{D42A27DB-BD31-4B8C-83A1-F6EECF244321}">
                <p14:modId xmlns:p14="http://schemas.microsoft.com/office/powerpoint/2010/main" val="2447201526"/>
              </p:ext>
            </p:extLst>
          </p:nvPr>
        </p:nvGraphicFramePr>
        <p:xfrm>
          <a:off x="4932040" y="4581128"/>
          <a:ext cx="839787" cy="792163"/>
        </p:xfrm>
        <a:graphic>
          <a:graphicData uri="http://schemas.openxmlformats.org/presentationml/2006/ole">
            <mc:AlternateContent xmlns:mc="http://schemas.openxmlformats.org/markup-compatibility/2006">
              <mc:Choice xmlns:v="urn:schemas-microsoft-com:vml" Requires="v">
                <p:oleObj spid="_x0000_s90160" name="Equation" r:id="rId11" imgW="444307" imgH="418918" progId="Equation.DSMT4">
                  <p:embed/>
                </p:oleObj>
              </mc:Choice>
              <mc:Fallback>
                <p:oleObj name="Equation" r:id="rId11" imgW="444307" imgH="418918" progId="Equation.DSMT4">
                  <p:embed/>
                  <p:pic>
                    <p:nvPicPr>
                      <p:cNvPr id="0" name="Picture 3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32040" y="4581128"/>
                        <a:ext cx="839787" cy="792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3 Objeto"/>
          <p:cNvGraphicFramePr>
            <a:graphicFrameLocks noChangeAspect="1"/>
          </p:cNvGraphicFramePr>
          <p:nvPr>
            <p:extLst>
              <p:ext uri="{D42A27DB-BD31-4B8C-83A1-F6EECF244321}">
                <p14:modId xmlns:p14="http://schemas.microsoft.com/office/powerpoint/2010/main" val="55058198"/>
              </p:ext>
            </p:extLst>
          </p:nvPr>
        </p:nvGraphicFramePr>
        <p:xfrm>
          <a:off x="5940152" y="5157192"/>
          <a:ext cx="1116013" cy="1223962"/>
        </p:xfrm>
        <a:graphic>
          <a:graphicData uri="http://schemas.openxmlformats.org/presentationml/2006/ole">
            <mc:AlternateContent xmlns:mc="http://schemas.openxmlformats.org/markup-compatibility/2006">
              <mc:Choice xmlns:v="urn:schemas-microsoft-com:vml" Requires="v">
                <p:oleObj spid="_x0000_s90161" name="Equation" r:id="rId13" imgW="520474" imgH="571252" progId="Equation.DSMT4">
                  <p:embed/>
                </p:oleObj>
              </mc:Choice>
              <mc:Fallback>
                <p:oleObj name="Equation" r:id="rId13" imgW="520474" imgH="571252" progId="Equation.DSMT4">
                  <p:embed/>
                  <p:pic>
                    <p:nvPicPr>
                      <p:cNvPr id="0" name="Picture 3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40152" y="5157192"/>
                        <a:ext cx="1116013" cy="1223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10 CuadroTexto"/>
          <p:cNvSpPr txBox="1"/>
          <p:nvPr/>
        </p:nvSpPr>
        <p:spPr>
          <a:xfrm>
            <a:off x="7524328" y="1412776"/>
            <a:ext cx="1440160" cy="584775"/>
          </a:xfrm>
          <a:prstGeom prst="rect">
            <a:avLst/>
          </a:prstGeom>
          <a:solidFill>
            <a:schemeClr val="accent6">
              <a:lumMod val="20000"/>
              <a:lumOff val="80000"/>
            </a:schemeClr>
          </a:solidFill>
        </p:spPr>
        <p:txBody>
          <a:bodyPr wrap="square" rtlCol="0">
            <a:spAutoFit/>
          </a:bodyPr>
          <a:lstStyle/>
          <a:p>
            <a:r>
              <a:rPr lang="es-ES" sz="1600" dirty="0" smtClean="0"/>
              <a:t>Media=</a:t>
            </a:r>
            <a:r>
              <a:rPr lang="es-ES" sz="1600" dirty="0" err="1" smtClean="0"/>
              <a:t>gl</a:t>
            </a:r>
            <a:endParaRPr lang="es-ES" sz="1600" dirty="0" smtClean="0"/>
          </a:p>
          <a:p>
            <a:r>
              <a:rPr lang="es-ES" sz="1600" dirty="0" smtClean="0"/>
              <a:t>Varianza= 2 </a:t>
            </a:r>
            <a:r>
              <a:rPr lang="es-ES" sz="1600" dirty="0" err="1" smtClean="0"/>
              <a:t>gl</a:t>
            </a:r>
            <a:endParaRPr lang="es-ES" sz="1600" dirty="0"/>
          </a:p>
        </p:txBody>
      </p:sp>
      <p:sp>
        <p:nvSpPr>
          <p:cNvPr id="12" name="11 CuadroTexto"/>
          <p:cNvSpPr txBox="1"/>
          <p:nvPr/>
        </p:nvSpPr>
        <p:spPr>
          <a:xfrm>
            <a:off x="6156176" y="764704"/>
            <a:ext cx="1440160" cy="584775"/>
          </a:xfrm>
          <a:prstGeom prst="rect">
            <a:avLst/>
          </a:prstGeom>
          <a:solidFill>
            <a:schemeClr val="accent2">
              <a:lumMod val="40000"/>
              <a:lumOff val="60000"/>
            </a:schemeClr>
          </a:solidFill>
        </p:spPr>
        <p:txBody>
          <a:bodyPr wrap="square" rtlCol="0">
            <a:spAutoFit/>
          </a:bodyPr>
          <a:lstStyle/>
          <a:p>
            <a:r>
              <a:rPr lang="es-ES" sz="1600" dirty="0" smtClean="0"/>
              <a:t>Media=</a:t>
            </a:r>
            <a:r>
              <a:rPr lang="el-GR" sz="1600" dirty="0" smtClean="0"/>
              <a:t>μ</a:t>
            </a:r>
            <a:endParaRPr lang="es-ES" sz="1600" dirty="0" smtClean="0"/>
          </a:p>
          <a:p>
            <a:r>
              <a:rPr lang="es-ES" sz="1600" dirty="0" smtClean="0"/>
              <a:t>Varianza= </a:t>
            </a:r>
            <a:r>
              <a:rPr lang="el-GR" sz="1600" dirty="0" smtClean="0"/>
              <a:t>σ</a:t>
            </a:r>
            <a:r>
              <a:rPr lang="es-ES" sz="1600" baseline="30000" dirty="0" smtClean="0"/>
              <a:t>2</a:t>
            </a:r>
            <a:endParaRPr lang="es-ES" sz="1600" dirty="0"/>
          </a:p>
        </p:txBody>
      </p:sp>
      <p:graphicFrame>
        <p:nvGraphicFramePr>
          <p:cNvPr id="13" name="12 Objeto"/>
          <p:cNvGraphicFramePr>
            <a:graphicFrameLocks noChangeAspect="1"/>
          </p:cNvGraphicFramePr>
          <p:nvPr/>
        </p:nvGraphicFramePr>
        <p:xfrm>
          <a:off x="5508104" y="3542231"/>
          <a:ext cx="2304256" cy="763193"/>
        </p:xfrm>
        <a:graphic>
          <a:graphicData uri="http://schemas.openxmlformats.org/presentationml/2006/ole">
            <mc:AlternateContent xmlns:mc="http://schemas.openxmlformats.org/markup-compatibility/2006">
              <mc:Choice xmlns:v="urn:schemas-microsoft-com:vml" Requires="v">
                <p:oleObj spid="_x0000_s90162" name="Equation" r:id="rId15" imgW="1993900" imgH="660400" progId="Equation.DSMT4">
                  <p:embed/>
                </p:oleObj>
              </mc:Choice>
              <mc:Fallback>
                <p:oleObj name="Equation" r:id="rId15" imgW="1993900" imgH="660400" progId="Equation.DSMT4">
                  <p:embed/>
                  <p:pic>
                    <p:nvPicPr>
                      <p:cNvPr id="0" name="Picture 3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08104" y="3542231"/>
                        <a:ext cx="2304256" cy="763193"/>
                      </a:xfrm>
                      <a:prstGeom prst="rect">
                        <a:avLst/>
                      </a:prstGeom>
                      <a:solidFill>
                        <a:srgbClr val="CCFFFF"/>
                      </a:solidFill>
                    </p:spPr>
                  </p:pic>
                </p:oleObj>
              </mc:Fallback>
            </mc:AlternateContent>
          </a:graphicData>
        </a:graphic>
      </p:graphicFrame>
      <p:sp>
        <p:nvSpPr>
          <p:cNvPr id="15" name="14 CuadroTexto"/>
          <p:cNvSpPr txBox="1"/>
          <p:nvPr/>
        </p:nvSpPr>
        <p:spPr>
          <a:xfrm>
            <a:off x="5436096" y="2348880"/>
            <a:ext cx="2232248" cy="584775"/>
          </a:xfrm>
          <a:prstGeom prst="rect">
            <a:avLst/>
          </a:prstGeom>
          <a:solidFill>
            <a:schemeClr val="accent3">
              <a:lumMod val="40000"/>
              <a:lumOff val="60000"/>
            </a:schemeClr>
          </a:solidFill>
        </p:spPr>
        <p:txBody>
          <a:bodyPr wrap="square" rtlCol="0">
            <a:spAutoFit/>
          </a:bodyPr>
          <a:lstStyle/>
          <a:p>
            <a:r>
              <a:rPr lang="es-ES" sz="1600" dirty="0" smtClean="0"/>
              <a:t>Media=0</a:t>
            </a:r>
          </a:p>
          <a:p>
            <a:r>
              <a:rPr lang="es-ES" sz="1600" dirty="0" smtClean="0"/>
              <a:t>Varianza= </a:t>
            </a:r>
            <a:r>
              <a:rPr lang="es-ES" sz="1600" dirty="0" err="1" smtClean="0"/>
              <a:t>gl</a:t>
            </a:r>
            <a:r>
              <a:rPr lang="es-ES" sz="1600" dirty="0" smtClean="0"/>
              <a:t>/(gl-2)</a:t>
            </a:r>
            <a:endParaRPr lang="es-ES" sz="1600" dirty="0"/>
          </a:p>
        </p:txBody>
      </p:sp>
      <p:sp>
        <p:nvSpPr>
          <p:cNvPr id="16" name="15 CuadroTexto"/>
          <p:cNvSpPr txBox="1"/>
          <p:nvPr/>
        </p:nvSpPr>
        <p:spPr>
          <a:xfrm>
            <a:off x="6084168" y="4644425"/>
            <a:ext cx="1440160" cy="584775"/>
          </a:xfrm>
          <a:prstGeom prst="rect">
            <a:avLst/>
          </a:prstGeom>
          <a:solidFill>
            <a:schemeClr val="accent4">
              <a:lumMod val="20000"/>
              <a:lumOff val="80000"/>
            </a:schemeClr>
          </a:solidFill>
        </p:spPr>
        <p:txBody>
          <a:bodyPr wrap="square" rtlCol="0">
            <a:spAutoFit/>
          </a:bodyPr>
          <a:lstStyle/>
          <a:p>
            <a:r>
              <a:rPr lang="es-ES" sz="1600" dirty="0" smtClean="0"/>
              <a:t>Media= </a:t>
            </a:r>
            <a:r>
              <a:rPr lang="el-GR" sz="1600" dirty="0" smtClean="0"/>
              <a:t>λ</a:t>
            </a:r>
            <a:endParaRPr lang="es-ES" sz="1600" dirty="0" smtClean="0"/>
          </a:p>
          <a:p>
            <a:r>
              <a:rPr lang="es-ES" sz="1600" dirty="0" smtClean="0"/>
              <a:t>Varianza=</a:t>
            </a:r>
            <a:r>
              <a:rPr lang="el-GR" sz="1600" dirty="0" smtClean="0"/>
              <a:t>λ</a:t>
            </a:r>
            <a:r>
              <a:rPr lang="es-ES" sz="1600" baseline="30000" dirty="0" smtClean="0"/>
              <a:t>2</a:t>
            </a:r>
            <a:endParaRPr lang="es-ES" sz="1600" dirty="0"/>
          </a:p>
        </p:txBody>
      </p:sp>
      <p:sp>
        <p:nvSpPr>
          <p:cNvPr id="17" name="16 CuadroTexto"/>
          <p:cNvSpPr txBox="1"/>
          <p:nvPr/>
        </p:nvSpPr>
        <p:spPr>
          <a:xfrm>
            <a:off x="7380312" y="5517232"/>
            <a:ext cx="1440160" cy="584775"/>
          </a:xfrm>
          <a:prstGeom prst="rect">
            <a:avLst/>
          </a:prstGeom>
          <a:solidFill>
            <a:schemeClr val="bg2"/>
          </a:solidFill>
        </p:spPr>
        <p:txBody>
          <a:bodyPr wrap="square" rtlCol="0">
            <a:spAutoFit/>
          </a:bodyPr>
          <a:lstStyle/>
          <a:p>
            <a:r>
              <a:rPr lang="es-ES" sz="1600" dirty="0" smtClean="0"/>
              <a:t>Media=</a:t>
            </a:r>
            <a:r>
              <a:rPr lang="el-GR" sz="1600" dirty="0" smtClean="0"/>
              <a:t>λ</a:t>
            </a:r>
            <a:r>
              <a:rPr lang="es-ES" sz="1600" dirty="0" smtClean="0"/>
              <a:t>∙k</a:t>
            </a:r>
          </a:p>
          <a:p>
            <a:r>
              <a:rPr lang="es-ES" sz="1600" dirty="0" smtClean="0"/>
              <a:t>Varianza= k</a:t>
            </a:r>
            <a:r>
              <a:rPr lang="el-GR" sz="1600" dirty="0" smtClean="0"/>
              <a:t>λ</a:t>
            </a:r>
            <a:r>
              <a:rPr lang="es-ES" sz="1600" baseline="30000" dirty="0" smtClean="0"/>
              <a:t>2</a:t>
            </a:r>
            <a:endParaRPr lang="es-ES" sz="1600" dirty="0"/>
          </a:p>
        </p:txBody>
      </p:sp>
    </p:spTree>
    <p:extLst>
      <p:ext uri="{BB962C8B-B14F-4D97-AF65-F5344CB8AC3E}">
        <p14:creationId xmlns:p14="http://schemas.microsoft.com/office/powerpoint/2010/main" val="335713041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677108"/>
          </a:xfrm>
          <a:prstGeom prst="rect">
            <a:avLst/>
          </a:prstGeom>
          <a:solidFill>
            <a:schemeClr val="accent1">
              <a:lumMod val="60000"/>
              <a:lumOff val="40000"/>
            </a:schemeClr>
          </a:solidFill>
        </p:spPr>
        <p:txBody>
          <a:bodyPr wrap="square" rtlCol="0">
            <a:spAutoFit/>
          </a:bodyPr>
          <a:lstStyle/>
          <a:p>
            <a:pPr algn="ctr"/>
            <a:r>
              <a:rPr lang="es-ES" sz="3800" b="1" dirty="0" smtClean="0"/>
              <a:t>FUNCIONES  distribución de probabilidad</a:t>
            </a:r>
            <a:endParaRPr lang="es-ES" sz="3800" b="1" dirty="0"/>
          </a:p>
        </p:txBody>
      </p:sp>
      <p:sp>
        <p:nvSpPr>
          <p:cNvPr id="6" name="5 CuadroTexto"/>
          <p:cNvSpPr txBox="1"/>
          <p:nvPr/>
        </p:nvSpPr>
        <p:spPr>
          <a:xfrm>
            <a:off x="179512" y="692696"/>
            <a:ext cx="8964488" cy="5632311"/>
          </a:xfrm>
          <a:prstGeom prst="rect">
            <a:avLst/>
          </a:prstGeom>
          <a:noFill/>
        </p:spPr>
        <p:txBody>
          <a:bodyPr wrap="square" rtlCol="0">
            <a:spAutoFit/>
          </a:bodyPr>
          <a:lstStyle/>
          <a:p>
            <a:pPr marL="2692400" indent="-2692400"/>
            <a:r>
              <a:rPr lang="es-ES" sz="2400" dirty="0" smtClean="0"/>
              <a:t>11.-  PDF(‘BETA’, </a:t>
            </a:r>
            <a:r>
              <a:rPr lang="es-ES" sz="2400" dirty="0" err="1" smtClean="0"/>
              <a:t>x,a,b</a:t>
            </a:r>
            <a:r>
              <a:rPr lang="es-ES" sz="2400" dirty="0" smtClean="0"/>
              <a:t>)</a:t>
            </a:r>
          </a:p>
          <a:p>
            <a:pPr marL="2692400" indent="-2692400"/>
            <a:endParaRPr lang="es-ES" sz="2400" dirty="0"/>
          </a:p>
          <a:p>
            <a:pPr marL="2692400" indent="-2692400"/>
            <a:endParaRPr lang="es-ES" sz="2400" dirty="0" smtClean="0"/>
          </a:p>
          <a:p>
            <a:pPr marL="2692400" indent="-2692400"/>
            <a:r>
              <a:rPr lang="es-ES" sz="2400" dirty="0" smtClean="0"/>
              <a:t>12.- PDF (‘BETA’, </a:t>
            </a:r>
            <a:r>
              <a:rPr lang="es-ES" sz="2400" dirty="0" err="1" smtClean="0"/>
              <a:t>X,a,b</a:t>
            </a:r>
            <a:r>
              <a:rPr lang="es-ES" sz="2400" dirty="0" smtClean="0"/>
              <a:t>, l, r)  	</a:t>
            </a:r>
          </a:p>
          <a:p>
            <a:pPr marL="2692400" indent="-2692400"/>
            <a:endParaRPr lang="es-ES" sz="2400" dirty="0">
              <a:solidFill>
                <a:srgbClr val="002060"/>
              </a:solidFill>
            </a:endParaRPr>
          </a:p>
          <a:p>
            <a:pPr marL="2692400" indent="-2692400"/>
            <a:r>
              <a:rPr lang="es-ES" sz="2400" dirty="0" smtClean="0">
                <a:solidFill>
                  <a:srgbClr val="002060"/>
                </a:solidFill>
              </a:rPr>
              <a:t>      beta extendida a cualquier intervalo (la beta que veis en 1º está definida para x en el intervalo 0-1)</a:t>
            </a:r>
          </a:p>
          <a:p>
            <a:pPr marL="2692400" indent="-2692400"/>
            <a:endParaRPr lang="es-ES" sz="2400" dirty="0">
              <a:solidFill>
                <a:srgbClr val="002060"/>
              </a:solidFill>
            </a:endParaRPr>
          </a:p>
          <a:p>
            <a:pPr marL="2692400" indent="-2692400"/>
            <a:r>
              <a:rPr lang="es-ES" sz="2400" dirty="0" smtClean="0">
                <a:solidFill>
                  <a:srgbClr val="002060"/>
                </a:solidFill>
              </a:rPr>
              <a:t>13.- PDF (‘UNIFORM’, x, </a:t>
            </a:r>
            <a:r>
              <a:rPr lang="es-ES" sz="2400" dirty="0" err="1" smtClean="0">
                <a:solidFill>
                  <a:srgbClr val="002060"/>
                </a:solidFill>
              </a:rPr>
              <a:t>l,r</a:t>
            </a:r>
            <a:r>
              <a:rPr lang="es-ES" sz="2400" dirty="0" smtClean="0">
                <a:solidFill>
                  <a:srgbClr val="002060"/>
                </a:solidFill>
              </a:rPr>
              <a:t>)     distribución uniforme</a:t>
            </a:r>
            <a:endParaRPr lang="es-ES" sz="2400" dirty="0">
              <a:solidFill>
                <a:srgbClr val="002060"/>
              </a:solidFill>
            </a:endParaRPr>
          </a:p>
          <a:p>
            <a:pPr marL="2692400" indent="-2692400"/>
            <a:endParaRPr lang="es-ES" sz="2400" dirty="0" smtClean="0">
              <a:solidFill>
                <a:srgbClr val="002060"/>
              </a:solidFill>
            </a:endParaRPr>
          </a:p>
          <a:p>
            <a:pPr marL="2692400" indent="-2692400"/>
            <a:endParaRPr lang="es-ES" sz="2400" dirty="0" smtClean="0">
              <a:solidFill>
                <a:srgbClr val="002060"/>
              </a:solidFill>
            </a:endParaRPr>
          </a:p>
          <a:p>
            <a:pPr marL="2692400" indent="-2692400"/>
            <a:endParaRPr lang="es-ES" sz="2400" dirty="0" smtClean="0">
              <a:solidFill>
                <a:srgbClr val="002060"/>
              </a:solidFill>
            </a:endParaRPr>
          </a:p>
          <a:p>
            <a:pPr marL="2692400" indent="-2692400"/>
            <a:r>
              <a:rPr lang="es-ES" sz="2400" dirty="0" smtClean="0">
                <a:solidFill>
                  <a:srgbClr val="002060"/>
                </a:solidFill>
              </a:rPr>
              <a:t>14.- PDF (‘LOGN’, x, </a:t>
            </a:r>
            <a:r>
              <a:rPr lang="es-ES" sz="2400" dirty="0" smtClean="0">
                <a:solidFill>
                  <a:srgbClr val="002060"/>
                </a:solidFill>
                <a:latin typeface="Cambria Math"/>
                <a:ea typeface="Cambria Math"/>
              </a:rPr>
              <a:t>𝝻</a:t>
            </a:r>
            <a:r>
              <a:rPr lang="es-ES" sz="2400" dirty="0" smtClean="0">
                <a:solidFill>
                  <a:srgbClr val="002060"/>
                </a:solidFill>
              </a:rPr>
              <a:t>,</a:t>
            </a:r>
            <a:r>
              <a:rPr lang="el-GR" sz="2400" dirty="0">
                <a:solidFill>
                  <a:srgbClr val="002060"/>
                </a:solidFill>
              </a:rPr>
              <a:t>σ</a:t>
            </a:r>
            <a:r>
              <a:rPr lang="es-ES" sz="2400" dirty="0" smtClean="0">
                <a:solidFill>
                  <a:srgbClr val="002060"/>
                </a:solidFill>
              </a:rPr>
              <a:t>  )  </a:t>
            </a:r>
          </a:p>
          <a:p>
            <a:pPr marL="2692400" indent="-2692400"/>
            <a:r>
              <a:rPr lang="es-ES" sz="2400" dirty="0" smtClean="0">
                <a:solidFill>
                  <a:srgbClr val="002060"/>
                </a:solidFill>
              </a:rPr>
              <a:t>       distribución </a:t>
            </a:r>
            <a:r>
              <a:rPr lang="es-ES" sz="2400" dirty="0" err="1" smtClean="0">
                <a:solidFill>
                  <a:srgbClr val="002060"/>
                </a:solidFill>
              </a:rPr>
              <a:t>lognormal</a:t>
            </a:r>
            <a:endParaRPr lang="es-ES_tradnl" sz="2400" dirty="0" smtClean="0">
              <a:solidFill>
                <a:srgbClr val="002060"/>
              </a:solidFill>
            </a:endParaRPr>
          </a:p>
          <a:p>
            <a:endParaRPr lang="es-ES_tradnl" sz="2400" dirty="0" smtClean="0">
              <a:solidFill>
                <a:srgbClr val="002060"/>
              </a:solidFill>
            </a:endParaRPr>
          </a:p>
        </p:txBody>
      </p:sp>
      <p:sp>
        <p:nvSpPr>
          <p:cNvPr id="665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9" name="8 Objeto"/>
          <p:cNvGraphicFramePr>
            <a:graphicFrameLocks noChangeAspect="1"/>
          </p:cNvGraphicFramePr>
          <p:nvPr>
            <p:extLst>
              <p:ext uri="{D42A27DB-BD31-4B8C-83A1-F6EECF244321}">
                <p14:modId xmlns:p14="http://schemas.microsoft.com/office/powerpoint/2010/main" val="4039933969"/>
              </p:ext>
            </p:extLst>
          </p:nvPr>
        </p:nvGraphicFramePr>
        <p:xfrm>
          <a:off x="3275856" y="712018"/>
          <a:ext cx="3036013" cy="720080"/>
        </p:xfrm>
        <a:graphic>
          <a:graphicData uri="http://schemas.openxmlformats.org/presentationml/2006/ole">
            <mc:AlternateContent xmlns:mc="http://schemas.openxmlformats.org/markup-compatibility/2006">
              <mc:Choice xmlns:v="urn:schemas-microsoft-com:vml" Requires="v">
                <p:oleObj spid="_x0000_s3130" name="Equation" r:id="rId3" imgW="1981200" imgH="469900" progId="Equation.DSMT4">
                  <p:embed/>
                </p:oleObj>
              </mc:Choice>
              <mc:Fallback>
                <p:oleObj name="Equation" r:id="rId3" imgW="1981200" imgH="469900" progId="Equation.DSMT4">
                  <p:embed/>
                  <p:pic>
                    <p:nvPicPr>
                      <p:cNvPr id="0" name="Picture 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712018"/>
                        <a:ext cx="3036013" cy="7200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2 Objeto"/>
          <p:cNvGraphicFramePr>
            <a:graphicFrameLocks noChangeAspect="1"/>
          </p:cNvGraphicFramePr>
          <p:nvPr>
            <p:extLst>
              <p:ext uri="{D42A27DB-BD31-4B8C-83A1-F6EECF244321}">
                <p14:modId xmlns:p14="http://schemas.microsoft.com/office/powerpoint/2010/main" val="1850710409"/>
              </p:ext>
            </p:extLst>
          </p:nvPr>
        </p:nvGraphicFramePr>
        <p:xfrm>
          <a:off x="3697238" y="1643063"/>
          <a:ext cx="4475162" cy="757237"/>
        </p:xfrm>
        <a:graphic>
          <a:graphicData uri="http://schemas.openxmlformats.org/presentationml/2006/ole">
            <mc:AlternateContent xmlns:mc="http://schemas.openxmlformats.org/markup-compatibility/2006">
              <mc:Choice xmlns:v="urn:schemas-microsoft-com:vml" Requires="v">
                <p:oleObj spid="_x0000_s3131" name="Equation" r:id="rId5" imgW="2921000" imgH="495300" progId="Equation.DSMT4">
                  <p:embed/>
                </p:oleObj>
              </mc:Choice>
              <mc:Fallback>
                <p:oleObj name="Equation" r:id="rId5" imgW="2921000" imgH="495300" progId="Equation.DSMT4">
                  <p:embed/>
                  <p:pic>
                    <p:nvPicPr>
                      <p:cNvPr id="0" name="Picture 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7238" y="1643063"/>
                        <a:ext cx="4475162" cy="757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3 Objeto"/>
          <p:cNvGraphicFramePr>
            <a:graphicFrameLocks noChangeAspect="1"/>
          </p:cNvGraphicFramePr>
          <p:nvPr>
            <p:extLst>
              <p:ext uri="{D42A27DB-BD31-4B8C-83A1-F6EECF244321}">
                <p14:modId xmlns:p14="http://schemas.microsoft.com/office/powerpoint/2010/main" val="1733897754"/>
              </p:ext>
            </p:extLst>
          </p:nvPr>
        </p:nvGraphicFramePr>
        <p:xfrm>
          <a:off x="6660232" y="3573016"/>
          <a:ext cx="2354263" cy="639762"/>
        </p:xfrm>
        <a:graphic>
          <a:graphicData uri="http://schemas.openxmlformats.org/presentationml/2006/ole">
            <mc:AlternateContent xmlns:mc="http://schemas.openxmlformats.org/markup-compatibility/2006">
              <mc:Choice xmlns:v="urn:schemas-microsoft-com:vml" Requires="v">
                <p:oleObj spid="_x0000_s3132" name="Equation" r:id="rId7" imgW="1536700" imgH="419100" progId="Equation.DSMT4">
                  <p:embed/>
                </p:oleObj>
              </mc:Choice>
              <mc:Fallback>
                <p:oleObj name="Equation" r:id="rId7" imgW="1536700" imgH="419100" progId="Equation.DSMT4">
                  <p:embed/>
                  <p:pic>
                    <p:nvPicPr>
                      <p:cNvPr id="0" name="Picture 5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60232" y="3573016"/>
                        <a:ext cx="2354263" cy="639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6 Objeto"/>
          <p:cNvGraphicFramePr>
            <a:graphicFrameLocks noChangeAspect="1"/>
          </p:cNvGraphicFramePr>
          <p:nvPr>
            <p:extLst>
              <p:ext uri="{D42A27DB-BD31-4B8C-83A1-F6EECF244321}">
                <p14:modId xmlns:p14="http://schemas.microsoft.com/office/powerpoint/2010/main" val="1493192806"/>
              </p:ext>
            </p:extLst>
          </p:nvPr>
        </p:nvGraphicFramePr>
        <p:xfrm>
          <a:off x="3992563" y="4970239"/>
          <a:ext cx="2608262" cy="835025"/>
        </p:xfrm>
        <a:graphic>
          <a:graphicData uri="http://schemas.openxmlformats.org/presentationml/2006/ole">
            <mc:AlternateContent xmlns:mc="http://schemas.openxmlformats.org/markup-compatibility/2006">
              <mc:Choice xmlns:v="urn:schemas-microsoft-com:vml" Requires="v">
                <p:oleObj spid="_x0000_s3133" name="Equation" r:id="rId9" imgW="1701800" imgH="546100" progId="Equation.DSMT4">
                  <p:embed/>
                </p:oleObj>
              </mc:Choice>
              <mc:Fallback>
                <p:oleObj name="Equation" r:id="rId9" imgW="1701800" imgH="546100" progId="Equation.DSMT4">
                  <p:embed/>
                  <p:pic>
                    <p:nvPicPr>
                      <p:cNvPr id="0" name="Picture 5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92563" y="4970239"/>
                        <a:ext cx="2608262" cy="835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9 CuadroTexto"/>
          <p:cNvSpPr txBox="1"/>
          <p:nvPr/>
        </p:nvSpPr>
        <p:spPr>
          <a:xfrm>
            <a:off x="6516216" y="836712"/>
            <a:ext cx="2627784" cy="584775"/>
          </a:xfrm>
          <a:prstGeom prst="rect">
            <a:avLst/>
          </a:prstGeom>
          <a:solidFill>
            <a:schemeClr val="accent6">
              <a:lumMod val="20000"/>
              <a:lumOff val="80000"/>
            </a:schemeClr>
          </a:solidFill>
        </p:spPr>
        <p:txBody>
          <a:bodyPr wrap="square" rtlCol="0">
            <a:spAutoFit/>
          </a:bodyPr>
          <a:lstStyle/>
          <a:p>
            <a:r>
              <a:rPr lang="es-ES" sz="1600" dirty="0" smtClean="0"/>
              <a:t>Media= a/ (</a:t>
            </a:r>
            <a:r>
              <a:rPr lang="es-ES" sz="1600" dirty="0" err="1" smtClean="0"/>
              <a:t>a+b</a:t>
            </a:r>
            <a:r>
              <a:rPr lang="es-ES" sz="1600" dirty="0" smtClean="0"/>
              <a:t>)</a:t>
            </a:r>
          </a:p>
          <a:p>
            <a:r>
              <a:rPr lang="es-ES" sz="1600" dirty="0" smtClean="0"/>
              <a:t> Varianza=ab/((</a:t>
            </a:r>
            <a:r>
              <a:rPr lang="es-ES" sz="1600" dirty="0" err="1" smtClean="0"/>
              <a:t>a+b</a:t>
            </a:r>
            <a:r>
              <a:rPr lang="es-ES" sz="1600" dirty="0" smtClean="0"/>
              <a:t>)</a:t>
            </a:r>
            <a:r>
              <a:rPr lang="es-ES" sz="1600" baseline="30000" dirty="0" smtClean="0"/>
              <a:t>2</a:t>
            </a:r>
            <a:r>
              <a:rPr lang="es-ES" sz="1600" dirty="0" smtClean="0"/>
              <a:t>(a+b+1))</a:t>
            </a:r>
            <a:endParaRPr lang="es-ES" sz="1600" dirty="0"/>
          </a:p>
        </p:txBody>
      </p:sp>
      <p:sp>
        <p:nvSpPr>
          <p:cNvPr id="12" name="11 CuadroTexto"/>
          <p:cNvSpPr txBox="1"/>
          <p:nvPr/>
        </p:nvSpPr>
        <p:spPr>
          <a:xfrm>
            <a:off x="5868144" y="5877272"/>
            <a:ext cx="2952328" cy="584775"/>
          </a:xfrm>
          <a:prstGeom prst="rect">
            <a:avLst/>
          </a:prstGeom>
          <a:solidFill>
            <a:schemeClr val="accent6">
              <a:lumMod val="20000"/>
              <a:lumOff val="80000"/>
            </a:schemeClr>
          </a:solidFill>
        </p:spPr>
        <p:txBody>
          <a:bodyPr wrap="square" rtlCol="0">
            <a:spAutoFit/>
          </a:bodyPr>
          <a:lstStyle/>
          <a:p>
            <a:r>
              <a:rPr lang="es-ES" sz="1600" dirty="0" smtClean="0"/>
              <a:t>Media= </a:t>
            </a:r>
            <a:r>
              <a:rPr lang="es-ES" sz="1600" dirty="0" err="1" smtClean="0"/>
              <a:t>exp</a:t>
            </a:r>
            <a:r>
              <a:rPr lang="es-ES" sz="1600" dirty="0" smtClean="0"/>
              <a:t>(</a:t>
            </a:r>
            <a:r>
              <a:rPr lang="el-GR" sz="1600" dirty="0" smtClean="0"/>
              <a:t>μ</a:t>
            </a:r>
            <a:r>
              <a:rPr lang="es-ES" sz="1600" dirty="0" smtClean="0"/>
              <a:t>+</a:t>
            </a:r>
            <a:r>
              <a:rPr lang="el-GR" sz="1600" dirty="0" smtClean="0"/>
              <a:t>σ</a:t>
            </a:r>
            <a:r>
              <a:rPr lang="es-ES" sz="1600" baseline="30000" dirty="0" smtClean="0"/>
              <a:t>2</a:t>
            </a:r>
            <a:r>
              <a:rPr lang="es-ES" sz="1600" dirty="0" smtClean="0"/>
              <a:t>/2)</a:t>
            </a:r>
          </a:p>
          <a:p>
            <a:r>
              <a:rPr lang="es-ES" sz="1600" dirty="0" smtClean="0"/>
              <a:t> Varianza=(</a:t>
            </a:r>
            <a:r>
              <a:rPr lang="es-ES" sz="1600" dirty="0" err="1" smtClean="0"/>
              <a:t>exp</a:t>
            </a:r>
            <a:r>
              <a:rPr lang="es-ES" sz="1600" dirty="0" smtClean="0"/>
              <a:t>(</a:t>
            </a:r>
            <a:r>
              <a:rPr lang="el-GR" sz="1600" dirty="0" smtClean="0"/>
              <a:t>σ</a:t>
            </a:r>
            <a:r>
              <a:rPr lang="es-ES" sz="1600" baseline="30000" dirty="0" smtClean="0"/>
              <a:t>2</a:t>
            </a:r>
            <a:r>
              <a:rPr lang="es-ES" sz="1600" dirty="0" smtClean="0"/>
              <a:t>)-1)</a:t>
            </a:r>
            <a:r>
              <a:rPr lang="es-ES" sz="1600" dirty="0" err="1" smtClean="0"/>
              <a:t>exp</a:t>
            </a:r>
            <a:r>
              <a:rPr lang="es-ES" sz="1600" dirty="0" smtClean="0"/>
              <a:t>(2</a:t>
            </a:r>
            <a:r>
              <a:rPr lang="el-GR" sz="1600" dirty="0" smtClean="0"/>
              <a:t>μ</a:t>
            </a:r>
            <a:r>
              <a:rPr lang="es-ES" sz="1600" dirty="0" smtClean="0"/>
              <a:t>+</a:t>
            </a:r>
            <a:r>
              <a:rPr lang="el-GR" sz="1600" dirty="0" smtClean="0"/>
              <a:t>σ</a:t>
            </a:r>
            <a:r>
              <a:rPr lang="es-ES" sz="1600" baseline="30000" dirty="0" smtClean="0"/>
              <a:t>2</a:t>
            </a:r>
            <a:r>
              <a:rPr lang="es-ES" sz="1600" dirty="0" smtClean="0"/>
              <a:t>)</a:t>
            </a:r>
            <a:endParaRPr lang="es-ES" sz="1600" dirty="0"/>
          </a:p>
        </p:txBody>
      </p:sp>
    </p:spTree>
    <p:extLst>
      <p:ext uri="{BB962C8B-B14F-4D97-AF65-F5344CB8AC3E}">
        <p14:creationId xmlns:p14="http://schemas.microsoft.com/office/powerpoint/2010/main" val="423371927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677108"/>
          </a:xfrm>
          <a:prstGeom prst="rect">
            <a:avLst/>
          </a:prstGeom>
          <a:solidFill>
            <a:schemeClr val="accent1">
              <a:lumMod val="60000"/>
              <a:lumOff val="40000"/>
            </a:schemeClr>
          </a:solidFill>
        </p:spPr>
        <p:txBody>
          <a:bodyPr wrap="square" rtlCol="0">
            <a:spAutoFit/>
          </a:bodyPr>
          <a:lstStyle/>
          <a:p>
            <a:pPr algn="ctr"/>
            <a:r>
              <a:rPr lang="es-ES" sz="3800" b="1" dirty="0" smtClean="0"/>
              <a:t>FUNCIONES  distribución de probabilidad</a:t>
            </a:r>
            <a:endParaRPr lang="es-ES" sz="3800" b="1" dirty="0"/>
          </a:p>
        </p:txBody>
      </p:sp>
      <p:sp>
        <p:nvSpPr>
          <p:cNvPr id="665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36195" name="Picture 3"/>
          <p:cNvPicPr>
            <a:picLocks noChangeAspect="1" noChangeArrowheads="1"/>
          </p:cNvPicPr>
          <p:nvPr/>
        </p:nvPicPr>
        <p:blipFill>
          <a:blip r:embed="rId2" cstate="print"/>
          <a:srcRect/>
          <a:stretch>
            <a:fillRect/>
          </a:stretch>
        </p:blipFill>
        <p:spPr bwMode="auto">
          <a:xfrm>
            <a:off x="467544" y="4293096"/>
            <a:ext cx="8097192" cy="1512168"/>
          </a:xfrm>
          <a:prstGeom prst="rect">
            <a:avLst/>
          </a:prstGeom>
          <a:noFill/>
          <a:ln w="9525">
            <a:noFill/>
            <a:miter lim="800000"/>
            <a:headEnd/>
            <a:tailEnd/>
          </a:ln>
        </p:spPr>
      </p:pic>
      <p:pic>
        <p:nvPicPr>
          <p:cNvPr id="146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036" y="836712"/>
            <a:ext cx="8267700"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005908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677108"/>
          </a:xfrm>
          <a:prstGeom prst="rect">
            <a:avLst/>
          </a:prstGeom>
          <a:solidFill>
            <a:schemeClr val="accent1">
              <a:lumMod val="60000"/>
              <a:lumOff val="40000"/>
            </a:schemeClr>
          </a:solidFill>
        </p:spPr>
        <p:txBody>
          <a:bodyPr wrap="square" rtlCol="0">
            <a:spAutoFit/>
          </a:bodyPr>
          <a:lstStyle/>
          <a:p>
            <a:pPr algn="ctr"/>
            <a:r>
              <a:rPr lang="es-ES" sz="3800" b="1" dirty="0" smtClean="0"/>
              <a:t>FUNCIONES  distribución de probabilidad</a:t>
            </a:r>
            <a:endParaRPr lang="es-ES" sz="3800" b="1" dirty="0"/>
          </a:p>
        </p:txBody>
      </p:sp>
      <p:sp>
        <p:nvSpPr>
          <p:cNvPr id="665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4848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677108"/>
            <a:ext cx="5599116" cy="2031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3" cstate="print"/>
          <a:srcRect/>
          <a:stretch>
            <a:fillRect/>
          </a:stretch>
        </p:blipFill>
        <p:spPr bwMode="auto">
          <a:xfrm>
            <a:off x="4592400" y="2276872"/>
            <a:ext cx="3387080" cy="4433446"/>
          </a:xfrm>
          <a:prstGeom prst="rect">
            <a:avLst/>
          </a:prstGeom>
          <a:noFill/>
          <a:ln w="9525">
            <a:noFill/>
            <a:miter lim="800000"/>
            <a:headEnd/>
            <a:tailEnd/>
          </a:ln>
        </p:spPr>
      </p:pic>
    </p:spTree>
    <p:extLst>
      <p:ext uri="{BB962C8B-B14F-4D97-AF65-F5344CB8AC3E}">
        <p14:creationId xmlns:p14="http://schemas.microsoft.com/office/powerpoint/2010/main" val="277090095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677108"/>
          </a:xfrm>
          <a:prstGeom prst="rect">
            <a:avLst/>
          </a:prstGeom>
          <a:solidFill>
            <a:schemeClr val="accent1">
              <a:lumMod val="60000"/>
              <a:lumOff val="40000"/>
            </a:schemeClr>
          </a:solidFill>
        </p:spPr>
        <p:txBody>
          <a:bodyPr wrap="square" rtlCol="0">
            <a:spAutoFit/>
          </a:bodyPr>
          <a:lstStyle/>
          <a:p>
            <a:pPr algn="ctr"/>
            <a:r>
              <a:rPr lang="es-ES" sz="3800" b="1" dirty="0" smtClean="0"/>
              <a:t>FUNCIONES  distribución de probabilidad</a:t>
            </a:r>
            <a:endParaRPr lang="es-ES" sz="3800" b="1" dirty="0"/>
          </a:p>
        </p:txBody>
      </p:sp>
      <p:sp>
        <p:nvSpPr>
          <p:cNvPr id="665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39266" name="Picture 2"/>
          <p:cNvPicPr>
            <a:picLocks noChangeAspect="1" noChangeArrowheads="1"/>
          </p:cNvPicPr>
          <p:nvPr/>
        </p:nvPicPr>
        <p:blipFill>
          <a:blip r:embed="rId2" cstate="print"/>
          <a:srcRect/>
          <a:stretch>
            <a:fillRect/>
          </a:stretch>
        </p:blipFill>
        <p:spPr bwMode="auto">
          <a:xfrm>
            <a:off x="323528" y="836712"/>
            <a:ext cx="8868235" cy="864096"/>
          </a:xfrm>
          <a:prstGeom prst="rect">
            <a:avLst/>
          </a:prstGeom>
          <a:noFill/>
          <a:ln w="9525">
            <a:noFill/>
            <a:miter lim="800000"/>
            <a:headEnd/>
            <a:tailEnd/>
          </a:ln>
        </p:spPr>
      </p:pic>
      <p:pic>
        <p:nvPicPr>
          <p:cNvPr id="139267" name="Picture 3"/>
          <p:cNvPicPr>
            <a:picLocks noChangeAspect="1" noChangeArrowheads="1"/>
          </p:cNvPicPr>
          <p:nvPr/>
        </p:nvPicPr>
        <p:blipFill>
          <a:blip r:embed="rId3" cstate="print"/>
          <a:srcRect/>
          <a:stretch>
            <a:fillRect/>
          </a:stretch>
        </p:blipFill>
        <p:spPr bwMode="auto">
          <a:xfrm>
            <a:off x="1927225" y="1701800"/>
            <a:ext cx="5287963" cy="3452813"/>
          </a:xfrm>
          <a:prstGeom prst="rect">
            <a:avLst/>
          </a:prstGeom>
          <a:noFill/>
          <a:ln w="9525">
            <a:noFill/>
            <a:miter lim="800000"/>
            <a:headEnd/>
            <a:tailEnd/>
          </a:ln>
        </p:spPr>
      </p:pic>
    </p:spTree>
    <p:extLst>
      <p:ext uri="{BB962C8B-B14F-4D97-AF65-F5344CB8AC3E}">
        <p14:creationId xmlns:p14="http://schemas.microsoft.com/office/powerpoint/2010/main" val="38847709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677108"/>
          </a:xfrm>
          <a:prstGeom prst="rect">
            <a:avLst/>
          </a:prstGeom>
          <a:solidFill>
            <a:schemeClr val="accent1">
              <a:lumMod val="60000"/>
              <a:lumOff val="40000"/>
            </a:schemeClr>
          </a:solidFill>
        </p:spPr>
        <p:txBody>
          <a:bodyPr wrap="square" rtlCol="0">
            <a:spAutoFit/>
          </a:bodyPr>
          <a:lstStyle/>
          <a:p>
            <a:pPr algn="ctr"/>
            <a:r>
              <a:rPr lang="es-ES" sz="3800" b="1" dirty="0" smtClean="0"/>
              <a:t>FUNCIONES  distribución de probabilidad</a:t>
            </a:r>
            <a:endParaRPr lang="es-ES" sz="3800" b="1" dirty="0"/>
          </a:p>
        </p:txBody>
      </p:sp>
      <p:sp>
        <p:nvSpPr>
          <p:cNvPr id="665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40290" name="Picture 2"/>
          <p:cNvPicPr>
            <a:picLocks noChangeAspect="1" noChangeArrowheads="1"/>
          </p:cNvPicPr>
          <p:nvPr/>
        </p:nvPicPr>
        <p:blipFill>
          <a:blip r:embed="rId2" cstate="print"/>
          <a:srcRect/>
          <a:stretch>
            <a:fillRect/>
          </a:stretch>
        </p:blipFill>
        <p:spPr bwMode="auto">
          <a:xfrm>
            <a:off x="755576" y="692696"/>
            <a:ext cx="7406156" cy="1440160"/>
          </a:xfrm>
          <a:prstGeom prst="rect">
            <a:avLst/>
          </a:prstGeom>
          <a:noFill/>
          <a:ln w="9525">
            <a:noFill/>
            <a:miter lim="800000"/>
            <a:headEnd/>
            <a:tailEnd/>
          </a:ln>
        </p:spPr>
      </p:pic>
      <p:pic>
        <p:nvPicPr>
          <p:cNvPr id="140291" name="Picture 3"/>
          <p:cNvPicPr>
            <a:picLocks noChangeAspect="1" noChangeArrowheads="1"/>
          </p:cNvPicPr>
          <p:nvPr/>
        </p:nvPicPr>
        <p:blipFill>
          <a:blip r:embed="rId3" cstate="print"/>
          <a:srcRect/>
          <a:stretch>
            <a:fillRect/>
          </a:stretch>
        </p:blipFill>
        <p:spPr bwMode="auto">
          <a:xfrm>
            <a:off x="323528" y="1904999"/>
            <a:ext cx="8636459" cy="4251795"/>
          </a:xfrm>
          <a:prstGeom prst="rect">
            <a:avLst/>
          </a:prstGeom>
          <a:noFill/>
          <a:ln w="9525">
            <a:noFill/>
            <a:miter lim="800000"/>
            <a:headEnd/>
            <a:tailEnd/>
          </a:ln>
        </p:spPr>
      </p:pic>
    </p:spTree>
    <p:extLst>
      <p:ext uri="{BB962C8B-B14F-4D97-AF65-F5344CB8AC3E}">
        <p14:creationId xmlns:p14="http://schemas.microsoft.com/office/powerpoint/2010/main" val="352838261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677108"/>
          </a:xfrm>
          <a:prstGeom prst="rect">
            <a:avLst/>
          </a:prstGeom>
          <a:solidFill>
            <a:schemeClr val="accent1">
              <a:lumMod val="60000"/>
              <a:lumOff val="40000"/>
            </a:schemeClr>
          </a:solidFill>
        </p:spPr>
        <p:txBody>
          <a:bodyPr wrap="square" rtlCol="0">
            <a:spAutoFit/>
          </a:bodyPr>
          <a:lstStyle/>
          <a:p>
            <a:pPr algn="ctr"/>
            <a:r>
              <a:rPr lang="es-ES" sz="3800" b="1" dirty="0" smtClean="0"/>
              <a:t>FUNCIONES  distribución de probabilidad</a:t>
            </a:r>
            <a:endParaRPr lang="es-ES" sz="3800" b="1" dirty="0"/>
          </a:p>
        </p:txBody>
      </p:sp>
      <p:sp>
        <p:nvSpPr>
          <p:cNvPr id="665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41314" name="Picture 2"/>
          <p:cNvPicPr>
            <a:picLocks noChangeAspect="1" noChangeArrowheads="1"/>
          </p:cNvPicPr>
          <p:nvPr/>
        </p:nvPicPr>
        <p:blipFill>
          <a:blip r:embed="rId2" cstate="print"/>
          <a:srcRect/>
          <a:stretch>
            <a:fillRect/>
          </a:stretch>
        </p:blipFill>
        <p:spPr bwMode="auto">
          <a:xfrm>
            <a:off x="827584" y="836712"/>
            <a:ext cx="7727072" cy="1440160"/>
          </a:xfrm>
          <a:prstGeom prst="rect">
            <a:avLst/>
          </a:prstGeom>
          <a:noFill/>
          <a:ln w="9525">
            <a:noFill/>
            <a:miter lim="800000"/>
            <a:headEnd/>
            <a:tailEnd/>
          </a:ln>
        </p:spPr>
      </p:pic>
      <p:pic>
        <p:nvPicPr>
          <p:cNvPr id="141315" name="Picture 3"/>
          <p:cNvPicPr>
            <a:picLocks noChangeAspect="1" noChangeArrowheads="1"/>
          </p:cNvPicPr>
          <p:nvPr/>
        </p:nvPicPr>
        <p:blipFill>
          <a:blip r:embed="rId3" cstate="print"/>
          <a:srcRect/>
          <a:stretch>
            <a:fillRect/>
          </a:stretch>
        </p:blipFill>
        <p:spPr bwMode="auto">
          <a:xfrm>
            <a:off x="303175" y="2060848"/>
            <a:ext cx="8444826" cy="4032448"/>
          </a:xfrm>
          <a:prstGeom prst="rect">
            <a:avLst/>
          </a:prstGeom>
          <a:noFill/>
          <a:ln w="9525">
            <a:noFill/>
            <a:miter lim="800000"/>
            <a:headEnd/>
            <a:tailEnd/>
          </a:ln>
        </p:spPr>
      </p:pic>
    </p:spTree>
    <p:extLst>
      <p:ext uri="{BB962C8B-B14F-4D97-AF65-F5344CB8AC3E}">
        <p14:creationId xmlns:p14="http://schemas.microsoft.com/office/powerpoint/2010/main" val="419560437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677108"/>
          </a:xfrm>
          <a:prstGeom prst="rect">
            <a:avLst/>
          </a:prstGeom>
          <a:solidFill>
            <a:schemeClr val="accent1">
              <a:lumMod val="60000"/>
              <a:lumOff val="40000"/>
            </a:schemeClr>
          </a:solidFill>
        </p:spPr>
        <p:txBody>
          <a:bodyPr wrap="square" rtlCol="0">
            <a:spAutoFit/>
          </a:bodyPr>
          <a:lstStyle/>
          <a:p>
            <a:pPr algn="ctr"/>
            <a:r>
              <a:rPr lang="es-ES" sz="3800" b="1" dirty="0" smtClean="0"/>
              <a:t>FUNCIONES  INVERSAS (CUANTILES)</a:t>
            </a:r>
            <a:endParaRPr lang="es-ES" sz="3800" b="1" dirty="0"/>
          </a:p>
        </p:txBody>
      </p:sp>
      <p:sp>
        <p:nvSpPr>
          <p:cNvPr id="665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 name="3 CuadroTexto"/>
          <p:cNvSpPr txBox="1"/>
          <p:nvPr/>
        </p:nvSpPr>
        <p:spPr>
          <a:xfrm>
            <a:off x="395536" y="692696"/>
            <a:ext cx="8748464" cy="1292662"/>
          </a:xfrm>
          <a:prstGeom prst="rect">
            <a:avLst/>
          </a:prstGeom>
          <a:noFill/>
        </p:spPr>
        <p:txBody>
          <a:bodyPr wrap="square" rtlCol="0">
            <a:spAutoFit/>
          </a:bodyPr>
          <a:lstStyle/>
          <a:p>
            <a:r>
              <a:rPr lang="es-ES" dirty="0" smtClean="0"/>
              <a:t>Existe una función que nos permite calcular los </a:t>
            </a:r>
            <a:r>
              <a:rPr lang="es-ES" dirty="0" err="1" smtClean="0"/>
              <a:t>cuántiles</a:t>
            </a:r>
            <a:r>
              <a:rPr lang="es-ES" dirty="0" smtClean="0"/>
              <a:t> de bastantes distribuciones: La función </a:t>
            </a:r>
            <a:r>
              <a:rPr lang="es-ES" dirty="0" err="1" smtClean="0"/>
              <a:t>cuántil</a:t>
            </a:r>
            <a:r>
              <a:rPr lang="es-ES" dirty="0" smtClean="0"/>
              <a:t>. Siempre entre paréntesis se incluye la distribución, la probabilidad y los parámetros que caracterizan a la probabilidad. </a:t>
            </a:r>
          </a:p>
          <a:p>
            <a:r>
              <a:rPr lang="es-ES" sz="2400" dirty="0" smtClean="0">
                <a:solidFill>
                  <a:srgbClr val="FF0000"/>
                </a:solidFill>
              </a:rPr>
              <a:t>QUANTILE(</a:t>
            </a:r>
            <a:r>
              <a:rPr lang="es-ES" sz="2400" dirty="0" smtClean="0">
                <a:solidFill>
                  <a:srgbClr val="FF0000"/>
                </a:solidFill>
                <a:hlinkClick r:id="rId2" tooltip="Description of syntax: distribution"/>
              </a:rPr>
              <a:t>‘</a:t>
            </a:r>
            <a:r>
              <a:rPr lang="es-ES" sz="2400" dirty="0" err="1" smtClean="0">
                <a:solidFill>
                  <a:srgbClr val="FF0000"/>
                </a:solidFill>
                <a:hlinkClick r:id="rId2" tooltip="Description of syntax: distribution"/>
              </a:rPr>
              <a:t>distribucion</a:t>
            </a:r>
            <a:r>
              <a:rPr lang="es-ES" sz="2400" dirty="0" smtClean="0">
                <a:solidFill>
                  <a:srgbClr val="FF0000"/>
                </a:solidFill>
              </a:rPr>
              <a:t>’, </a:t>
            </a:r>
            <a:r>
              <a:rPr lang="es-ES" sz="2400" dirty="0" smtClean="0">
                <a:solidFill>
                  <a:srgbClr val="FF0000"/>
                </a:solidFill>
                <a:hlinkClick r:id="rId2" tooltip="Description of syntax: probability"/>
              </a:rPr>
              <a:t>probabilidad</a:t>
            </a:r>
            <a:r>
              <a:rPr lang="es-ES" sz="2400" dirty="0" smtClean="0">
                <a:solidFill>
                  <a:srgbClr val="FF0000"/>
                </a:solidFill>
              </a:rPr>
              <a:t>, </a:t>
            </a:r>
            <a:r>
              <a:rPr lang="es-ES" sz="2400" dirty="0" smtClean="0">
                <a:solidFill>
                  <a:srgbClr val="FF0000"/>
                </a:solidFill>
                <a:hlinkClick r:id="rId2" tooltip="Description of syntax: parameter-1, …, parameter-k"/>
              </a:rPr>
              <a:t>parametro-1, …, </a:t>
            </a:r>
            <a:r>
              <a:rPr lang="es-ES" sz="2400" dirty="0" err="1" smtClean="0">
                <a:solidFill>
                  <a:srgbClr val="FF0000"/>
                </a:solidFill>
                <a:hlinkClick r:id="rId2" tooltip="Description of syntax: parameter-1, …, parameter-k"/>
              </a:rPr>
              <a:t>parametro</a:t>
            </a:r>
            <a:r>
              <a:rPr lang="es-ES" sz="2400" dirty="0" smtClean="0">
                <a:solidFill>
                  <a:srgbClr val="FF0000"/>
                </a:solidFill>
                <a:hlinkClick r:id="rId2" tooltip="Description of syntax: parameter-1, …, parameter-k"/>
              </a:rPr>
              <a:t>-k</a:t>
            </a:r>
            <a:r>
              <a:rPr lang="es-ES" sz="2400" dirty="0" smtClean="0">
                <a:solidFill>
                  <a:srgbClr val="FF0000"/>
                </a:solidFill>
              </a:rPr>
              <a:t>) </a:t>
            </a:r>
            <a:endParaRPr lang="es-ES" sz="2400" dirty="0">
              <a:solidFill>
                <a:srgbClr val="FF0000"/>
              </a:solidFill>
            </a:endParaRPr>
          </a:p>
        </p:txBody>
      </p:sp>
      <p:pic>
        <p:nvPicPr>
          <p:cNvPr id="78851" name="Picture 3"/>
          <p:cNvPicPr>
            <a:picLocks noChangeAspect="1" noChangeArrowheads="1"/>
          </p:cNvPicPr>
          <p:nvPr/>
        </p:nvPicPr>
        <p:blipFill>
          <a:blip r:embed="rId3" cstate="print"/>
          <a:srcRect/>
          <a:stretch>
            <a:fillRect/>
          </a:stretch>
        </p:blipFill>
        <p:spPr bwMode="auto">
          <a:xfrm>
            <a:off x="971600" y="2042463"/>
            <a:ext cx="6051773" cy="4338865"/>
          </a:xfrm>
          <a:prstGeom prst="rect">
            <a:avLst/>
          </a:prstGeom>
          <a:noFill/>
          <a:ln w="9525">
            <a:noFill/>
            <a:miter lim="800000"/>
            <a:headEnd/>
            <a:tailEnd/>
          </a:ln>
        </p:spPr>
      </p:pic>
      <p:cxnSp>
        <p:nvCxnSpPr>
          <p:cNvPr id="15" name="14 Conector recto"/>
          <p:cNvCxnSpPr/>
          <p:nvPr/>
        </p:nvCxnSpPr>
        <p:spPr>
          <a:xfrm>
            <a:off x="3563888" y="3212976"/>
            <a:ext cx="0" cy="266429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9" name="18 Grupo"/>
          <p:cNvGrpSpPr/>
          <p:nvPr/>
        </p:nvGrpSpPr>
        <p:grpSpPr>
          <a:xfrm>
            <a:off x="3563888" y="4293096"/>
            <a:ext cx="2448272" cy="1584176"/>
            <a:chOff x="3563888" y="4293096"/>
            <a:chExt cx="2448272" cy="1584176"/>
          </a:xfrm>
        </p:grpSpPr>
        <p:sp>
          <p:nvSpPr>
            <p:cNvPr id="16" name="15 CuadroTexto"/>
            <p:cNvSpPr txBox="1"/>
            <p:nvPr/>
          </p:nvSpPr>
          <p:spPr>
            <a:xfrm>
              <a:off x="4139952" y="4293096"/>
              <a:ext cx="1872208" cy="369332"/>
            </a:xfrm>
            <a:prstGeom prst="rect">
              <a:avLst/>
            </a:prstGeom>
            <a:noFill/>
          </p:spPr>
          <p:txBody>
            <a:bodyPr wrap="square" rtlCol="0">
              <a:spAutoFit/>
            </a:bodyPr>
            <a:lstStyle/>
            <a:p>
              <a:r>
                <a:rPr lang="es-ES" dirty="0" smtClean="0"/>
                <a:t>3.2</a:t>
              </a:r>
              <a:endParaRPr lang="es-ES" dirty="0"/>
            </a:p>
          </p:txBody>
        </p:sp>
        <p:cxnSp>
          <p:nvCxnSpPr>
            <p:cNvPr id="18" name="17 Conector recto de flecha"/>
            <p:cNvCxnSpPr/>
            <p:nvPr/>
          </p:nvCxnSpPr>
          <p:spPr>
            <a:xfrm flipH="1">
              <a:off x="3563888" y="4581128"/>
              <a:ext cx="792088" cy="1296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8623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677108"/>
          </a:xfrm>
          <a:prstGeom prst="rect">
            <a:avLst/>
          </a:prstGeom>
          <a:solidFill>
            <a:schemeClr val="accent1">
              <a:lumMod val="60000"/>
              <a:lumOff val="40000"/>
            </a:schemeClr>
          </a:solidFill>
        </p:spPr>
        <p:txBody>
          <a:bodyPr wrap="square" rtlCol="0">
            <a:spAutoFit/>
          </a:bodyPr>
          <a:lstStyle/>
          <a:p>
            <a:pPr algn="ctr"/>
            <a:r>
              <a:rPr lang="es-ES" sz="3800" b="1" dirty="0" smtClean="0"/>
              <a:t>FUNCIONES  INVERSAS (CUANTILES)</a:t>
            </a:r>
            <a:endParaRPr lang="es-ES" sz="3800" b="1" dirty="0"/>
          </a:p>
        </p:txBody>
      </p:sp>
      <p:sp>
        <p:nvSpPr>
          <p:cNvPr id="665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 name="3 CuadroTexto"/>
          <p:cNvSpPr txBox="1"/>
          <p:nvPr/>
        </p:nvSpPr>
        <p:spPr>
          <a:xfrm>
            <a:off x="395536" y="692696"/>
            <a:ext cx="8748464" cy="1569660"/>
          </a:xfrm>
          <a:prstGeom prst="rect">
            <a:avLst/>
          </a:prstGeom>
          <a:noFill/>
        </p:spPr>
        <p:txBody>
          <a:bodyPr wrap="square" rtlCol="0">
            <a:spAutoFit/>
          </a:bodyPr>
          <a:lstStyle/>
          <a:p>
            <a:r>
              <a:rPr lang="es-ES" dirty="0" smtClean="0"/>
              <a:t>Existe una función que nos permite calcular los </a:t>
            </a:r>
            <a:r>
              <a:rPr lang="es-ES" dirty="0" err="1" smtClean="0"/>
              <a:t>cuántiles</a:t>
            </a:r>
            <a:r>
              <a:rPr lang="es-ES" dirty="0" smtClean="0"/>
              <a:t> de bastantes distribuciones: La función </a:t>
            </a:r>
            <a:r>
              <a:rPr lang="es-ES" dirty="0" err="1" smtClean="0"/>
              <a:t>cuántil</a:t>
            </a:r>
            <a:r>
              <a:rPr lang="es-ES" dirty="0" smtClean="0"/>
              <a:t>. Siempre entre paréntesis se incluye la distribución, la probabilidad y los parámetros que caracterizan a la probabilidad. </a:t>
            </a:r>
          </a:p>
          <a:p>
            <a:endParaRPr lang="es-ES" dirty="0" smtClean="0"/>
          </a:p>
          <a:p>
            <a:r>
              <a:rPr lang="es-ES" sz="2400" dirty="0" smtClean="0">
                <a:solidFill>
                  <a:srgbClr val="FF0000"/>
                </a:solidFill>
              </a:rPr>
              <a:t>QUANTILE(</a:t>
            </a:r>
            <a:r>
              <a:rPr lang="es-ES" sz="2400" dirty="0" smtClean="0">
                <a:solidFill>
                  <a:srgbClr val="FF0000"/>
                </a:solidFill>
                <a:hlinkClick r:id="rId2" tooltip="Description of syntax: distribution"/>
              </a:rPr>
              <a:t>‘</a:t>
            </a:r>
            <a:r>
              <a:rPr lang="es-ES" sz="2400" dirty="0" err="1" smtClean="0">
                <a:solidFill>
                  <a:srgbClr val="FF0000"/>
                </a:solidFill>
                <a:hlinkClick r:id="rId2" tooltip="Description of syntax: distribution"/>
              </a:rPr>
              <a:t>distribucion</a:t>
            </a:r>
            <a:r>
              <a:rPr lang="es-ES" sz="2400" dirty="0" smtClean="0">
                <a:solidFill>
                  <a:srgbClr val="FF0000"/>
                </a:solidFill>
              </a:rPr>
              <a:t>’, </a:t>
            </a:r>
            <a:r>
              <a:rPr lang="es-ES" sz="2400" dirty="0" smtClean="0">
                <a:solidFill>
                  <a:srgbClr val="FF0000"/>
                </a:solidFill>
                <a:hlinkClick r:id="rId2" tooltip="Description of syntax: probability"/>
              </a:rPr>
              <a:t>probabilidad</a:t>
            </a:r>
            <a:r>
              <a:rPr lang="es-ES" sz="2400" dirty="0" smtClean="0">
                <a:solidFill>
                  <a:srgbClr val="FF0000"/>
                </a:solidFill>
              </a:rPr>
              <a:t>, </a:t>
            </a:r>
            <a:r>
              <a:rPr lang="es-ES" sz="2400" dirty="0" smtClean="0">
                <a:solidFill>
                  <a:srgbClr val="FF0000"/>
                </a:solidFill>
                <a:hlinkClick r:id="rId2" tooltip="Description of syntax: parameter-1, …, parameter-k"/>
              </a:rPr>
              <a:t>parametro-1, …, </a:t>
            </a:r>
            <a:r>
              <a:rPr lang="es-ES" sz="2400" dirty="0" err="1" smtClean="0">
                <a:solidFill>
                  <a:srgbClr val="FF0000"/>
                </a:solidFill>
                <a:hlinkClick r:id="rId2" tooltip="Description of syntax: parameter-1, …, parameter-k"/>
              </a:rPr>
              <a:t>parametro</a:t>
            </a:r>
            <a:r>
              <a:rPr lang="es-ES" sz="2400" dirty="0" smtClean="0">
                <a:solidFill>
                  <a:srgbClr val="FF0000"/>
                </a:solidFill>
                <a:hlinkClick r:id="rId2" tooltip="Description of syntax: parameter-1, …, parameter-k"/>
              </a:rPr>
              <a:t>-k</a:t>
            </a:r>
            <a:r>
              <a:rPr lang="es-ES" sz="2400" dirty="0" smtClean="0">
                <a:solidFill>
                  <a:srgbClr val="FF0000"/>
                </a:solidFill>
              </a:rPr>
              <a:t>) </a:t>
            </a:r>
            <a:endParaRPr lang="es-ES" sz="2400" dirty="0">
              <a:solidFill>
                <a:srgbClr val="FF0000"/>
              </a:solidFill>
            </a:endParaRPr>
          </a:p>
        </p:txBody>
      </p:sp>
      <p:grpSp>
        <p:nvGrpSpPr>
          <p:cNvPr id="3" name="6 Grupo"/>
          <p:cNvGrpSpPr/>
          <p:nvPr/>
        </p:nvGrpSpPr>
        <p:grpSpPr>
          <a:xfrm>
            <a:off x="683568" y="2780928"/>
            <a:ext cx="8280920" cy="2585323"/>
            <a:chOff x="683568" y="3284984"/>
            <a:chExt cx="8280920" cy="2585323"/>
          </a:xfrm>
        </p:grpSpPr>
        <p:sp>
          <p:nvSpPr>
            <p:cNvPr id="5" name="4 CuadroTexto"/>
            <p:cNvSpPr txBox="1"/>
            <p:nvPr/>
          </p:nvSpPr>
          <p:spPr>
            <a:xfrm>
              <a:off x="683568" y="3284984"/>
              <a:ext cx="7704856" cy="2585323"/>
            </a:xfrm>
            <a:prstGeom prst="rect">
              <a:avLst/>
            </a:prstGeom>
            <a:noFill/>
          </p:spPr>
          <p:txBody>
            <a:bodyPr wrap="square" rtlCol="0">
              <a:spAutoFit/>
            </a:bodyPr>
            <a:lstStyle/>
            <a:p>
              <a:r>
                <a:rPr lang="es-ES" dirty="0" smtClean="0">
                  <a:solidFill>
                    <a:srgbClr val="0070C0"/>
                  </a:solidFill>
                </a:rPr>
                <a:t>y=</a:t>
              </a:r>
              <a:r>
                <a:rPr lang="es-ES" dirty="0" err="1" smtClean="0">
                  <a:solidFill>
                    <a:srgbClr val="0070C0"/>
                  </a:solidFill>
                </a:rPr>
                <a:t>quantile</a:t>
              </a:r>
              <a:r>
                <a:rPr lang="es-ES" dirty="0" smtClean="0">
                  <a:solidFill>
                    <a:srgbClr val="0070C0"/>
                  </a:solidFill>
                </a:rPr>
                <a:t>('BETA', 0.1, 3, 4);</a:t>
              </a:r>
            </a:p>
            <a:p>
              <a:r>
                <a:rPr lang="es-ES" dirty="0" smtClean="0">
                  <a:solidFill>
                    <a:srgbClr val="0070C0"/>
                  </a:solidFill>
                </a:rPr>
                <a:t>y=</a:t>
              </a:r>
              <a:r>
                <a:rPr lang="es-ES" dirty="0" err="1" smtClean="0">
                  <a:solidFill>
                    <a:srgbClr val="0070C0"/>
                  </a:solidFill>
                </a:rPr>
                <a:t>quantile</a:t>
              </a:r>
              <a:r>
                <a:rPr lang="es-ES" dirty="0" smtClean="0">
                  <a:solidFill>
                    <a:srgbClr val="0070C0"/>
                  </a:solidFill>
                </a:rPr>
                <a:t>('BINOM', 0.4, .5, 10);</a:t>
              </a:r>
            </a:p>
            <a:p>
              <a:r>
                <a:rPr lang="es-ES" dirty="0" smtClean="0">
                  <a:solidFill>
                    <a:srgbClr val="0070C0"/>
                  </a:solidFill>
                </a:rPr>
                <a:t>y=</a:t>
              </a:r>
              <a:r>
                <a:rPr lang="es-ES" dirty="0" err="1" smtClean="0">
                  <a:solidFill>
                    <a:srgbClr val="0070C0"/>
                  </a:solidFill>
                </a:rPr>
                <a:t>quantile</a:t>
              </a:r>
              <a:r>
                <a:rPr lang="es-ES" dirty="0" smtClean="0">
                  <a:solidFill>
                    <a:srgbClr val="0070C0"/>
                  </a:solidFill>
                </a:rPr>
                <a:t>('CAUCHY', 0.85);</a:t>
              </a:r>
            </a:p>
            <a:p>
              <a:r>
                <a:rPr lang="es-ES" dirty="0" smtClean="0">
                  <a:solidFill>
                    <a:srgbClr val="0070C0"/>
                  </a:solidFill>
                </a:rPr>
                <a:t>y=</a:t>
              </a:r>
              <a:r>
                <a:rPr lang="es-ES" dirty="0" err="1" smtClean="0">
                  <a:solidFill>
                    <a:srgbClr val="0070C0"/>
                  </a:solidFill>
                </a:rPr>
                <a:t>quantile</a:t>
              </a:r>
              <a:r>
                <a:rPr lang="es-ES" dirty="0" smtClean="0">
                  <a:solidFill>
                    <a:srgbClr val="0070C0"/>
                  </a:solidFill>
                </a:rPr>
                <a:t>('CHISQ', 0.6, 11);</a:t>
              </a:r>
            </a:p>
            <a:p>
              <a:r>
                <a:rPr lang="es-ES" dirty="0" smtClean="0">
                  <a:solidFill>
                    <a:srgbClr val="0070C0"/>
                  </a:solidFill>
                </a:rPr>
                <a:t>y=</a:t>
              </a:r>
              <a:r>
                <a:rPr lang="es-ES" dirty="0" err="1" smtClean="0">
                  <a:solidFill>
                    <a:srgbClr val="0070C0"/>
                  </a:solidFill>
                </a:rPr>
                <a:t>quantile</a:t>
              </a:r>
              <a:r>
                <a:rPr lang="es-ES" dirty="0" smtClean="0">
                  <a:solidFill>
                    <a:srgbClr val="0070C0"/>
                  </a:solidFill>
                </a:rPr>
                <a:t>('CONMAXPOI', 0.2, 2.3, .4);</a:t>
              </a:r>
            </a:p>
            <a:p>
              <a:r>
                <a:rPr lang="es-ES" dirty="0" smtClean="0">
                  <a:solidFill>
                    <a:srgbClr val="0070C0"/>
                  </a:solidFill>
                </a:rPr>
                <a:t>y=</a:t>
              </a:r>
              <a:r>
                <a:rPr lang="es-ES" dirty="0" err="1" smtClean="0">
                  <a:solidFill>
                    <a:srgbClr val="0070C0"/>
                  </a:solidFill>
                </a:rPr>
                <a:t>quantile</a:t>
              </a:r>
              <a:r>
                <a:rPr lang="es-ES" dirty="0" smtClean="0">
                  <a:solidFill>
                    <a:srgbClr val="0070C0"/>
                  </a:solidFill>
                </a:rPr>
                <a:t>('EXPO', .6);</a:t>
              </a:r>
            </a:p>
            <a:p>
              <a:r>
                <a:rPr lang="es-ES" dirty="0" smtClean="0">
                  <a:solidFill>
                    <a:srgbClr val="0070C0"/>
                  </a:solidFill>
                </a:rPr>
                <a:t>y=</a:t>
              </a:r>
              <a:r>
                <a:rPr lang="es-ES" dirty="0" err="1" smtClean="0">
                  <a:solidFill>
                    <a:srgbClr val="0070C0"/>
                  </a:solidFill>
                </a:rPr>
                <a:t>quantile</a:t>
              </a:r>
              <a:r>
                <a:rPr lang="es-ES" dirty="0" smtClean="0">
                  <a:solidFill>
                    <a:srgbClr val="0070C0"/>
                  </a:solidFill>
                </a:rPr>
                <a:t>('F', .8, 2, 3);</a:t>
              </a:r>
            </a:p>
            <a:p>
              <a:r>
                <a:rPr lang="es-ES" dirty="0" smtClean="0">
                  <a:solidFill>
                    <a:srgbClr val="0070C0"/>
                  </a:solidFill>
                </a:rPr>
                <a:t>y=</a:t>
              </a:r>
              <a:r>
                <a:rPr lang="es-ES" dirty="0" err="1" smtClean="0">
                  <a:solidFill>
                    <a:srgbClr val="0070C0"/>
                  </a:solidFill>
                </a:rPr>
                <a:t>quantile</a:t>
              </a:r>
              <a:r>
                <a:rPr lang="es-ES" dirty="0" smtClean="0">
                  <a:solidFill>
                    <a:srgbClr val="0070C0"/>
                  </a:solidFill>
                </a:rPr>
                <a:t>('GAMMA', .4, 3);</a:t>
              </a:r>
            </a:p>
            <a:p>
              <a:endParaRPr lang="es-ES" dirty="0"/>
            </a:p>
          </p:txBody>
        </p:sp>
        <p:sp>
          <p:nvSpPr>
            <p:cNvPr id="6" name="5 CuadroTexto"/>
            <p:cNvSpPr txBox="1"/>
            <p:nvPr/>
          </p:nvSpPr>
          <p:spPr>
            <a:xfrm>
              <a:off x="4896544" y="3284984"/>
              <a:ext cx="4067944" cy="2585323"/>
            </a:xfrm>
            <a:prstGeom prst="rect">
              <a:avLst/>
            </a:prstGeom>
            <a:noFill/>
          </p:spPr>
          <p:txBody>
            <a:bodyPr wrap="square" rtlCol="0">
              <a:spAutoFit/>
            </a:bodyPr>
            <a:lstStyle/>
            <a:p>
              <a:r>
                <a:rPr lang="es-ES" dirty="0" smtClean="0"/>
                <a:t>0.2009088789</a:t>
              </a:r>
            </a:p>
            <a:p>
              <a:r>
                <a:rPr lang="es-ES" dirty="0" smtClean="0"/>
                <a:t>5</a:t>
              </a:r>
            </a:p>
            <a:p>
              <a:r>
                <a:rPr lang="es-ES" dirty="0" smtClean="0"/>
                <a:t>1.9626105055</a:t>
              </a:r>
            </a:p>
            <a:p>
              <a:r>
                <a:rPr lang="es-ES" dirty="0" smtClean="0"/>
                <a:t>11.529833841</a:t>
              </a:r>
            </a:p>
            <a:p>
              <a:r>
                <a:rPr lang="es-ES" dirty="0" smtClean="0"/>
                <a:t>5</a:t>
              </a:r>
            </a:p>
            <a:p>
              <a:r>
                <a:rPr lang="es-ES" dirty="0" smtClean="0"/>
                <a:t>0.9162907319</a:t>
              </a:r>
            </a:p>
            <a:p>
              <a:r>
                <a:rPr lang="es-ES" dirty="0" smtClean="0"/>
                <a:t>2.8860266073</a:t>
              </a:r>
            </a:p>
            <a:p>
              <a:r>
                <a:rPr lang="es-ES" dirty="0" smtClean="0"/>
                <a:t>2.285076904</a:t>
              </a:r>
            </a:p>
            <a:p>
              <a:endParaRPr lang="es-ES" dirty="0"/>
            </a:p>
          </p:txBody>
        </p:sp>
      </p:grpSp>
      <p:sp>
        <p:nvSpPr>
          <p:cNvPr id="8" name="7 CuadroTexto"/>
          <p:cNvSpPr txBox="1"/>
          <p:nvPr/>
        </p:nvSpPr>
        <p:spPr>
          <a:xfrm>
            <a:off x="611560" y="5157192"/>
            <a:ext cx="8136904" cy="1754326"/>
          </a:xfrm>
          <a:prstGeom prst="rect">
            <a:avLst/>
          </a:prstGeom>
          <a:noFill/>
        </p:spPr>
        <p:txBody>
          <a:bodyPr wrap="square" rtlCol="0">
            <a:spAutoFit/>
          </a:bodyPr>
          <a:lstStyle/>
          <a:p>
            <a:r>
              <a:rPr lang="es-ES" dirty="0" smtClean="0"/>
              <a:t>Distribuciones posibles: </a:t>
            </a:r>
          </a:p>
          <a:p>
            <a:r>
              <a:rPr lang="es-ES" dirty="0" smtClean="0"/>
              <a:t>BERNOULLI   BETA BINOMIAL CAUCHY  CHISQUARE CMP EXPONENTIAL F GAMMA</a:t>
            </a:r>
          </a:p>
          <a:p>
            <a:r>
              <a:rPr lang="es-ES" dirty="0" smtClean="0"/>
              <a:t>GENPOISSON GEOMETRIC HYPERGEOMETRIC LAPLACE LOGISTIC LOGNORMAL</a:t>
            </a:r>
          </a:p>
          <a:p>
            <a:r>
              <a:rPr lang="es-ES" dirty="0" smtClean="0"/>
              <a:t>NEGBINOMIAL NORMAL|GAUSS NORMALMIX PARETO POISSON T  TWEEDIE</a:t>
            </a:r>
          </a:p>
          <a:p>
            <a:r>
              <a:rPr lang="es-ES" dirty="0" smtClean="0"/>
              <a:t>UNIFORM  WALD|IGAUSS WEIBULL</a:t>
            </a:r>
          </a:p>
          <a:p>
            <a:endParaRPr lang="es-ES" dirty="0"/>
          </a:p>
        </p:txBody>
      </p:sp>
      <p:sp>
        <p:nvSpPr>
          <p:cNvPr id="9" name="8 CuadroTexto"/>
          <p:cNvSpPr txBox="1"/>
          <p:nvPr/>
        </p:nvSpPr>
        <p:spPr>
          <a:xfrm>
            <a:off x="683568" y="2348880"/>
            <a:ext cx="7992888" cy="461665"/>
          </a:xfrm>
          <a:prstGeom prst="rect">
            <a:avLst/>
          </a:prstGeom>
          <a:noFill/>
        </p:spPr>
        <p:txBody>
          <a:bodyPr wrap="square" rtlCol="0">
            <a:spAutoFit/>
          </a:bodyPr>
          <a:lstStyle/>
          <a:p>
            <a:r>
              <a:rPr lang="es-ES" sz="2400" dirty="0" smtClean="0">
                <a:solidFill>
                  <a:schemeClr val="accent3">
                    <a:lumMod val="75000"/>
                  </a:schemeClr>
                </a:solidFill>
              </a:rPr>
              <a:t>En variables discretas se busca  min x tal que  Pr( </a:t>
            </a:r>
            <a:r>
              <a:rPr lang="es-ES" sz="2400" dirty="0" err="1" smtClean="0">
                <a:solidFill>
                  <a:schemeClr val="accent3">
                    <a:lumMod val="75000"/>
                  </a:schemeClr>
                </a:solidFill>
              </a:rPr>
              <a:t>Variable≤x</a:t>
            </a:r>
            <a:r>
              <a:rPr lang="es-ES" sz="2400" dirty="0" smtClean="0">
                <a:solidFill>
                  <a:schemeClr val="accent3">
                    <a:lumMod val="75000"/>
                  </a:schemeClr>
                </a:solidFill>
              </a:rPr>
              <a:t>)≥p</a:t>
            </a:r>
            <a:endParaRPr lang="es-ES" sz="2400" dirty="0">
              <a:solidFill>
                <a:schemeClr val="accent3">
                  <a:lumMod val="75000"/>
                </a:schemeClr>
              </a:solidFill>
            </a:endParaRPr>
          </a:p>
        </p:txBody>
      </p:sp>
    </p:spTree>
    <p:extLst>
      <p:ext uri="{BB962C8B-B14F-4D97-AF65-F5344CB8AC3E}">
        <p14:creationId xmlns:p14="http://schemas.microsoft.com/office/powerpoint/2010/main" val="6862315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611560" y="836712"/>
            <a:ext cx="8280920" cy="4824536"/>
          </a:xfrm>
        </p:spPr>
        <p:txBody>
          <a:bodyPr>
            <a:noAutofit/>
          </a:bodyPr>
          <a:lstStyle/>
          <a:p>
            <a:r>
              <a:rPr lang="es-ES" sz="2400" b="1" dirty="0" smtClean="0">
                <a:solidFill>
                  <a:schemeClr val="tx1"/>
                </a:solidFill>
              </a:rPr>
              <a:t>OPCIONES RELEVANTES</a:t>
            </a:r>
          </a:p>
          <a:p>
            <a:pPr algn="l"/>
            <a:r>
              <a:rPr lang="es-ES" sz="2400" b="1" dirty="0" smtClean="0">
                <a:solidFill>
                  <a:schemeClr val="tx1"/>
                </a:solidFill>
              </a:rPr>
              <a:t>DLM=</a:t>
            </a:r>
            <a:r>
              <a:rPr lang="es-ES_tradnl" sz="2400" dirty="0" smtClean="0"/>
              <a:t>’lista </a:t>
            </a:r>
            <a:r>
              <a:rPr lang="es-ES_tradnl" sz="2400" dirty="0"/>
              <a:t>de caracteres </a:t>
            </a:r>
            <a:r>
              <a:rPr lang="es-ES_tradnl" sz="2400" dirty="0" smtClean="0"/>
              <a:t>delimitadores‘ Sirve </a:t>
            </a:r>
            <a:r>
              <a:rPr lang="es-ES_tradnl" sz="2400" dirty="0"/>
              <a:t>para utilizar delimitadores de variables a  </a:t>
            </a:r>
            <a:r>
              <a:rPr lang="es-ES_tradnl" sz="2400" dirty="0" smtClean="0"/>
              <a:t>leer (por defecto espacio en blanco)</a:t>
            </a:r>
            <a:endParaRPr lang="es-ES" sz="2400" dirty="0" smtClean="0"/>
          </a:p>
          <a:p>
            <a:pPr algn="l"/>
            <a:r>
              <a:rPr lang="es-ES_tradnl" sz="2400" b="1" dirty="0" smtClean="0">
                <a:solidFill>
                  <a:schemeClr val="tx1"/>
                </a:solidFill>
              </a:rPr>
              <a:t>FIRSTOBS</a:t>
            </a:r>
            <a:r>
              <a:rPr lang="es-ES_tradnl" sz="2400" dirty="0">
                <a:solidFill>
                  <a:schemeClr val="tx1"/>
                </a:solidFill>
              </a:rPr>
              <a:t>=</a:t>
            </a:r>
            <a:r>
              <a:rPr lang="es-ES_tradnl" sz="2400" dirty="0"/>
              <a:t> </a:t>
            </a:r>
            <a:r>
              <a:rPr lang="es-ES_tradnl" sz="2400" i="1" dirty="0"/>
              <a:t>número de línea 	</a:t>
            </a:r>
            <a:r>
              <a:rPr lang="es-ES_tradnl" sz="2400" dirty="0" smtClean="0"/>
              <a:t>(línea de comienzo de lectura. Por defecto es la 1). </a:t>
            </a:r>
          </a:p>
          <a:p>
            <a:pPr algn="l"/>
            <a:r>
              <a:rPr lang="es-ES_tradnl" sz="2400" b="1" dirty="0" smtClean="0">
                <a:solidFill>
                  <a:schemeClr val="tx1"/>
                </a:solidFill>
              </a:rPr>
              <a:t>OBS=</a:t>
            </a:r>
            <a:r>
              <a:rPr lang="es-ES_tradnl" sz="2400" i="1" dirty="0" smtClean="0"/>
              <a:t>número de línea  </a:t>
            </a:r>
            <a:r>
              <a:rPr lang="es-ES_tradnl" sz="2400" dirty="0" smtClean="0"/>
              <a:t>Indica última línea de lectura de datos</a:t>
            </a:r>
          </a:p>
          <a:p>
            <a:pPr algn="l"/>
            <a:r>
              <a:rPr lang="es-ES_tradnl" sz="2400" b="1" dirty="0" smtClean="0">
                <a:solidFill>
                  <a:schemeClr val="tx1"/>
                </a:solidFill>
              </a:rPr>
              <a:t>LS</a:t>
            </a:r>
            <a:r>
              <a:rPr lang="es-ES_tradnl" sz="2400" b="1" dirty="0">
                <a:solidFill>
                  <a:schemeClr val="tx1"/>
                </a:solidFill>
              </a:rPr>
              <a:t>=</a:t>
            </a:r>
            <a:r>
              <a:rPr lang="es-ES_tradnl" sz="2400" dirty="0"/>
              <a:t> </a:t>
            </a:r>
            <a:r>
              <a:rPr lang="es-ES_tradnl" sz="2400" i="1" dirty="0"/>
              <a:t>tama</a:t>
            </a:r>
            <a:r>
              <a:rPr lang="es-ES_tradnl" sz="2400" dirty="0"/>
              <a:t>ñ</a:t>
            </a:r>
            <a:r>
              <a:rPr lang="es-ES_tradnl" sz="2400" i="1" dirty="0"/>
              <a:t>o de línea </a:t>
            </a:r>
            <a:r>
              <a:rPr lang="es-ES_tradnl" sz="2400" i="1" dirty="0" smtClean="0"/>
              <a:t>  </a:t>
            </a:r>
            <a:r>
              <a:rPr lang="es-ES_tradnl" sz="2400" dirty="0"/>
              <a:t>(limita </a:t>
            </a:r>
            <a:r>
              <a:rPr lang="es-ES_tradnl" sz="2400" dirty="0" smtClean="0"/>
              <a:t>longitud </a:t>
            </a:r>
            <a:r>
              <a:rPr lang="es-ES_tradnl" sz="2400" dirty="0"/>
              <a:t>de la línea a leer con </a:t>
            </a:r>
            <a:r>
              <a:rPr lang="es-ES_tradnl" sz="2400" dirty="0" smtClean="0"/>
              <a:t>Input</a:t>
            </a:r>
            <a:r>
              <a:rPr lang="es-ES_tradnl" sz="2400" dirty="0"/>
              <a:t>). </a:t>
            </a:r>
            <a:endParaRPr lang="es-ES_tradnl" sz="2400" dirty="0" smtClean="0"/>
          </a:p>
          <a:p>
            <a:pPr algn="l"/>
            <a:r>
              <a:rPr lang="es-ES" sz="2400" b="1" dirty="0" smtClean="0">
                <a:solidFill>
                  <a:schemeClr val="tx1"/>
                </a:solidFill>
              </a:rPr>
              <a:t>END</a:t>
            </a:r>
            <a:r>
              <a:rPr lang="es-ES" sz="2400" dirty="0" smtClean="0"/>
              <a:t>= </a:t>
            </a:r>
            <a:r>
              <a:rPr lang="es-ES" sz="2400" b="1" dirty="0" smtClean="0"/>
              <a:t>variable    </a:t>
            </a:r>
            <a:r>
              <a:rPr lang="es-ES" sz="2400" dirty="0" smtClean="0"/>
              <a:t>Crea una variable que vale 1 si se ha alcanzado la última línea del fichero de lectura. Hasta ese momento la variable vale 0. Es una variable automática que no se escribe en el conjunto de datos. </a:t>
            </a:r>
          </a:p>
        </p:txBody>
      </p:sp>
      <p:sp>
        <p:nvSpPr>
          <p:cNvPr id="4" name="3 CuadroTexto"/>
          <p:cNvSpPr txBox="1"/>
          <p:nvPr/>
        </p:nvSpPr>
        <p:spPr>
          <a:xfrm>
            <a:off x="251520" y="44624"/>
            <a:ext cx="8712968" cy="707886"/>
          </a:xfrm>
          <a:prstGeom prst="rect">
            <a:avLst/>
          </a:prstGeom>
          <a:solidFill>
            <a:schemeClr val="accent1">
              <a:lumMod val="60000"/>
              <a:lumOff val="40000"/>
            </a:schemeClr>
          </a:solidFill>
        </p:spPr>
        <p:txBody>
          <a:bodyPr wrap="square" rtlCol="0">
            <a:spAutoFit/>
          </a:bodyPr>
          <a:lstStyle/>
          <a:p>
            <a:pPr algn="ctr"/>
            <a:r>
              <a:rPr lang="es-ES" sz="4000" b="1" dirty="0" smtClean="0"/>
              <a:t>SENTENCIAS PASO DATA: INFILE</a:t>
            </a:r>
            <a:endParaRPr lang="es-ES" sz="4000" b="1" dirty="0"/>
          </a:p>
        </p:txBody>
      </p:sp>
    </p:spTree>
    <p:extLst>
      <p:ext uri="{BB962C8B-B14F-4D97-AF65-F5344CB8AC3E}">
        <p14:creationId xmlns:p14="http://schemas.microsoft.com/office/powerpoint/2010/main" val="24107102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677108"/>
          </a:xfrm>
          <a:prstGeom prst="rect">
            <a:avLst/>
          </a:prstGeom>
          <a:solidFill>
            <a:schemeClr val="accent1">
              <a:lumMod val="60000"/>
              <a:lumOff val="40000"/>
            </a:schemeClr>
          </a:solidFill>
        </p:spPr>
        <p:txBody>
          <a:bodyPr wrap="square" rtlCol="0">
            <a:spAutoFit/>
          </a:bodyPr>
          <a:lstStyle/>
          <a:p>
            <a:pPr algn="ctr"/>
            <a:r>
              <a:rPr lang="es-ES" sz="3800" b="1" dirty="0" smtClean="0"/>
              <a:t>FUNCIONES  EXTRACCIÓN DE V. ALEATORIAS</a:t>
            </a:r>
            <a:endParaRPr lang="es-ES" sz="3800" b="1" dirty="0"/>
          </a:p>
        </p:txBody>
      </p:sp>
      <p:sp>
        <p:nvSpPr>
          <p:cNvPr id="665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 name="7 CuadroTexto"/>
          <p:cNvSpPr txBox="1"/>
          <p:nvPr/>
        </p:nvSpPr>
        <p:spPr>
          <a:xfrm>
            <a:off x="611560" y="836712"/>
            <a:ext cx="8064896" cy="830997"/>
          </a:xfrm>
          <a:prstGeom prst="rect">
            <a:avLst/>
          </a:prstGeom>
          <a:noFill/>
        </p:spPr>
        <p:txBody>
          <a:bodyPr wrap="square" rtlCol="0">
            <a:spAutoFit/>
          </a:bodyPr>
          <a:lstStyle/>
          <a:p>
            <a:r>
              <a:rPr lang="es-ES" sz="2400" dirty="0" smtClean="0"/>
              <a:t>Se trata de obtener muestras de variables aleatorias que se suponen que siguen una distribución de probabilidad dada: </a:t>
            </a:r>
            <a:endParaRPr lang="es-ES" sz="2400" dirty="0"/>
          </a:p>
        </p:txBody>
      </p:sp>
      <p:sp>
        <p:nvSpPr>
          <p:cNvPr id="9" name="8 CuadroTexto"/>
          <p:cNvSpPr txBox="1"/>
          <p:nvPr/>
        </p:nvSpPr>
        <p:spPr>
          <a:xfrm>
            <a:off x="539552" y="1700808"/>
            <a:ext cx="8352928" cy="461665"/>
          </a:xfrm>
          <a:prstGeom prst="rect">
            <a:avLst/>
          </a:prstGeom>
          <a:noFill/>
        </p:spPr>
        <p:txBody>
          <a:bodyPr wrap="square" rtlCol="0">
            <a:spAutoFit/>
          </a:bodyPr>
          <a:lstStyle/>
          <a:p>
            <a:r>
              <a:rPr lang="es-ES" sz="2400" dirty="0" smtClean="0">
                <a:solidFill>
                  <a:srgbClr val="FF0000"/>
                </a:solidFill>
              </a:rPr>
              <a:t>RAND( </a:t>
            </a:r>
            <a:r>
              <a:rPr lang="es-ES" sz="2400" dirty="0" smtClean="0">
                <a:solidFill>
                  <a:srgbClr val="FF0000"/>
                </a:solidFill>
                <a:hlinkClick r:id="rId2" tooltip="Description of syntax: distribution"/>
              </a:rPr>
              <a:t>distribución</a:t>
            </a:r>
            <a:r>
              <a:rPr lang="es-ES" sz="2400" dirty="0" smtClean="0">
                <a:solidFill>
                  <a:srgbClr val="FF0000"/>
                </a:solidFill>
              </a:rPr>
              <a:t>, </a:t>
            </a:r>
            <a:r>
              <a:rPr lang="es-ES" sz="2400" dirty="0" smtClean="0">
                <a:solidFill>
                  <a:srgbClr val="FF0000"/>
                </a:solidFill>
                <a:hlinkClick r:id="rId2" tooltip="Description of syntax: parameter-1, …, parameter-k"/>
              </a:rPr>
              <a:t>parametro-1</a:t>
            </a:r>
            <a:r>
              <a:rPr lang="es-ES" sz="2400" dirty="0" smtClean="0">
                <a:solidFill>
                  <a:srgbClr val="FF0000"/>
                </a:solidFill>
              </a:rPr>
              <a:t>, …, </a:t>
            </a:r>
            <a:r>
              <a:rPr lang="es-ES" sz="2400" dirty="0" err="1" smtClean="0">
                <a:solidFill>
                  <a:srgbClr val="FF0000"/>
                </a:solidFill>
                <a:hlinkClick r:id="rId2" tooltip="Description of syntax: parameter-1, …, parameter-k"/>
              </a:rPr>
              <a:t>parametro</a:t>
            </a:r>
            <a:r>
              <a:rPr lang="es-ES" sz="2400" dirty="0" smtClean="0">
                <a:solidFill>
                  <a:srgbClr val="FF0000"/>
                </a:solidFill>
                <a:hlinkClick r:id="rId2" tooltip="Description of syntax: parameter-1, …, parameter-k"/>
              </a:rPr>
              <a:t>-k</a:t>
            </a:r>
            <a:r>
              <a:rPr lang="es-ES" sz="2400" dirty="0" smtClean="0">
                <a:solidFill>
                  <a:srgbClr val="FF0000"/>
                </a:solidFill>
              </a:rPr>
              <a:t>) </a:t>
            </a:r>
            <a:endParaRPr lang="es-ES" sz="2400" dirty="0">
              <a:solidFill>
                <a:srgbClr val="FF0000"/>
              </a:solidFill>
            </a:endParaRPr>
          </a:p>
        </p:txBody>
      </p:sp>
      <p:sp>
        <p:nvSpPr>
          <p:cNvPr id="10" name="9 CuadroTexto"/>
          <p:cNvSpPr txBox="1"/>
          <p:nvPr/>
        </p:nvSpPr>
        <p:spPr>
          <a:xfrm>
            <a:off x="467544" y="2204864"/>
            <a:ext cx="7344816" cy="830997"/>
          </a:xfrm>
          <a:prstGeom prst="rect">
            <a:avLst/>
          </a:prstGeom>
          <a:noFill/>
        </p:spPr>
        <p:txBody>
          <a:bodyPr wrap="square" rtlCol="0">
            <a:spAutoFit/>
          </a:bodyPr>
          <a:lstStyle/>
          <a:p>
            <a:r>
              <a:rPr lang="es-ES" sz="2400" dirty="0" smtClean="0"/>
              <a:t>Posibles distribuciones (cada una de ellas con un número diferente de parámetros): </a:t>
            </a:r>
            <a:endParaRPr lang="es-ES" sz="2400" dirty="0"/>
          </a:p>
        </p:txBody>
      </p:sp>
      <p:sp>
        <p:nvSpPr>
          <p:cNvPr id="11" name="10 CuadroTexto"/>
          <p:cNvSpPr txBox="1"/>
          <p:nvPr/>
        </p:nvSpPr>
        <p:spPr>
          <a:xfrm>
            <a:off x="611560" y="2996952"/>
            <a:ext cx="8532440" cy="1908215"/>
          </a:xfrm>
          <a:prstGeom prst="rect">
            <a:avLst/>
          </a:prstGeom>
          <a:noFill/>
        </p:spPr>
        <p:txBody>
          <a:bodyPr wrap="square" rtlCol="0">
            <a:spAutoFit/>
          </a:bodyPr>
          <a:lstStyle/>
          <a:p>
            <a:r>
              <a:rPr lang="es-ES" sz="2000" dirty="0" smtClean="0">
                <a:solidFill>
                  <a:srgbClr val="FF0000"/>
                </a:solidFill>
              </a:rPr>
              <a:t>BERNOULLI 	BETA  	      BINOMIAL	CAUCHY		CHISQUARE</a:t>
            </a:r>
          </a:p>
          <a:p>
            <a:r>
              <a:rPr lang="es-ES" sz="2000" dirty="0" smtClean="0">
                <a:solidFill>
                  <a:srgbClr val="FF0000"/>
                </a:solidFill>
              </a:rPr>
              <a:t>ERLANG		EXPONENTIAL        </a:t>
            </a:r>
            <a:r>
              <a:rPr lang="es-ES" sz="2000" dirty="0" smtClean="0">
                <a:solidFill>
                  <a:srgbClr val="FF0000"/>
                </a:solidFill>
                <a:hlinkClick r:id="rId2"/>
              </a:rPr>
              <a:t> </a:t>
            </a:r>
            <a:r>
              <a:rPr lang="es-ES" sz="2000" dirty="0" smtClean="0">
                <a:solidFill>
                  <a:srgbClr val="FF0000"/>
                </a:solidFill>
              </a:rPr>
              <a:t>F  	GAMMA		GEOMETRIC</a:t>
            </a:r>
          </a:p>
          <a:p>
            <a:r>
              <a:rPr lang="es-ES" sz="2000" dirty="0" smtClean="0">
                <a:solidFill>
                  <a:srgbClr val="FF0000"/>
                </a:solidFill>
              </a:rPr>
              <a:t>HYPERGEOMETRIC	LOGNORMAL	NEGBINOMIAL  NORMAL|GAUSSIAN</a:t>
            </a:r>
          </a:p>
          <a:p>
            <a:r>
              <a:rPr lang="es-ES" sz="2000" dirty="0" smtClean="0">
                <a:solidFill>
                  <a:srgbClr val="FF0000"/>
                </a:solidFill>
              </a:rPr>
              <a:t>POISSON		T		TABLE	TRIANGLE 	UNIFORM</a:t>
            </a:r>
          </a:p>
          <a:p>
            <a:r>
              <a:rPr lang="es-ES" sz="2000" dirty="0" smtClean="0">
                <a:solidFill>
                  <a:srgbClr val="FF0000"/>
                </a:solidFill>
              </a:rPr>
              <a:t>WEIBULL</a:t>
            </a:r>
          </a:p>
          <a:p>
            <a:endParaRPr lang="es-ES" dirty="0"/>
          </a:p>
        </p:txBody>
      </p:sp>
      <p:sp>
        <p:nvSpPr>
          <p:cNvPr id="12" name="11 CuadroTexto"/>
          <p:cNvSpPr txBox="1"/>
          <p:nvPr/>
        </p:nvSpPr>
        <p:spPr>
          <a:xfrm>
            <a:off x="2195736" y="4293096"/>
            <a:ext cx="7416824" cy="2831544"/>
          </a:xfrm>
          <a:prstGeom prst="rect">
            <a:avLst/>
          </a:prstGeom>
          <a:noFill/>
        </p:spPr>
        <p:txBody>
          <a:bodyPr wrap="square" rtlCol="0">
            <a:spAutoFit/>
          </a:bodyPr>
          <a:lstStyle/>
          <a:p>
            <a:r>
              <a:rPr lang="es-ES" sz="2000" i="1" dirty="0" smtClean="0">
                <a:solidFill>
                  <a:srgbClr val="0070C0"/>
                </a:solidFill>
              </a:rPr>
              <a:t>Data algunas; </a:t>
            </a:r>
          </a:p>
          <a:p>
            <a:r>
              <a:rPr lang="es-ES" sz="2000" i="1" dirty="0" smtClean="0">
                <a:solidFill>
                  <a:srgbClr val="0070C0"/>
                </a:solidFill>
              </a:rPr>
              <a:t>    do j=1 </a:t>
            </a:r>
            <a:r>
              <a:rPr lang="es-ES" sz="2000" i="1" dirty="0" err="1" smtClean="0">
                <a:solidFill>
                  <a:srgbClr val="0070C0"/>
                </a:solidFill>
              </a:rPr>
              <a:t>to</a:t>
            </a:r>
            <a:r>
              <a:rPr lang="es-ES" sz="2000" i="1" dirty="0" smtClean="0">
                <a:solidFill>
                  <a:srgbClr val="0070C0"/>
                </a:solidFill>
              </a:rPr>
              <a:t> 100; </a:t>
            </a:r>
          </a:p>
          <a:p>
            <a:r>
              <a:rPr lang="es-ES" sz="2000" i="1" dirty="0" smtClean="0">
                <a:solidFill>
                  <a:srgbClr val="0070C0"/>
                </a:solidFill>
              </a:rPr>
              <a:t>          y= rand(</a:t>
            </a:r>
            <a:r>
              <a:rPr lang="es-ES" sz="2000" i="1" dirty="0" err="1" smtClean="0">
                <a:solidFill>
                  <a:srgbClr val="0070C0"/>
                </a:solidFill>
              </a:rPr>
              <a:t>table</a:t>
            </a:r>
            <a:r>
              <a:rPr lang="es-ES" sz="2000" i="1" dirty="0" smtClean="0">
                <a:solidFill>
                  <a:srgbClr val="0070C0"/>
                </a:solidFill>
              </a:rPr>
              <a:t>, 0.16, 0.17,0.16,0.17,0.16); </a:t>
            </a:r>
          </a:p>
          <a:p>
            <a:r>
              <a:rPr lang="es-ES" sz="2000" i="1" dirty="0" smtClean="0">
                <a:solidFill>
                  <a:srgbClr val="0070C0"/>
                </a:solidFill>
              </a:rPr>
              <a:t>          z= rand(</a:t>
            </a:r>
            <a:r>
              <a:rPr lang="es-ES" sz="2000" i="1" dirty="0" err="1" smtClean="0">
                <a:solidFill>
                  <a:srgbClr val="0070C0"/>
                </a:solidFill>
              </a:rPr>
              <a:t>poisson</a:t>
            </a:r>
            <a:r>
              <a:rPr lang="es-ES" sz="2000" i="1" dirty="0" smtClean="0">
                <a:solidFill>
                  <a:srgbClr val="0070C0"/>
                </a:solidFill>
              </a:rPr>
              <a:t>, 5); </a:t>
            </a:r>
          </a:p>
          <a:p>
            <a:r>
              <a:rPr lang="es-ES" sz="2000" i="1" dirty="0" smtClean="0">
                <a:solidFill>
                  <a:srgbClr val="0070C0"/>
                </a:solidFill>
              </a:rPr>
              <a:t>          v= rand(</a:t>
            </a:r>
            <a:r>
              <a:rPr lang="es-ES" sz="2000" i="1" dirty="0" err="1" smtClean="0">
                <a:solidFill>
                  <a:srgbClr val="0070C0"/>
                </a:solidFill>
              </a:rPr>
              <a:t>binomial</a:t>
            </a:r>
            <a:r>
              <a:rPr lang="es-ES" sz="2000" i="1" dirty="0" smtClean="0">
                <a:solidFill>
                  <a:srgbClr val="0070C0"/>
                </a:solidFill>
              </a:rPr>
              <a:t>, 0.2,30); </a:t>
            </a:r>
          </a:p>
          <a:p>
            <a:r>
              <a:rPr lang="es-ES" sz="2000" i="1" dirty="0" smtClean="0">
                <a:solidFill>
                  <a:srgbClr val="0070C0"/>
                </a:solidFill>
              </a:rPr>
              <a:t>          output;</a:t>
            </a:r>
          </a:p>
          <a:p>
            <a:r>
              <a:rPr lang="es-ES" sz="2000" i="1" dirty="0" smtClean="0">
                <a:solidFill>
                  <a:srgbClr val="0070C0"/>
                </a:solidFill>
              </a:rPr>
              <a:t>     </a:t>
            </a:r>
            <a:r>
              <a:rPr lang="es-ES" sz="2000" i="1" dirty="0" err="1" smtClean="0">
                <a:solidFill>
                  <a:srgbClr val="0070C0"/>
                </a:solidFill>
              </a:rPr>
              <a:t>End</a:t>
            </a:r>
            <a:r>
              <a:rPr lang="es-ES" sz="2000" i="1" dirty="0" smtClean="0">
                <a:solidFill>
                  <a:srgbClr val="0070C0"/>
                </a:solidFill>
              </a:rPr>
              <a:t>;  </a:t>
            </a:r>
          </a:p>
          <a:p>
            <a:r>
              <a:rPr lang="es-ES" sz="2000" i="1" dirty="0" err="1" smtClean="0">
                <a:solidFill>
                  <a:srgbClr val="0070C0"/>
                </a:solidFill>
              </a:rPr>
              <a:t>Run</a:t>
            </a:r>
            <a:r>
              <a:rPr lang="es-ES" sz="2000" i="1" dirty="0" smtClean="0">
                <a:solidFill>
                  <a:srgbClr val="0070C0"/>
                </a:solidFill>
              </a:rPr>
              <a:t>; </a:t>
            </a:r>
          </a:p>
          <a:p>
            <a:endParaRPr lang="es-ES" dirty="0"/>
          </a:p>
        </p:txBody>
      </p:sp>
    </p:spTree>
    <p:extLst>
      <p:ext uri="{BB962C8B-B14F-4D97-AF65-F5344CB8AC3E}">
        <p14:creationId xmlns:p14="http://schemas.microsoft.com/office/powerpoint/2010/main" val="386204944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677108"/>
          </a:xfrm>
          <a:prstGeom prst="rect">
            <a:avLst/>
          </a:prstGeom>
          <a:solidFill>
            <a:schemeClr val="accent1">
              <a:lumMod val="60000"/>
              <a:lumOff val="40000"/>
            </a:schemeClr>
          </a:solidFill>
        </p:spPr>
        <p:txBody>
          <a:bodyPr wrap="square" rtlCol="0">
            <a:spAutoFit/>
          </a:bodyPr>
          <a:lstStyle/>
          <a:p>
            <a:pPr algn="ctr"/>
            <a:r>
              <a:rPr lang="es-ES" sz="3800" b="1" dirty="0" smtClean="0"/>
              <a:t>FUNCIONES  EXTRACCIÓN DE V. ALEATORIAS</a:t>
            </a:r>
            <a:endParaRPr lang="es-ES" sz="3800" b="1" dirty="0"/>
          </a:p>
        </p:txBody>
      </p:sp>
      <p:sp>
        <p:nvSpPr>
          <p:cNvPr id="665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3" name="12 CuadroTexto"/>
          <p:cNvSpPr txBox="1"/>
          <p:nvPr/>
        </p:nvSpPr>
        <p:spPr>
          <a:xfrm>
            <a:off x="395536" y="764704"/>
            <a:ext cx="7848872" cy="830997"/>
          </a:xfrm>
          <a:prstGeom prst="rect">
            <a:avLst/>
          </a:prstGeom>
          <a:noFill/>
        </p:spPr>
        <p:txBody>
          <a:bodyPr wrap="square" rtlCol="0">
            <a:spAutoFit/>
          </a:bodyPr>
          <a:lstStyle/>
          <a:p>
            <a:r>
              <a:rPr lang="es-ES" sz="2400" dirty="0" smtClean="0"/>
              <a:t>Hay también funciones especificas para cada tipo de distribución</a:t>
            </a:r>
            <a:endParaRPr lang="es-ES" sz="2400" dirty="0"/>
          </a:p>
        </p:txBody>
      </p:sp>
      <p:sp>
        <p:nvSpPr>
          <p:cNvPr id="14" name="13 CuadroTexto"/>
          <p:cNvSpPr txBox="1"/>
          <p:nvPr/>
        </p:nvSpPr>
        <p:spPr>
          <a:xfrm>
            <a:off x="467544" y="1628800"/>
            <a:ext cx="8280920" cy="2308324"/>
          </a:xfrm>
          <a:prstGeom prst="rect">
            <a:avLst/>
          </a:prstGeom>
          <a:noFill/>
        </p:spPr>
        <p:txBody>
          <a:bodyPr wrap="square" rtlCol="0">
            <a:spAutoFit/>
          </a:bodyPr>
          <a:lstStyle/>
          <a:p>
            <a:r>
              <a:rPr lang="es-ES" dirty="0" smtClean="0"/>
              <a:t>RANBIN(</a:t>
            </a:r>
            <a:r>
              <a:rPr lang="es-ES" dirty="0" smtClean="0">
                <a:hlinkClick r:id="rId2" tooltip="Description of syntax: seed"/>
              </a:rPr>
              <a:t>semilla</a:t>
            </a:r>
            <a:r>
              <a:rPr lang="es-ES" dirty="0" smtClean="0"/>
              <a:t>, </a:t>
            </a:r>
            <a:r>
              <a:rPr lang="es-ES" dirty="0" smtClean="0">
                <a:hlinkClick r:id="rId2" tooltip="Description of syntax: n"/>
              </a:rPr>
              <a:t>n</a:t>
            </a:r>
            <a:r>
              <a:rPr lang="es-ES" dirty="0" smtClean="0"/>
              <a:t>, </a:t>
            </a:r>
            <a:r>
              <a:rPr lang="es-ES" dirty="0" smtClean="0">
                <a:hlinkClick r:id="rId2" tooltip="Description of syntax: p "/>
              </a:rPr>
              <a:t>p</a:t>
            </a:r>
            <a:r>
              <a:rPr lang="es-ES" dirty="0" smtClean="0"/>
              <a:t>) </a:t>
            </a:r>
          </a:p>
          <a:p>
            <a:r>
              <a:rPr lang="es-ES" dirty="0" smtClean="0"/>
              <a:t>RANCAU(</a:t>
            </a:r>
            <a:r>
              <a:rPr lang="es-ES" dirty="0" smtClean="0">
                <a:hlinkClick r:id="rId3" tooltip="Description of syntax: seed"/>
              </a:rPr>
              <a:t>semilla</a:t>
            </a:r>
            <a:r>
              <a:rPr lang="es-ES" dirty="0" smtClean="0"/>
              <a:t>) </a:t>
            </a:r>
          </a:p>
          <a:p>
            <a:r>
              <a:rPr lang="es-ES" dirty="0" smtClean="0"/>
              <a:t>RANEXP(semilla)</a:t>
            </a:r>
          </a:p>
          <a:p>
            <a:r>
              <a:rPr lang="es-ES" dirty="0" smtClean="0"/>
              <a:t>RANUNI</a:t>
            </a:r>
          </a:p>
          <a:p>
            <a:r>
              <a:rPr lang="es-ES" dirty="0" smtClean="0"/>
              <a:t>RANGAM(</a:t>
            </a:r>
            <a:r>
              <a:rPr lang="es-ES" dirty="0" smtClean="0">
                <a:hlinkClick r:id="rId4" tooltip="Description of syntax: seed"/>
              </a:rPr>
              <a:t>semilla</a:t>
            </a:r>
            <a:r>
              <a:rPr lang="es-ES" dirty="0" smtClean="0"/>
              <a:t>, </a:t>
            </a:r>
            <a:r>
              <a:rPr lang="es-ES" dirty="0" smtClean="0">
                <a:hlinkClick r:id="rId4" tooltip="Description of syntax: a"/>
              </a:rPr>
              <a:t>a</a:t>
            </a:r>
            <a:r>
              <a:rPr lang="es-ES" dirty="0" smtClean="0"/>
              <a:t>) </a:t>
            </a:r>
          </a:p>
          <a:p>
            <a:r>
              <a:rPr lang="es-ES" dirty="0" smtClean="0"/>
              <a:t>RANNORM(semilla)</a:t>
            </a:r>
          </a:p>
          <a:p>
            <a:r>
              <a:rPr lang="es-ES" dirty="0" smtClean="0"/>
              <a:t>RANPOI(</a:t>
            </a:r>
            <a:r>
              <a:rPr lang="es-ES" dirty="0" smtClean="0">
                <a:hlinkClick r:id="rId5" tooltip="Description of syntax: seed"/>
              </a:rPr>
              <a:t>semilla</a:t>
            </a:r>
            <a:r>
              <a:rPr lang="es-ES" dirty="0" smtClean="0"/>
              <a:t>, </a:t>
            </a:r>
            <a:r>
              <a:rPr lang="es-ES" dirty="0" smtClean="0">
                <a:hlinkClick r:id="rId5" tooltip="Description of syntax: m"/>
              </a:rPr>
              <a:t>m</a:t>
            </a:r>
            <a:r>
              <a:rPr lang="es-ES" dirty="0" smtClean="0"/>
              <a:t>) </a:t>
            </a:r>
          </a:p>
          <a:p>
            <a:r>
              <a:rPr lang="es-ES" dirty="0" smtClean="0"/>
              <a:t>RANTBL(</a:t>
            </a:r>
            <a:r>
              <a:rPr lang="es-ES" dirty="0" smtClean="0">
                <a:hlinkClick r:id="rId6" tooltip="Description of syntax: seed"/>
              </a:rPr>
              <a:t>semilla</a:t>
            </a:r>
            <a:r>
              <a:rPr lang="es-ES" dirty="0" smtClean="0"/>
              <a:t>, </a:t>
            </a:r>
            <a:r>
              <a:rPr lang="es-ES" dirty="0" smtClean="0">
                <a:hlinkClick r:id="rId6" tooltip="Description of syntax: pi"/>
              </a:rPr>
              <a:t>p1</a:t>
            </a:r>
            <a:r>
              <a:rPr lang="es-ES" dirty="0" smtClean="0"/>
              <a:t>...</a:t>
            </a:r>
            <a:r>
              <a:rPr lang="es-ES" dirty="0" smtClean="0">
                <a:hlinkClick r:id="rId6" tooltip="Description of syntax: pi"/>
              </a:rPr>
              <a:t>p</a:t>
            </a:r>
            <a:r>
              <a:rPr lang="es-ES" baseline="-25000" dirty="0" smtClean="0">
                <a:hlinkClick r:id="rId6" tooltip="Description of syntax: pi"/>
              </a:rPr>
              <a:t>i</a:t>
            </a:r>
            <a:r>
              <a:rPr lang="es-ES" dirty="0" smtClean="0"/>
              <a:t>..., </a:t>
            </a:r>
            <a:r>
              <a:rPr lang="es-ES" dirty="0" err="1" smtClean="0">
                <a:hlinkClick r:id="rId6" tooltip="Description of syntax: pi"/>
              </a:rPr>
              <a:t>p</a:t>
            </a:r>
            <a:r>
              <a:rPr lang="es-ES" baseline="-25000" dirty="0" err="1" smtClean="0">
                <a:hlinkClick r:id="rId6" tooltip="Description of syntax: pi"/>
              </a:rPr>
              <a:t>n</a:t>
            </a:r>
            <a:r>
              <a:rPr lang="es-ES" dirty="0" smtClean="0"/>
              <a:t>)</a:t>
            </a:r>
          </a:p>
        </p:txBody>
      </p:sp>
    </p:spTree>
    <p:extLst>
      <p:ext uri="{BB962C8B-B14F-4D97-AF65-F5344CB8AC3E}">
        <p14:creationId xmlns:p14="http://schemas.microsoft.com/office/powerpoint/2010/main" val="65502385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677108"/>
          </a:xfrm>
          <a:prstGeom prst="rect">
            <a:avLst/>
          </a:prstGeom>
          <a:solidFill>
            <a:schemeClr val="accent1">
              <a:lumMod val="60000"/>
              <a:lumOff val="40000"/>
            </a:schemeClr>
          </a:solidFill>
        </p:spPr>
        <p:txBody>
          <a:bodyPr wrap="square" rtlCol="0">
            <a:spAutoFit/>
          </a:bodyPr>
          <a:lstStyle/>
          <a:p>
            <a:pPr algn="ctr"/>
            <a:r>
              <a:rPr lang="es-ES" sz="3800" b="1" dirty="0" smtClean="0"/>
              <a:t>FUNCIONES  MATEMATICAS</a:t>
            </a:r>
            <a:endParaRPr lang="es-ES" sz="3800" b="1" dirty="0"/>
          </a:p>
        </p:txBody>
      </p:sp>
      <p:sp>
        <p:nvSpPr>
          <p:cNvPr id="6" name="5 CuadroTexto"/>
          <p:cNvSpPr txBox="1"/>
          <p:nvPr/>
        </p:nvSpPr>
        <p:spPr>
          <a:xfrm>
            <a:off x="179512" y="692696"/>
            <a:ext cx="8352928" cy="6924973"/>
          </a:xfrm>
          <a:prstGeom prst="rect">
            <a:avLst/>
          </a:prstGeom>
          <a:noFill/>
        </p:spPr>
        <p:txBody>
          <a:bodyPr wrap="square" rtlCol="0">
            <a:spAutoFit/>
          </a:bodyPr>
          <a:lstStyle/>
          <a:p>
            <a:pPr>
              <a:spcAft>
                <a:spcPts val="2400"/>
              </a:spcAft>
            </a:pPr>
            <a:r>
              <a:rPr lang="es-ES_tradnl" sz="2400" dirty="0" smtClean="0"/>
              <a:t>ERF (x)       	función error:                         </a:t>
            </a:r>
          </a:p>
          <a:p>
            <a:pPr>
              <a:spcAft>
                <a:spcPts val="2400"/>
              </a:spcAft>
            </a:pPr>
            <a:r>
              <a:rPr lang="es-ES_tradnl" sz="2400" dirty="0" smtClean="0"/>
              <a:t>ERFC(x)	Complementario del anterior (1-ERF(x))</a:t>
            </a:r>
            <a:endParaRPr lang="es-ES" sz="2400" dirty="0" smtClean="0"/>
          </a:p>
          <a:p>
            <a:pPr>
              <a:spcAft>
                <a:spcPts val="2400"/>
              </a:spcAft>
            </a:pPr>
            <a:r>
              <a:rPr lang="es-ES_tradnl" sz="2400" dirty="0" smtClean="0"/>
              <a:t>EXP (x)      	exponencial  (e</a:t>
            </a:r>
            <a:r>
              <a:rPr lang="es-ES_tradnl" sz="2400" baseline="30000" dirty="0" smtClean="0"/>
              <a:t>x</a:t>
            </a:r>
            <a:r>
              <a:rPr lang="es-ES_tradnl" sz="2400" dirty="0" smtClean="0"/>
              <a:t>)</a:t>
            </a:r>
            <a:endParaRPr lang="es-ES" sz="2400" dirty="0" smtClean="0"/>
          </a:p>
          <a:p>
            <a:pPr>
              <a:spcAft>
                <a:spcPts val="2400"/>
              </a:spcAft>
            </a:pPr>
            <a:r>
              <a:rPr lang="es-ES_tradnl" sz="2400" dirty="0" smtClean="0"/>
              <a:t>GAMMA(x) 	función gamma   </a:t>
            </a:r>
            <a:endParaRPr lang="es-ES" sz="2400" dirty="0" smtClean="0"/>
          </a:p>
          <a:p>
            <a:pPr>
              <a:spcAft>
                <a:spcPts val="2400"/>
              </a:spcAft>
            </a:pPr>
            <a:r>
              <a:rPr lang="es-ES_tradnl" sz="2400" dirty="0" smtClean="0"/>
              <a:t>LOG(x)       	logaritmo en base e de x</a:t>
            </a:r>
            <a:endParaRPr lang="es-ES" sz="2400" dirty="0" smtClean="0"/>
          </a:p>
          <a:p>
            <a:pPr>
              <a:spcAft>
                <a:spcPts val="2400"/>
              </a:spcAft>
            </a:pPr>
            <a:r>
              <a:rPr lang="es-ES_tradnl" sz="2400" dirty="0" smtClean="0"/>
              <a:t>LOG2(x)     	logaritmo en base 2 de x</a:t>
            </a:r>
            <a:endParaRPr lang="es-ES" sz="2400" dirty="0" smtClean="0"/>
          </a:p>
          <a:p>
            <a:pPr>
              <a:spcAft>
                <a:spcPts val="2400"/>
              </a:spcAft>
            </a:pPr>
            <a:r>
              <a:rPr lang="es-ES_tradnl" sz="2400" dirty="0" smtClean="0"/>
              <a:t>LOG10(x)   	logaritmo en base 10 de x</a:t>
            </a:r>
          </a:p>
          <a:p>
            <a:pPr>
              <a:spcAft>
                <a:spcPts val="2400"/>
              </a:spcAft>
            </a:pPr>
            <a:r>
              <a:rPr lang="es-ES_tradnl" sz="2400" dirty="0" smtClean="0"/>
              <a:t>FACT(x)               el factorial de x  (x!</a:t>
            </a:r>
            <a:r>
              <a:rPr lang="es-ES" sz="2400" dirty="0" smtClean="0"/>
              <a:t>)</a:t>
            </a:r>
          </a:p>
          <a:p>
            <a:pPr>
              <a:spcAft>
                <a:spcPts val="2400"/>
              </a:spcAft>
            </a:pPr>
            <a:r>
              <a:rPr lang="es-ES" sz="2400" dirty="0" smtClean="0"/>
              <a:t>COMB(X,Y)        Numero combinatorio de x sobre y</a:t>
            </a:r>
            <a:r>
              <a:rPr lang="es-ES_tradnl" sz="2400" dirty="0" smtClean="0"/>
              <a:t> </a:t>
            </a:r>
            <a:endParaRPr lang="es-ES" sz="2400" dirty="0" smtClean="0"/>
          </a:p>
          <a:p>
            <a:pPr marL="1790700" indent="-1790700"/>
            <a:endParaRPr lang="es-ES_tradnl" sz="2400" dirty="0" smtClean="0"/>
          </a:p>
          <a:p>
            <a:endParaRPr lang="es-ES" sz="2400" dirty="0"/>
          </a:p>
        </p:txBody>
      </p:sp>
      <p:sp>
        <p:nvSpPr>
          <p:cNvPr id="665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66561" name="Object 1"/>
          <p:cNvGraphicFramePr>
            <a:graphicFrameLocks noChangeAspect="1"/>
          </p:cNvGraphicFramePr>
          <p:nvPr/>
        </p:nvGraphicFramePr>
        <p:xfrm>
          <a:off x="4111625" y="769938"/>
          <a:ext cx="1281113" cy="646112"/>
        </p:xfrm>
        <a:graphic>
          <a:graphicData uri="http://schemas.openxmlformats.org/presentationml/2006/ole">
            <mc:AlternateContent xmlns:mc="http://schemas.openxmlformats.org/markup-compatibility/2006">
              <mc:Choice xmlns:v="urn:schemas-microsoft-com:vml" Requires="v">
                <p:oleObj spid="_x0000_s4126" name="Equation" r:id="rId3" imgW="825500" imgH="419100" progId="Equation.DSMT4">
                  <p:embed/>
                </p:oleObj>
              </mc:Choice>
              <mc:Fallback>
                <p:oleObj name="Equation" r:id="rId3" imgW="825500" imgH="419100" progId="Equation.DSMT4">
                  <p:embed/>
                  <p:pic>
                    <p:nvPicPr>
                      <p:cNvPr id="0"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1625" y="769938"/>
                        <a:ext cx="1281113" cy="646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6563" name="Object 3"/>
          <p:cNvGraphicFramePr>
            <a:graphicFrameLocks noChangeAspect="1"/>
          </p:cNvGraphicFramePr>
          <p:nvPr/>
        </p:nvGraphicFramePr>
        <p:xfrm>
          <a:off x="5291138" y="2465388"/>
          <a:ext cx="1585912" cy="746125"/>
        </p:xfrm>
        <a:graphic>
          <a:graphicData uri="http://schemas.openxmlformats.org/presentationml/2006/ole">
            <mc:AlternateContent xmlns:mc="http://schemas.openxmlformats.org/markup-compatibility/2006">
              <mc:Choice xmlns:v="urn:schemas-microsoft-com:vml" Requires="v">
                <p:oleObj spid="_x0000_s4127" name="Equation" r:id="rId5" imgW="698500" imgH="330200" progId="Equation.DSMT4">
                  <p:embed/>
                </p:oleObj>
              </mc:Choice>
              <mc:Fallback>
                <p:oleObj name="Equation" r:id="rId5" imgW="698500" imgH="330200" progId="Equation.DSMT4">
                  <p:embed/>
                  <p:pic>
                    <p:nvPicPr>
                      <p:cNvPr id="0" name="Picture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1138" y="2465388"/>
                        <a:ext cx="1585912"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98736002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677108"/>
          </a:xfrm>
          <a:prstGeom prst="rect">
            <a:avLst/>
          </a:prstGeom>
          <a:solidFill>
            <a:schemeClr val="accent1">
              <a:lumMod val="60000"/>
              <a:lumOff val="40000"/>
            </a:schemeClr>
          </a:solidFill>
        </p:spPr>
        <p:txBody>
          <a:bodyPr wrap="square" rtlCol="0">
            <a:spAutoFit/>
          </a:bodyPr>
          <a:lstStyle/>
          <a:p>
            <a:pPr algn="ctr"/>
            <a:r>
              <a:rPr lang="es-ES" sz="3800" b="1" dirty="0" smtClean="0"/>
              <a:t>FUNCIONES  TRIGONOMETRICAS</a:t>
            </a:r>
            <a:endParaRPr lang="es-ES" sz="3800" b="1" dirty="0"/>
          </a:p>
        </p:txBody>
      </p:sp>
      <p:sp>
        <p:nvSpPr>
          <p:cNvPr id="6" name="5 CuadroTexto"/>
          <p:cNvSpPr txBox="1"/>
          <p:nvPr/>
        </p:nvSpPr>
        <p:spPr>
          <a:xfrm>
            <a:off x="179512" y="692696"/>
            <a:ext cx="8352928" cy="5262979"/>
          </a:xfrm>
          <a:prstGeom prst="rect">
            <a:avLst/>
          </a:prstGeom>
          <a:noFill/>
        </p:spPr>
        <p:txBody>
          <a:bodyPr wrap="square" rtlCol="0">
            <a:spAutoFit/>
          </a:bodyPr>
          <a:lstStyle/>
          <a:p>
            <a:r>
              <a:rPr lang="es-ES_tradnl" sz="2400" dirty="0" smtClean="0"/>
              <a:t>COS (X)		COSENO (X)		   </a:t>
            </a:r>
          </a:p>
          <a:p>
            <a:r>
              <a:rPr lang="es-ES_tradnl" sz="2400" dirty="0" smtClean="0"/>
              <a:t>SIN (X)		SENO (X)	</a:t>
            </a:r>
          </a:p>
          <a:p>
            <a:r>
              <a:rPr lang="es-ES_tradnl" sz="2400" dirty="0" smtClean="0"/>
              <a:t>ARCOS (X)         Arco cuyo coseno es X       </a:t>
            </a:r>
          </a:p>
          <a:p>
            <a:r>
              <a:rPr lang="es-ES_tradnl" sz="2400" dirty="0" smtClean="0"/>
              <a:t>ARSIN  (X)	Arco cuyo seno es  X</a:t>
            </a:r>
          </a:p>
          <a:p>
            <a:r>
              <a:rPr lang="es-ES_tradnl" sz="2400" dirty="0" smtClean="0"/>
              <a:t>TAN     (X)	Tangente de x</a:t>
            </a:r>
          </a:p>
          <a:p>
            <a:r>
              <a:rPr lang="es-ES_tradnl" sz="2400" dirty="0" smtClean="0"/>
              <a:t> ATAN (x)	 Arco cuya tangente es x</a:t>
            </a:r>
          </a:p>
          <a:p>
            <a:r>
              <a:rPr lang="es-ES_tradnl" sz="2400" dirty="0" smtClean="0"/>
              <a:t>COSH (x)	Coseno Hiperbólico de x</a:t>
            </a:r>
          </a:p>
          <a:p>
            <a:endParaRPr lang="es-ES_tradnl" sz="2400" dirty="0" smtClean="0"/>
          </a:p>
          <a:p>
            <a:r>
              <a:rPr lang="es-ES_tradnl" sz="2400" dirty="0" smtClean="0"/>
              <a:t>SINH (x)	Seno hiperbólico de x</a:t>
            </a:r>
          </a:p>
          <a:p>
            <a:endParaRPr lang="es-ES" sz="2400" dirty="0" smtClean="0"/>
          </a:p>
          <a:p>
            <a:r>
              <a:rPr lang="es-ES_tradnl" sz="2400" dirty="0" smtClean="0"/>
              <a:t>TANH (x)	Tangente hiperbólica de x</a:t>
            </a:r>
            <a:endParaRPr lang="es-ES" sz="2400" dirty="0" smtClean="0"/>
          </a:p>
          <a:p>
            <a:r>
              <a:rPr lang="es-ES_tradnl" sz="2400" dirty="0" smtClean="0"/>
              <a:t> </a:t>
            </a:r>
            <a:endParaRPr lang="es-ES" sz="2400" dirty="0" smtClean="0"/>
          </a:p>
          <a:p>
            <a:pPr marL="1790700" indent="-1790700"/>
            <a:endParaRPr lang="es-ES_tradnl" sz="2400" dirty="0" smtClean="0"/>
          </a:p>
          <a:p>
            <a:endParaRPr lang="es-ES" sz="2400" dirty="0"/>
          </a:p>
        </p:txBody>
      </p:sp>
      <p:sp>
        <p:nvSpPr>
          <p:cNvPr id="665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5" name="4 Objeto"/>
          <p:cNvGraphicFramePr>
            <a:graphicFrameLocks noChangeAspect="1"/>
          </p:cNvGraphicFramePr>
          <p:nvPr/>
        </p:nvGraphicFramePr>
        <p:xfrm>
          <a:off x="5796136" y="2852936"/>
          <a:ext cx="1767469" cy="648072"/>
        </p:xfrm>
        <a:graphic>
          <a:graphicData uri="http://schemas.openxmlformats.org/presentationml/2006/ole">
            <mc:AlternateContent xmlns:mc="http://schemas.openxmlformats.org/markup-compatibility/2006">
              <mc:Choice xmlns:v="urn:schemas-microsoft-com:vml" Requires="v">
                <p:oleObj spid="_x0000_s5164" name="Equation" r:id="rId3" imgW="1143000" imgH="419100" progId="Equation.DSMT4">
                  <p:embed/>
                </p:oleObj>
              </mc:Choice>
              <mc:Fallback>
                <p:oleObj name="Equation" r:id="rId3" imgW="1143000" imgH="419100" progId="Equation.DSMT4">
                  <p:embed/>
                  <p:pic>
                    <p:nvPicPr>
                      <p:cNvPr id="0"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2852936"/>
                        <a:ext cx="1767469" cy="6480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6195" name="Object 3"/>
          <p:cNvGraphicFramePr>
            <a:graphicFrameLocks noChangeAspect="1"/>
          </p:cNvGraphicFramePr>
          <p:nvPr/>
        </p:nvGraphicFramePr>
        <p:xfrm>
          <a:off x="5796136" y="3717032"/>
          <a:ext cx="1812405" cy="648072"/>
        </p:xfrm>
        <a:graphic>
          <a:graphicData uri="http://schemas.openxmlformats.org/presentationml/2006/ole">
            <mc:AlternateContent xmlns:mc="http://schemas.openxmlformats.org/markup-compatibility/2006">
              <mc:Choice xmlns:v="urn:schemas-microsoft-com:vml" Requires="v">
                <p:oleObj spid="_x0000_s5165" name="Equation" r:id="rId5" imgW="1168400" imgH="419100" progId="Equation.DSMT4">
                  <p:embed/>
                </p:oleObj>
              </mc:Choice>
              <mc:Fallback>
                <p:oleObj name="Equation" r:id="rId5" imgW="1168400" imgH="419100" progId="Equation.DSMT4">
                  <p:embed/>
                  <p:pic>
                    <p:nvPicPr>
                      <p:cNvPr id="0" name="Picture 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6136" y="3717032"/>
                        <a:ext cx="1812405" cy="6480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6196" name="Object 4"/>
          <p:cNvGraphicFramePr>
            <a:graphicFrameLocks noChangeAspect="1"/>
          </p:cNvGraphicFramePr>
          <p:nvPr/>
        </p:nvGraphicFramePr>
        <p:xfrm>
          <a:off x="5803899" y="4581525"/>
          <a:ext cx="1992343" cy="719683"/>
        </p:xfrm>
        <a:graphic>
          <a:graphicData uri="http://schemas.openxmlformats.org/presentationml/2006/ole">
            <mc:AlternateContent xmlns:mc="http://schemas.openxmlformats.org/markup-compatibility/2006">
              <mc:Choice xmlns:v="urn:schemas-microsoft-com:vml" Requires="v">
                <p:oleObj spid="_x0000_s5166" name="Equation" r:id="rId7" imgW="1155700" imgH="419100" progId="Equation.DSMT4">
                  <p:embed/>
                </p:oleObj>
              </mc:Choice>
              <mc:Fallback>
                <p:oleObj name="Equation" r:id="rId7" imgW="1155700" imgH="419100" progId="Equation.DSMT4">
                  <p:embed/>
                  <p:pic>
                    <p:nvPicPr>
                      <p:cNvPr id="0" name="Picture 4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03899" y="4581525"/>
                        <a:ext cx="1992343" cy="7196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524100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677108"/>
          </a:xfrm>
          <a:prstGeom prst="rect">
            <a:avLst/>
          </a:prstGeom>
          <a:solidFill>
            <a:schemeClr val="accent1">
              <a:lumMod val="60000"/>
              <a:lumOff val="40000"/>
            </a:schemeClr>
          </a:solidFill>
        </p:spPr>
        <p:txBody>
          <a:bodyPr wrap="square" rtlCol="0">
            <a:spAutoFit/>
          </a:bodyPr>
          <a:lstStyle/>
          <a:p>
            <a:pPr algn="ctr"/>
            <a:r>
              <a:rPr lang="es-ES" sz="3800" b="1" dirty="0" smtClean="0"/>
              <a:t>FUNCIONES  TIEMPO-FECHA</a:t>
            </a:r>
            <a:endParaRPr lang="es-ES" sz="3800" b="1" dirty="0"/>
          </a:p>
        </p:txBody>
      </p:sp>
      <p:sp>
        <p:nvSpPr>
          <p:cNvPr id="665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3" name="12 CuadroTexto"/>
          <p:cNvSpPr txBox="1"/>
          <p:nvPr/>
        </p:nvSpPr>
        <p:spPr>
          <a:xfrm>
            <a:off x="395536" y="764704"/>
            <a:ext cx="7848872" cy="1200329"/>
          </a:xfrm>
          <a:prstGeom prst="rect">
            <a:avLst/>
          </a:prstGeom>
          <a:noFill/>
        </p:spPr>
        <p:txBody>
          <a:bodyPr wrap="square" rtlCol="0">
            <a:spAutoFit/>
          </a:bodyPr>
          <a:lstStyle/>
          <a:p>
            <a:r>
              <a:rPr lang="es-ES_tradnl" sz="2400" dirty="0" smtClean="0"/>
              <a:t>tienen como objetivo la manipulación o creación de variables numéricas con formato de fecha, hora o fecha-hora. </a:t>
            </a:r>
            <a:endParaRPr lang="es-ES" sz="2400" dirty="0" smtClean="0"/>
          </a:p>
          <a:p>
            <a:endParaRPr lang="es-ES" sz="2400" dirty="0"/>
          </a:p>
        </p:txBody>
      </p:sp>
      <p:sp>
        <p:nvSpPr>
          <p:cNvPr id="14" name="13 CuadroTexto"/>
          <p:cNvSpPr txBox="1"/>
          <p:nvPr/>
        </p:nvSpPr>
        <p:spPr>
          <a:xfrm>
            <a:off x="395536" y="1556792"/>
            <a:ext cx="8748464" cy="5324535"/>
          </a:xfrm>
          <a:prstGeom prst="rect">
            <a:avLst/>
          </a:prstGeom>
          <a:noFill/>
        </p:spPr>
        <p:txBody>
          <a:bodyPr wrap="square" rtlCol="0">
            <a:spAutoFit/>
          </a:bodyPr>
          <a:lstStyle/>
          <a:p>
            <a:pPr marL="1790700" indent="-1790700"/>
            <a:r>
              <a:rPr lang="es-ES_tradnl" sz="2000" dirty="0" smtClean="0">
                <a:solidFill>
                  <a:srgbClr val="FF0000"/>
                </a:solidFill>
              </a:rPr>
              <a:t>HMS(</a:t>
            </a:r>
            <a:r>
              <a:rPr lang="es-ES_tradnl" sz="2000" dirty="0" err="1" smtClean="0">
                <a:solidFill>
                  <a:srgbClr val="FF0000"/>
                </a:solidFill>
              </a:rPr>
              <a:t>hora,minuto,segundo</a:t>
            </a:r>
            <a:r>
              <a:rPr lang="es-ES_tradnl" sz="2000" dirty="0" smtClean="0">
                <a:solidFill>
                  <a:srgbClr val="FF0000"/>
                </a:solidFill>
              </a:rPr>
              <a:t>)</a:t>
            </a:r>
            <a:r>
              <a:rPr lang="es-ES_tradnl" sz="2000" dirty="0" smtClean="0"/>
              <a:t>	Los argumentos son variables numéricas que representan horas, minutos y segundos. El resultado es un único valor en formato tiempo. (</a:t>
            </a:r>
            <a:r>
              <a:rPr lang="es-ES_tradnl" sz="2000" dirty="0" err="1" smtClean="0"/>
              <a:t>hh:mm:ss</a:t>
            </a:r>
            <a:r>
              <a:rPr lang="es-ES_tradnl" sz="2000" dirty="0" smtClean="0"/>
              <a:t>).</a:t>
            </a:r>
            <a:endParaRPr lang="es-ES" sz="2000" dirty="0" smtClean="0"/>
          </a:p>
          <a:p>
            <a:pPr marL="1790700" indent="-1790700"/>
            <a:r>
              <a:rPr lang="es-ES_tradnl" sz="2000" dirty="0" smtClean="0">
                <a:solidFill>
                  <a:srgbClr val="FF0000"/>
                </a:solidFill>
              </a:rPr>
              <a:t>DHMS(</a:t>
            </a:r>
            <a:r>
              <a:rPr lang="es-ES_tradnl" sz="2000" dirty="0" err="1" smtClean="0">
                <a:solidFill>
                  <a:srgbClr val="FF0000"/>
                </a:solidFill>
              </a:rPr>
              <a:t>dia,hora,minuto,segundo</a:t>
            </a:r>
            <a:r>
              <a:rPr lang="es-ES_tradnl" sz="2000" dirty="0" smtClean="0">
                <a:solidFill>
                  <a:srgbClr val="FF0000"/>
                </a:solidFill>
              </a:rPr>
              <a:t>)	</a:t>
            </a:r>
            <a:r>
              <a:rPr lang="es-ES_tradnl" sz="2000" dirty="0" smtClean="0"/>
              <a:t>Esta función devuelve un numero en formato </a:t>
            </a:r>
            <a:r>
              <a:rPr lang="es-ES_tradnl" sz="2000" dirty="0" err="1" smtClean="0"/>
              <a:t>dia</a:t>
            </a:r>
            <a:r>
              <a:rPr lang="es-ES_tradnl" sz="2000" dirty="0" smtClean="0"/>
              <a:t>-tiempo. Actúa de forma similar a la anterior función. </a:t>
            </a:r>
            <a:endParaRPr lang="es-ES" sz="2000" dirty="0" smtClean="0"/>
          </a:p>
          <a:p>
            <a:pPr marL="1790700" indent="-1790700"/>
            <a:r>
              <a:rPr lang="es-ES_tradnl" sz="2000" dirty="0" smtClean="0">
                <a:solidFill>
                  <a:srgbClr val="FF0000"/>
                </a:solidFill>
              </a:rPr>
              <a:t>HOUR(tiempo)</a:t>
            </a:r>
            <a:r>
              <a:rPr lang="es-ES_tradnl" sz="2000" dirty="0" smtClean="0"/>
              <a:t>		Devuelve la hora (variable numérica) del tiempo introducido. Ejemplo: </a:t>
            </a:r>
            <a:r>
              <a:rPr lang="es-ES_tradnl" sz="2000" dirty="0" err="1" smtClean="0"/>
              <a:t>hour</a:t>
            </a:r>
            <a:r>
              <a:rPr lang="es-ES_tradnl" sz="2000" dirty="0" smtClean="0"/>
              <a:t>(10:23:15)=10</a:t>
            </a:r>
            <a:endParaRPr lang="es-ES" sz="2000" dirty="0" smtClean="0"/>
          </a:p>
          <a:p>
            <a:pPr marL="1790700" indent="-1790700"/>
            <a:r>
              <a:rPr lang="es-ES_tradnl" sz="2000" dirty="0" smtClean="0">
                <a:solidFill>
                  <a:srgbClr val="FF0000"/>
                </a:solidFill>
              </a:rPr>
              <a:t>MINUTE (tiempo)</a:t>
            </a:r>
            <a:r>
              <a:rPr lang="es-ES_tradnl" sz="2000" dirty="0" smtClean="0"/>
              <a:t>		Devuelve el minuto de la variable o valor del argumento.</a:t>
            </a:r>
            <a:endParaRPr lang="es-ES" sz="2000" dirty="0" smtClean="0"/>
          </a:p>
          <a:p>
            <a:pPr marL="1790700" indent="-1790700"/>
            <a:r>
              <a:rPr lang="es-ES_tradnl" sz="2000" dirty="0" smtClean="0">
                <a:solidFill>
                  <a:srgbClr val="FF0000"/>
                </a:solidFill>
              </a:rPr>
              <a:t>SECOND(tiempo)</a:t>
            </a:r>
            <a:r>
              <a:rPr lang="es-ES_tradnl" sz="2000" dirty="0" smtClean="0"/>
              <a:t>		Devuelve los segundos que aparecen en el argumento.</a:t>
            </a:r>
            <a:endParaRPr lang="es-ES" sz="2000" dirty="0" smtClean="0"/>
          </a:p>
          <a:p>
            <a:pPr marL="1790700" indent="-1790700"/>
            <a:r>
              <a:rPr lang="es-ES_tradnl" sz="2000" dirty="0" smtClean="0">
                <a:solidFill>
                  <a:srgbClr val="FF0000"/>
                </a:solidFill>
              </a:rPr>
              <a:t>YEAR (fecha)</a:t>
            </a:r>
            <a:r>
              <a:rPr lang="es-ES_tradnl" sz="2000" dirty="0" smtClean="0"/>
              <a:t>			Devuelve el año de la variable incluida en el argumento</a:t>
            </a:r>
          </a:p>
          <a:p>
            <a:pPr marL="1790700" indent="-1790700"/>
            <a:r>
              <a:rPr lang="es-ES" sz="2000" dirty="0" smtClean="0">
                <a:solidFill>
                  <a:srgbClr val="FF0000"/>
                </a:solidFill>
              </a:rPr>
              <a:t>MONTH(</a:t>
            </a:r>
            <a:r>
              <a:rPr lang="es-ES" sz="2000" dirty="0" smtClean="0">
                <a:solidFill>
                  <a:srgbClr val="FF0000"/>
                </a:solidFill>
                <a:hlinkClick r:id="rId2" tooltip="Description of syntax: date"/>
              </a:rPr>
              <a:t>date</a:t>
            </a:r>
            <a:r>
              <a:rPr lang="es-ES" sz="2000" dirty="0" smtClean="0">
                <a:solidFill>
                  <a:srgbClr val="FF0000"/>
                </a:solidFill>
              </a:rPr>
              <a:t>) 	</a:t>
            </a:r>
            <a:r>
              <a:rPr lang="es-ES" sz="2000" dirty="0" smtClean="0">
                <a:solidFill>
                  <a:srgbClr val="002060"/>
                </a:solidFill>
              </a:rPr>
              <a:t>Devuelve el mes que indique la variable fecha del argumento</a:t>
            </a:r>
          </a:p>
          <a:p>
            <a:pPr marL="1790700" indent="-1790700"/>
            <a:r>
              <a:rPr lang="es-ES_tradnl" sz="2000" dirty="0" smtClean="0">
                <a:solidFill>
                  <a:srgbClr val="FF0000"/>
                </a:solidFill>
              </a:rPr>
              <a:t>DAY</a:t>
            </a:r>
            <a:r>
              <a:rPr lang="es-ES_tradnl" sz="2000" dirty="0" smtClean="0"/>
              <a:t> (date)	Devuelve el </a:t>
            </a:r>
            <a:r>
              <a:rPr lang="es-ES_tradnl" sz="2000" dirty="0" err="1" smtClean="0"/>
              <a:t>dia</a:t>
            </a:r>
            <a:r>
              <a:rPr lang="es-ES_tradnl" sz="2000" dirty="0" smtClean="0"/>
              <a:t> del mes que indique la variable fecha del argumento</a:t>
            </a:r>
          </a:p>
          <a:p>
            <a:pPr marL="1790700" indent="-1790700"/>
            <a:r>
              <a:rPr lang="es-ES" sz="2000" dirty="0" smtClean="0">
                <a:solidFill>
                  <a:srgbClr val="FF0000"/>
                </a:solidFill>
              </a:rPr>
              <a:t>WEEKDAY</a:t>
            </a:r>
            <a:r>
              <a:rPr lang="es-ES" sz="2000" dirty="0" smtClean="0"/>
              <a:t>(</a:t>
            </a:r>
            <a:r>
              <a:rPr lang="es-ES" sz="2000" dirty="0" smtClean="0">
                <a:hlinkClick r:id="rId3" tooltip="Description of syntax: date"/>
              </a:rPr>
              <a:t>date</a:t>
            </a:r>
            <a:r>
              <a:rPr lang="es-ES" sz="2000" dirty="0" smtClean="0"/>
              <a:t>) 	  Devuelve el </a:t>
            </a:r>
            <a:r>
              <a:rPr lang="es-ES" sz="2000" dirty="0" err="1" smtClean="0"/>
              <a:t>dia</a:t>
            </a:r>
            <a:r>
              <a:rPr lang="es-ES" sz="2000" dirty="0" smtClean="0"/>
              <a:t> de la semana (1=domingo, 2=lunes,…, 7=</a:t>
            </a:r>
            <a:r>
              <a:rPr lang="es-ES" sz="2000" dirty="0" err="1" smtClean="0"/>
              <a:t>sabado</a:t>
            </a:r>
            <a:r>
              <a:rPr lang="es-ES" sz="2000" dirty="0" smtClean="0"/>
              <a:t>)</a:t>
            </a:r>
            <a:endParaRPr lang="es-ES_tradnl" sz="2000" dirty="0" smtClean="0"/>
          </a:p>
          <a:p>
            <a:pPr marL="1790700" indent="-1790700"/>
            <a:r>
              <a:rPr lang="es-ES" sz="2000" dirty="0" smtClean="0">
                <a:solidFill>
                  <a:srgbClr val="FF0000"/>
                </a:solidFill>
              </a:rPr>
              <a:t>MDY(</a:t>
            </a:r>
            <a:r>
              <a:rPr lang="es-ES" sz="2000" dirty="0" err="1" smtClean="0">
                <a:solidFill>
                  <a:srgbClr val="FF0000"/>
                </a:solidFill>
                <a:hlinkClick r:id="rId4" tooltip="Description of syntax: month"/>
              </a:rPr>
              <a:t>month</a:t>
            </a:r>
            <a:r>
              <a:rPr lang="es-ES" sz="2000" dirty="0" smtClean="0">
                <a:solidFill>
                  <a:srgbClr val="FF0000"/>
                </a:solidFill>
              </a:rPr>
              <a:t>, </a:t>
            </a:r>
            <a:r>
              <a:rPr lang="es-ES" sz="2000" dirty="0" err="1" smtClean="0">
                <a:solidFill>
                  <a:srgbClr val="FF0000"/>
                </a:solidFill>
                <a:hlinkClick r:id="rId4" tooltip="Description of syntax: day"/>
              </a:rPr>
              <a:t>day</a:t>
            </a:r>
            <a:r>
              <a:rPr lang="es-ES" sz="2000" dirty="0" smtClean="0">
                <a:solidFill>
                  <a:srgbClr val="FF0000"/>
                </a:solidFill>
              </a:rPr>
              <a:t>, </a:t>
            </a:r>
            <a:r>
              <a:rPr lang="es-ES" sz="2000" dirty="0" err="1" smtClean="0">
                <a:solidFill>
                  <a:srgbClr val="FF0000"/>
                </a:solidFill>
                <a:hlinkClick r:id="rId4" tooltip="Description of syntax: year"/>
              </a:rPr>
              <a:t>year</a:t>
            </a:r>
            <a:r>
              <a:rPr lang="es-ES" sz="2000" dirty="0" smtClean="0">
                <a:solidFill>
                  <a:srgbClr val="FF0000"/>
                </a:solidFill>
              </a:rPr>
              <a:t>)    </a:t>
            </a:r>
            <a:r>
              <a:rPr lang="es-ES" sz="2000" dirty="0" smtClean="0">
                <a:solidFill>
                  <a:srgbClr val="002060"/>
                </a:solidFill>
              </a:rPr>
              <a:t>Devuelve la fecha al introducir los argumentos mes </a:t>
            </a:r>
            <a:r>
              <a:rPr lang="es-ES" sz="2000" dirty="0" err="1" smtClean="0">
                <a:solidFill>
                  <a:srgbClr val="002060"/>
                </a:solidFill>
              </a:rPr>
              <a:t>dia</a:t>
            </a:r>
            <a:r>
              <a:rPr lang="es-ES" sz="2000" dirty="0" smtClean="0">
                <a:solidFill>
                  <a:srgbClr val="002060"/>
                </a:solidFill>
              </a:rPr>
              <a:t> y año</a:t>
            </a:r>
          </a:p>
        </p:txBody>
      </p:sp>
    </p:spTree>
    <p:extLst>
      <p:ext uri="{BB962C8B-B14F-4D97-AF65-F5344CB8AC3E}">
        <p14:creationId xmlns:p14="http://schemas.microsoft.com/office/powerpoint/2010/main" val="49917401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677108"/>
          </a:xfrm>
          <a:prstGeom prst="rect">
            <a:avLst/>
          </a:prstGeom>
          <a:solidFill>
            <a:schemeClr val="accent1">
              <a:lumMod val="60000"/>
              <a:lumOff val="40000"/>
            </a:schemeClr>
          </a:solidFill>
        </p:spPr>
        <p:txBody>
          <a:bodyPr wrap="square" rtlCol="0">
            <a:spAutoFit/>
          </a:bodyPr>
          <a:lstStyle/>
          <a:p>
            <a:pPr algn="ctr"/>
            <a:r>
              <a:rPr lang="es-ES" sz="3800" b="1" dirty="0" smtClean="0"/>
              <a:t>FUNCIONES  TIEMPO-FECHA</a:t>
            </a:r>
            <a:endParaRPr lang="es-ES" sz="3800" b="1" dirty="0"/>
          </a:p>
        </p:txBody>
      </p:sp>
      <p:sp>
        <p:nvSpPr>
          <p:cNvPr id="665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37218" name="Picture 2"/>
          <p:cNvPicPr>
            <a:picLocks noChangeAspect="1" noChangeArrowheads="1"/>
          </p:cNvPicPr>
          <p:nvPr/>
        </p:nvPicPr>
        <p:blipFill>
          <a:blip r:embed="rId2" cstate="print"/>
          <a:srcRect/>
          <a:stretch>
            <a:fillRect/>
          </a:stretch>
        </p:blipFill>
        <p:spPr bwMode="auto">
          <a:xfrm>
            <a:off x="539552" y="908720"/>
            <a:ext cx="8604448" cy="3168352"/>
          </a:xfrm>
          <a:prstGeom prst="rect">
            <a:avLst/>
          </a:prstGeom>
          <a:noFill/>
          <a:ln w="9525">
            <a:noFill/>
            <a:miter lim="800000"/>
            <a:headEnd/>
            <a:tailEnd/>
          </a:ln>
        </p:spPr>
      </p:pic>
      <p:pic>
        <p:nvPicPr>
          <p:cNvPr id="137219" name="Picture 3"/>
          <p:cNvPicPr>
            <a:picLocks noChangeAspect="1" noChangeArrowheads="1"/>
          </p:cNvPicPr>
          <p:nvPr/>
        </p:nvPicPr>
        <p:blipFill>
          <a:blip r:embed="rId3" cstate="print"/>
          <a:srcRect/>
          <a:stretch>
            <a:fillRect/>
          </a:stretch>
        </p:blipFill>
        <p:spPr bwMode="auto">
          <a:xfrm>
            <a:off x="611560" y="4365104"/>
            <a:ext cx="8193911" cy="1656184"/>
          </a:xfrm>
          <a:prstGeom prst="rect">
            <a:avLst/>
          </a:prstGeom>
          <a:noFill/>
          <a:ln w="9525">
            <a:noFill/>
            <a:miter lim="800000"/>
            <a:headEnd/>
            <a:tailEnd/>
          </a:ln>
        </p:spPr>
      </p:pic>
    </p:spTree>
    <p:extLst>
      <p:ext uri="{BB962C8B-B14F-4D97-AF65-F5344CB8AC3E}">
        <p14:creationId xmlns:p14="http://schemas.microsoft.com/office/powerpoint/2010/main" val="173761041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677108"/>
          </a:xfrm>
          <a:prstGeom prst="rect">
            <a:avLst/>
          </a:prstGeom>
          <a:solidFill>
            <a:schemeClr val="accent1">
              <a:lumMod val="60000"/>
              <a:lumOff val="40000"/>
            </a:schemeClr>
          </a:solidFill>
        </p:spPr>
        <p:txBody>
          <a:bodyPr wrap="square" rtlCol="0">
            <a:spAutoFit/>
          </a:bodyPr>
          <a:lstStyle/>
          <a:p>
            <a:pPr algn="ctr"/>
            <a:r>
              <a:rPr lang="es-ES" sz="3800" b="1" dirty="0" smtClean="0"/>
              <a:t>OTRAS FUNCIONES : INPUT Y PUT</a:t>
            </a:r>
            <a:endParaRPr lang="es-ES" sz="3800" b="1" dirty="0"/>
          </a:p>
        </p:txBody>
      </p:sp>
      <p:sp>
        <p:nvSpPr>
          <p:cNvPr id="665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 name="5 CuadroTexto"/>
          <p:cNvSpPr txBox="1"/>
          <p:nvPr/>
        </p:nvSpPr>
        <p:spPr>
          <a:xfrm>
            <a:off x="611560" y="836712"/>
            <a:ext cx="8064896" cy="830997"/>
          </a:xfrm>
          <a:prstGeom prst="rect">
            <a:avLst/>
          </a:prstGeom>
          <a:noFill/>
        </p:spPr>
        <p:txBody>
          <a:bodyPr wrap="square" rtlCol="0">
            <a:spAutoFit/>
          </a:bodyPr>
          <a:lstStyle/>
          <a:p>
            <a:r>
              <a:rPr lang="es-ES" sz="2400" dirty="0" smtClean="0"/>
              <a:t>No confundir estas funciones con las sentencias INPUT y PUT. Son diferentes. </a:t>
            </a:r>
            <a:endParaRPr lang="es-ES" sz="2400" dirty="0"/>
          </a:p>
        </p:txBody>
      </p:sp>
      <p:sp>
        <p:nvSpPr>
          <p:cNvPr id="7" name="6 CuadroTexto"/>
          <p:cNvSpPr txBox="1"/>
          <p:nvPr/>
        </p:nvSpPr>
        <p:spPr>
          <a:xfrm>
            <a:off x="539552" y="1556792"/>
            <a:ext cx="8604448" cy="4862870"/>
          </a:xfrm>
          <a:prstGeom prst="rect">
            <a:avLst/>
          </a:prstGeom>
          <a:noFill/>
        </p:spPr>
        <p:txBody>
          <a:bodyPr wrap="square" rtlCol="0">
            <a:spAutoFit/>
          </a:bodyPr>
          <a:lstStyle/>
          <a:p>
            <a:pPr marL="2692400" indent="-2692400"/>
            <a:r>
              <a:rPr lang="es-ES_tradnl" sz="2200" dirty="0" smtClean="0"/>
              <a:t>I</a:t>
            </a:r>
            <a:r>
              <a:rPr lang="es-ES_tradnl" sz="2200" b="1" dirty="0" smtClean="0">
                <a:solidFill>
                  <a:srgbClr val="0070C0"/>
                </a:solidFill>
              </a:rPr>
              <a:t>NPUT(variable, formato de lectura)</a:t>
            </a:r>
            <a:r>
              <a:rPr lang="es-ES_tradnl" sz="2200" dirty="0" smtClean="0"/>
              <a:t>	Convierte variables carácter en  numéricas. </a:t>
            </a:r>
          </a:p>
          <a:p>
            <a:pPr marL="2066925" indent="-2066925"/>
            <a:r>
              <a:rPr lang="es-ES" sz="2200" dirty="0" smtClean="0"/>
              <a:t>	Hay veces que al importar archivos de otros lenguajes (SPSS, EXCELL, DBASE,….) tengamos variables Carácter que son números y las queramos convertir en variables numéricas </a:t>
            </a:r>
          </a:p>
          <a:p>
            <a:pPr marL="2692400" indent="-2692400"/>
            <a:endParaRPr lang="es-ES_tradnl" sz="2200" dirty="0" smtClean="0"/>
          </a:p>
          <a:p>
            <a:pPr marL="2692400" indent="-2692400"/>
            <a:r>
              <a:rPr lang="es-ES_tradnl" sz="2200" b="1" dirty="0" smtClean="0">
                <a:solidFill>
                  <a:srgbClr val="0070C0"/>
                </a:solidFill>
              </a:rPr>
              <a:t>PUT (variable, formato de escritura)</a:t>
            </a:r>
            <a:r>
              <a:rPr lang="es-ES_tradnl" sz="2200" dirty="0" smtClean="0"/>
              <a:t>	Convierte variables numéricas en carácter</a:t>
            </a:r>
          </a:p>
          <a:p>
            <a:pPr marL="2066925" indent="-2066925"/>
            <a:r>
              <a:rPr lang="es-ES" sz="2200" dirty="0" smtClean="0"/>
              <a:t>	A veces se da la circunstancia diferente queremos que una variable que contiene números sea considerada como alfanumérica. Es muy útil cuando se unen ficheros y en uno de ellos la variable toma valores carácter y es considerada como tal.</a:t>
            </a:r>
            <a:r>
              <a:rPr lang="es-ES" sz="2400" dirty="0" smtClean="0"/>
              <a:t> </a:t>
            </a:r>
            <a:endParaRPr lang="es-ES" sz="2400" dirty="0"/>
          </a:p>
        </p:txBody>
      </p:sp>
    </p:spTree>
    <p:extLst>
      <p:ext uri="{BB962C8B-B14F-4D97-AF65-F5344CB8AC3E}">
        <p14:creationId xmlns:p14="http://schemas.microsoft.com/office/powerpoint/2010/main" val="105821898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677108"/>
          </a:xfrm>
          <a:prstGeom prst="rect">
            <a:avLst/>
          </a:prstGeom>
          <a:solidFill>
            <a:schemeClr val="accent1">
              <a:lumMod val="60000"/>
              <a:lumOff val="40000"/>
            </a:schemeClr>
          </a:solidFill>
        </p:spPr>
        <p:txBody>
          <a:bodyPr wrap="square" rtlCol="0">
            <a:spAutoFit/>
          </a:bodyPr>
          <a:lstStyle/>
          <a:p>
            <a:pPr algn="ctr"/>
            <a:r>
              <a:rPr lang="es-ES" sz="3800" b="1" dirty="0" smtClean="0"/>
              <a:t>OTRAS FUNCIONES : COMPRESS Y SUBSTR</a:t>
            </a:r>
            <a:endParaRPr lang="es-ES" sz="3800" b="1" dirty="0"/>
          </a:p>
        </p:txBody>
      </p:sp>
      <p:sp>
        <p:nvSpPr>
          <p:cNvPr id="665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 name="7 CuadroTexto"/>
          <p:cNvSpPr txBox="1"/>
          <p:nvPr/>
        </p:nvSpPr>
        <p:spPr>
          <a:xfrm>
            <a:off x="827584" y="764704"/>
            <a:ext cx="7848872" cy="3416320"/>
          </a:xfrm>
          <a:prstGeom prst="rect">
            <a:avLst/>
          </a:prstGeom>
          <a:noFill/>
        </p:spPr>
        <p:txBody>
          <a:bodyPr wrap="square" rtlCol="0">
            <a:spAutoFit/>
          </a:bodyPr>
          <a:lstStyle/>
          <a:p>
            <a:pPr marL="2154238" indent="-2154238"/>
            <a:r>
              <a:rPr lang="es-ES_tradnl" sz="2400" b="1" dirty="0" smtClean="0">
                <a:solidFill>
                  <a:srgbClr val="FF0000"/>
                </a:solidFill>
              </a:rPr>
              <a:t>COMPRESS (argumento1, argumento2)</a:t>
            </a:r>
            <a:r>
              <a:rPr lang="es-ES_tradnl" sz="2400" dirty="0" smtClean="0"/>
              <a:t>	Cuando sólo se especifica un argumento esta función devuelve el primer argumento eliminando los blancos.  </a:t>
            </a:r>
          </a:p>
          <a:p>
            <a:pPr marL="2154238" indent="-2154238"/>
            <a:r>
              <a:rPr lang="es-ES_tradnl" sz="2400" dirty="0" smtClean="0"/>
              <a:t>	En caso de existir dos argumentos, devuelve el primer argumento eliminando los caracteres incluidos en el segundo argumento. </a:t>
            </a:r>
          </a:p>
          <a:p>
            <a:pPr marL="2154238" indent="-2154238"/>
            <a:endParaRPr lang="es-ES_tradnl" sz="2400" dirty="0" smtClean="0"/>
          </a:p>
        </p:txBody>
      </p:sp>
      <p:pic>
        <p:nvPicPr>
          <p:cNvPr id="163842" name="Picture 2"/>
          <p:cNvPicPr>
            <a:picLocks noChangeAspect="1" noChangeArrowheads="1"/>
          </p:cNvPicPr>
          <p:nvPr/>
        </p:nvPicPr>
        <p:blipFill>
          <a:blip r:embed="rId2" cstate="print"/>
          <a:srcRect/>
          <a:stretch>
            <a:fillRect/>
          </a:stretch>
        </p:blipFill>
        <p:spPr bwMode="auto">
          <a:xfrm>
            <a:off x="179512" y="3789040"/>
            <a:ext cx="5094682" cy="2232248"/>
          </a:xfrm>
          <a:prstGeom prst="rect">
            <a:avLst/>
          </a:prstGeom>
          <a:noFill/>
          <a:ln w="9525">
            <a:noFill/>
            <a:miter lim="800000"/>
            <a:headEnd/>
            <a:tailEnd/>
          </a:ln>
        </p:spPr>
      </p:pic>
      <p:pic>
        <p:nvPicPr>
          <p:cNvPr id="163843" name="Picture 3"/>
          <p:cNvPicPr>
            <a:picLocks noChangeAspect="1" noChangeArrowheads="1"/>
          </p:cNvPicPr>
          <p:nvPr/>
        </p:nvPicPr>
        <p:blipFill>
          <a:blip r:embed="rId3" cstate="print"/>
          <a:srcRect/>
          <a:stretch>
            <a:fillRect/>
          </a:stretch>
        </p:blipFill>
        <p:spPr bwMode="auto">
          <a:xfrm>
            <a:off x="4491359" y="5517232"/>
            <a:ext cx="4329113" cy="854075"/>
          </a:xfrm>
          <a:prstGeom prst="rect">
            <a:avLst/>
          </a:prstGeom>
          <a:noFill/>
          <a:ln w="9525">
            <a:noFill/>
            <a:miter lim="800000"/>
            <a:headEnd/>
            <a:tailEnd/>
          </a:ln>
        </p:spPr>
      </p:pic>
    </p:spTree>
    <p:extLst>
      <p:ext uri="{BB962C8B-B14F-4D97-AF65-F5344CB8AC3E}">
        <p14:creationId xmlns:p14="http://schemas.microsoft.com/office/powerpoint/2010/main" val="302492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63842"/>
                                        </p:tgtEl>
                                        <p:attrNameLst>
                                          <p:attrName>style.visibility</p:attrName>
                                        </p:attrNameLst>
                                      </p:cBhvr>
                                      <p:to>
                                        <p:strVal val="visible"/>
                                      </p:to>
                                    </p:set>
                                    <p:animEffect transition="in" filter="box(in)">
                                      <p:cBhvr>
                                        <p:cTn id="7" dur="500"/>
                                        <p:tgtEl>
                                          <p:spTgt spid="16384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3843"/>
                                        </p:tgtEl>
                                        <p:attrNameLst>
                                          <p:attrName>style.visibility</p:attrName>
                                        </p:attrNameLst>
                                      </p:cBhvr>
                                      <p:to>
                                        <p:strVal val="visible"/>
                                      </p:to>
                                    </p:set>
                                    <p:anim calcmode="lin" valueType="num">
                                      <p:cBhvr additive="base">
                                        <p:cTn id="12" dur="500" fill="hold"/>
                                        <p:tgtEl>
                                          <p:spTgt spid="163843"/>
                                        </p:tgtEl>
                                        <p:attrNameLst>
                                          <p:attrName>ppt_x</p:attrName>
                                        </p:attrNameLst>
                                      </p:cBhvr>
                                      <p:tavLst>
                                        <p:tav tm="0">
                                          <p:val>
                                            <p:strVal val="#ppt_x"/>
                                          </p:val>
                                        </p:tav>
                                        <p:tav tm="100000">
                                          <p:val>
                                            <p:strVal val="#ppt_x"/>
                                          </p:val>
                                        </p:tav>
                                      </p:tavLst>
                                    </p:anim>
                                    <p:anim calcmode="lin" valueType="num">
                                      <p:cBhvr additive="base">
                                        <p:cTn id="13" dur="500" fill="hold"/>
                                        <p:tgtEl>
                                          <p:spTgt spid="1638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677108"/>
          </a:xfrm>
          <a:prstGeom prst="rect">
            <a:avLst/>
          </a:prstGeom>
          <a:solidFill>
            <a:schemeClr val="accent1">
              <a:lumMod val="60000"/>
              <a:lumOff val="40000"/>
            </a:schemeClr>
          </a:solidFill>
        </p:spPr>
        <p:txBody>
          <a:bodyPr wrap="square" rtlCol="0">
            <a:spAutoFit/>
          </a:bodyPr>
          <a:lstStyle/>
          <a:p>
            <a:pPr algn="ctr"/>
            <a:r>
              <a:rPr lang="es-ES" sz="3800" b="1" dirty="0" smtClean="0"/>
              <a:t>OTRAS FUNCIONES : COMPRESS Y SUBSTR</a:t>
            </a:r>
            <a:endParaRPr lang="es-ES" sz="3800" b="1" dirty="0"/>
          </a:p>
        </p:txBody>
      </p:sp>
      <p:sp>
        <p:nvSpPr>
          <p:cNvPr id="665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 name="7 CuadroTexto"/>
          <p:cNvSpPr txBox="1"/>
          <p:nvPr/>
        </p:nvSpPr>
        <p:spPr>
          <a:xfrm>
            <a:off x="899592" y="980728"/>
            <a:ext cx="8064896" cy="1569660"/>
          </a:xfrm>
          <a:prstGeom prst="rect">
            <a:avLst/>
          </a:prstGeom>
          <a:noFill/>
        </p:spPr>
        <p:txBody>
          <a:bodyPr wrap="square" rtlCol="0">
            <a:spAutoFit/>
          </a:bodyPr>
          <a:lstStyle/>
          <a:p>
            <a:pPr marL="2154238" indent="-2154238"/>
            <a:r>
              <a:rPr lang="es-ES_tradnl" sz="2400" b="1" dirty="0" smtClean="0">
                <a:solidFill>
                  <a:srgbClr val="FF0000"/>
                </a:solidFill>
              </a:rPr>
              <a:t>SUBSTR (argumento1,posición,n)	</a:t>
            </a:r>
            <a:r>
              <a:rPr lang="es-ES_tradnl" sz="2400" dirty="0" smtClean="0"/>
              <a:t>Devuelve los n caracteres que se encuentran en el argumento1 a partir del carácter indicado por posición.  </a:t>
            </a:r>
            <a:endParaRPr lang="es-ES" sz="2400" dirty="0" smtClean="0"/>
          </a:p>
          <a:p>
            <a:pPr marL="2154238" indent="-2154238"/>
            <a:endParaRPr lang="es-ES_tradnl" sz="2400" dirty="0" smtClean="0"/>
          </a:p>
        </p:txBody>
      </p:sp>
      <p:pic>
        <p:nvPicPr>
          <p:cNvPr id="164866" name="Picture 2"/>
          <p:cNvPicPr>
            <a:picLocks noChangeAspect="1" noChangeArrowheads="1"/>
          </p:cNvPicPr>
          <p:nvPr/>
        </p:nvPicPr>
        <p:blipFill>
          <a:blip r:embed="rId2" cstate="print"/>
          <a:srcRect/>
          <a:stretch>
            <a:fillRect/>
          </a:stretch>
        </p:blipFill>
        <p:spPr bwMode="auto">
          <a:xfrm>
            <a:off x="323528" y="2204864"/>
            <a:ext cx="4938030" cy="2880320"/>
          </a:xfrm>
          <a:prstGeom prst="rect">
            <a:avLst/>
          </a:prstGeom>
          <a:noFill/>
          <a:ln w="9525">
            <a:noFill/>
            <a:miter lim="800000"/>
            <a:headEnd/>
            <a:tailEnd/>
          </a:ln>
        </p:spPr>
      </p:pic>
      <p:pic>
        <p:nvPicPr>
          <p:cNvPr id="164867" name="Picture 3"/>
          <p:cNvPicPr>
            <a:picLocks noChangeAspect="1" noChangeArrowheads="1"/>
          </p:cNvPicPr>
          <p:nvPr/>
        </p:nvPicPr>
        <p:blipFill>
          <a:blip r:embed="rId3" cstate="print"/>
          <a:srcRect/>
          <a:stretch>
            <a:fillRect/>
          </a:stretch>
        </p:blipFill>
        <p:spPr bwMode="auto">
          <a:xfrm>
            <a:off x="2267744" y="5229200"/>
            <a:ext cx="6632233" cy="1148457"/>
          </a:xfrm>
          <a:prstGeom prst="rect">
            <a:avLst/>
          </a:prstGeom>
          <a:noFill/>
          <a:ln w="9525">
            <a:noFill/>
            <a:miter lim="800000"/>
            <a:headEnd/>
            <a:tailEnd/>
          </a:ln>
        </p:spPr>
      </p:pic>
    </p:spTree>
    <p:extLst>
      <p:ext uri="{BB962C8B-B14F-4D97-AF65-F5344CB8AC3E}">
        <p14:creationId xmlns:p14="http://schemas.microsoft.com/office/powerpoint/2010/main" val="362822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64866"/>
                                        </p:tgtEl>
                                        <p:attrNameLst>
                                          <p:attrName>style.visibility</p:attrName>
                                        </p:attrNameLst>
                                      </p:cBhvr>
                                      <p:to>
                                        <p:strVal val="visible"/>
                                      </p:to>
                                    </p:set>
                                    <p:animEffect transition="in" filter="box(in)">
                                      <p:cBhvr>
                                        <p:cTn id="7" dur="500"/>
                                        <p:tgtEl>
                                          <p:spTgt spid="1648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4867"/>
                                        </p:tgtEl>
                                        <p:attrNameLst>
                                          <p:attrName>style.visibility</p:attrName>
                                        </p:attrNameLst>
                                      </p:cBhvr>
                                      <p:to>
                                        <p:strVal val="visible"/>
                                      </p:to>
                                    </p:set>
                                    <p:anim calcmode="lin" valueType="num">
                                      <p:cBhvr additive="base">
                                        <p:cTn id="12" dur="500" fill="hold"/>
                                        <p:tgtEl>
                                          <p:spTgt spid="164867"/>
                                        </p:tgtEl>
                                        <p:attrNameLst>
                                          <p:attrName>ppt_x</p:attrName>
                                        </p:attrNameLst>
                                      </p:cBhvr>
                                      <p:tavLst>
                                        <p:tav tm="0">
                                          <p:val>
                                            <p:strVal val="#ppt_x"/>
                                          </p:val>
                                        </p:tav>
                                        <p:tav tm="100000">
                                          <p:val>
                                            <p:strVal val="#ppt_x"/>
                                          </p:val>
                                        </p:tav>
                                      </p:tavLst>
                                    </p:anim>
                                    <p:anim calcmode="lin" valueType="num">
                                      <p:cBhvr additive="base">
                                        <p:cTn id="13" dur="500" fill="hold"/>
                                        <p:tgtEl>
                                          <p:spTgt spid="1648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677108"/>
          </a:xfrm>
          <a:prstGeom prst="rect">
            <a:avLst/>
          </a:prstGeom>
          <a:solidFill>
            <a:schemeClr val="accent1">
              <a:lumMod val="60000"/>
              <a:lumOff val="40000"/>
            </a:schemeClr>
          </a:solidFill>
        </p:spPr>
        <p:txBody>
          <a:bodyPr wrap="square" rtlCol="0">
            <a:spAutoFit/>
          </a:bodyPr>
          <a:lstStyle/>
          <a:p>
            <a:pPr algn="ctr"/>
            <a:r>
              <a:rPr lang="es-ES" sz="3800" b="1" dirty="0" smtClean="0"/>
              <a:t>OTRAS FUNCIONES : COMPRESS Y SUBSTR</a:t>
            </a:r>
            <a:endParaRPr lang="es-ES" sz="3800" b="1" dirty="0"/>
          </a:p>
        </p:txBody>
      </p:sp>
      <p:sp>
        <p:nvSpPr>
          <p:cNvPr id="665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38242" name="Picture 2"/>
          <p:cNvPicPr>
            <a:picLocks noChangeAspect="1" noChangeArrowheads="1"/>
          </p:cNvPicPr>
          <p:nvPr/>
        </p:nvPicPr>
        <p:blipFill>
          <a:blip r:embed="rId2" cstate="print"/>
          <a:srcRect/>
          <a:stretch>
            <a:fillRect/>
          </a:stretch>
        </p:blipFill>
        <p:spPr bwMode="auto">
          <a:xfrm>
            <a:off x="395536" y="836712"/>
            <a:ext cx="7169561" cy="2880320"/>
          </a:xfrm>
          <a:prstGeom prst="rect">
            <a:avLst/>
          </a:prstGeom>
          <a:noFill/>
          <a:ln w="9525">
            <a:noFill/>
            <a:miter lim="800000"/>
            <a:headEnd/>
            <a:tailEnd/>
          </a:ln>
        </p:spPr>
      </p:pic>
      <p:pic>
        <p:nvPicPr>
          <p:cNvPr id="138243" name="Picture 3"/>
          <p:cNvPicPr>
            <a:picLocks noChangeAspect="1" noChangeArrowheads="1"/>
          </p:cNvPicPr>
          <p:nvPr/>
        </p:nvPicPr>
        <p:blipFill>
          <a:blip r:embed="rId3" cstate="print"/>
          <a:srcRect/>
          <a:stretch>
            <a:fillRect/>
          </a:stretch>
        </p:blipFill>
        <p:spPr bwMode="auto">
          <a:xfrm>
            <a:off x="683568" y="4293096"/>
            <a:ext cx="7949683" cy="1656184"/>
          </a:xfrm>
          <a:prstGeom prst="rect">
            <a:avLst/>
          </a:prstGeom>
          <a:noFill/>
          <a:ln w="9525">
            <a:noFill/>
            <a:miter lim="800000"/>
            <a:headEnd/>
            <a:tailEnd/>
          </a:ln>
        </p:spPr>
      </p:pic>
    </p:spTree>
    <p:extLst>
      <p:ext uri="{BB962C8B-B14F-4D97-AF65-F5344CB8AC3E}">
        <p14:creationId xmlns:p14="http://schemas.microsoft.com/office/powerpoint/2010/main" val="343605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8243"/>
                                        </p:tgtEl>
                                        <p:attrNameLst>
                                          <p:attrName>style.visibility</p:attrName>
                                        </p:attrNameLst>
                                      </p:cBhvr>
                                      <p:to>
                                        <p:strVal val="visible"/>
                                      </p:to>
                                    </p:set>
                                    <p:anim calcmode="lin" valueType="num">
                                      <p:cBhvr additive="base">
                                        <p:cTn id="7" dur="500" fill="hold"/>
                                        <p:tgtEl>
                                          <p:spTgt spid="138243"/>
                                        </p:tgtEl>
                                        <p:attrNameLst>
                                          <p:attrName>ppt_x</p:attrName>
                                        </p:attrNameLst>
                                      </p:cBhvr>
                                      <p:tavLst>
                                        <p:tav tm="0">
                                          <p:val>
                                            <p:strVal val="#ppt_x"/>
                                          </p:val>
                                        </p:tav>
                                        <p:tav tm="100000">
                                          <p:val>
                                            <p:strVal val="#ppt_x"/>
                                          </p:val>
                                        </p:tav>
                                      </p:tavLst>
                                    </p:anim>
                                    <p:anim calcmode="lin" valueType="num">
                                      <p:cBhvr additive="base">
                                        <p:cTn id="8" dur="500" fill="hold"/>
                                        <p:tgtEl>
                                          <p:spTgt spid="1382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51520" y="44624"/>
            <a:ext cx="8712968" cy="707886"/>
          </a:xfrm>
          <a:prstGeom prst="rect">
            <a:avLst/>
          </a:prstGeom>
          <a:solidFill>
            <a:schemeClr val="accent1">
              <a:lumMod val="60000"/>
              <a:lumOff val="40000"/>
            </a:schemeClr>
          </a:solidFill>
        </p:spPr>
        <p:txBody>
          <a:bodyPr wrap="square" rtlCol="0">
            <a:spAutoFit/>
          </a:bodyPr>
          <a:lstStyle/>
          <a:p>
            <a:pPr algn="ctr"/>
            <a:r>
              <a:rPr lang="es-ES" sz="4000" b="1" dirty="0" smtClean="0"/>
              <a:t>SENTENCIAS PASO DATA: INFILE</a:t>
            </a:r>
            <a:endParaRPr lang="es-ES" sz="4000" b="1" dirty="0"/>
          </a:p>
        </p:txBody>
      </p:sp>
      <p:pic>
        <p:nvPicPr>
          <p:cNvPr id="3074" name="Picture 2"/>
          <p:cNvPicPr>
            <a:picLocks noChangeAspect="1" noChangeArrowheads="1"/>
          </p:cNvPicPr>
          <p:nvPr/>
        </p:nvPicPr>
        <p:blipFill>
          <a:blip r:embed="rId2" cstate="print"/>
          <a:srcRect/>
          <a:stretch>
            <a:fillRect/>
          </a:stretch>
        </p:blipFill>
        <p:spPr bwMode="auto">
          <a:xfrm>
            <a:off x="5940152" y="908719"/>
            <a:ext cx="864096" cy="1781367"/>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3563888" y="4573488"/>
            <a:ext cx="1133475" cy="1447800"/>
          </a:xfrm>
          <a:prstGeom prst="rect">
            <a:avLst/>
          </a:prstGeom>
          <a:noFill/>
          <a:ln w="9525">
            <a:noFill/>
            <a:miter lim="800000"/>
            <a:headEnd/>
            <a:tailEnd/>
          </a:ln>
        </p:spPr>
      </p:pic>
      <p:sp>
        <p:nvSpPr>
          <p:cNvPr id="8" name="7 CuadroTexto"/>
          <p:cNvSpPr txBox="1"/>
          <p:nvPr/>
        </p:nvSpPr>
        <p:spPr>
          <a:xfrm>
            <a:off x="251520" y="908720"/>
            <a:ext cx="4248472" cy="646331"/>
          </a:xfrm>
          <a:prstGeom prst="rect">
            <a:avLst/>
          </a:prstGeom>
          <a:noFill/>
        </p:spPr>
        <p:txBody>
          <a:bodyPr wrap="square" rtlCol="0">
            <a:spAutoFit/>
          </a:bodyPr>
          <a:lstStyle/>
          <a:p>
            <a:r>
              <a:rPr lang="es-ES" dirty="0" smtClean="0"/>
              <a:t>Tenemos el fichero externo categorias.csv , guardado en c:\mis documentos</a:t>
            </a:r>
            <a:endParaRPr lang="es-ES" dirty="0"/>
          </a:p>
        </p:txBody>
      </p:sp>
      <p:cxnSp>
        <p:nvCxnSpPr>
          <p:cNvPr id="10" name="9 Conector recto de flecha"/>
          <p:cNvCxnSpPr>
            <a:stCxn id="8" idx="3"/>
          </p:cNvCxnSpPr>
          <p:nvPr/>
        </p:nvCxnSpPr>
        <p:spPr>
          <a:xfrm>
            <a:off x="4499992" y="1231886"/>
            <a:ext cx="1296144" cy="1088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5155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08" y="2690086"/>
            <a:ext cx="588645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10 Conector recto de flecha"/>
          <p:cNvCxnSpPr/>
          <p:nvPr/>
        </p:nvCxnSpPr>
        <p:spPr>
          <a:xfrm>
            <a:off x="3275856" y="3717032"/>
            <a:ext cx="576064" cy="7920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313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ppt_x"/>
                                          </p:val>
                                        </p:tav>
                                        <p:tav tm="100000">
                                          <p:val>
                                            <p:strVal val="#ppt_x"/>
                                          </p:val>
                                        </p:tav>
                                      </p:tavLst>
                                    </p:anim>
                                    <p:anim calcmode="lin" valueType="num">
                                      <p:cBhvr additive="base">
                                        <p:cTn id="8" dur="500" fill="hold"/>
                                        <p:tgtEl>
                                          <p:spTgt spid="307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677108"/>
          </a:xfrm>
          <a:prstGeom prst="rect">
            <a:avLst/>
          </a:prstGeom>
          <a:solidFill>
            <a:schemeClr val="accent1">
              <a:lumMod val="60000"/>
              <a:lumOff val="40000"/>
            </a:schemeClr>
          </a:solidFill>
        </p:spPr>
        <p:txBody>
          <a:bodyPr wrap="square" rtlCol="0">
            <a:spAutoFit/>
          </a:bodyPr>
          <a:lstStyle/>
          <a:p>
            <a:pPr algn="ctr"/>
            <a:r>
              <a:rPr lang="es-ES" sz="3800" b="1" dirty="0" smtClean="0"/>
              <a:t>OTRAS FUNCIONES : LOWCASE UPCASE</a:t>
            </a:r>
            <a:endParaRPr lang="es-ES" sz="3800" b="1" dirty="0"/>
          </a:p>
        </p:txBody>
      </p:sp>
      <p:sp>
        <p:nvSpPr>
          <p:cNvPr id="665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 name="5 CuadroTexto"/>
          <p:cNvSpPr txBox="1"/>
          <p:nvPr/>
        </p:nvSpPr>
        <p:spPr>
          <a:xfrm>
            <a:off x="251520" y="692696"/>
            <a:ext cx="8892480" cy="4278094"/>
          </a:xfrm>
          <a:prstGeom prst="rect">
            <a:avLst/>
          </a:prstGeom>
          <a:noFill/>
        </p:spPr>
        <p:txBody>
          <a:bodyPr wrap="square" rtlCol="0">
            <a:spAutoFit/>
          </a:bodyPr>
          <a:lstStyle/>
          <a:p>
            <a:pPr marL="2154238" indent="-2154238">
              <a:spcAft>
                <a:spcPts val="1200"/>
              </a:spcAft>
            </a:pPr>
            <a:r>
              <a:rPr lang="es-ES_tradnl" sz="2000" dirty="0" smtClean="0">
                <a:solidFill>
                  <a:srgbClr val="FF0000"/>
                </a:solidFill>
              </a:rPr>
              <a:t>TRIM (argumento, carácter) </a:t>
            </a:r>
            <a:r>
              <a:rPr lang="es-ES_tradnl" sz="2000" dirty="0" smtClean="0"/>
              <a:t>Elimina los espacios en blanco y devuelve blanco si el argumento es </a:t>
            </a:r>
            <a:r>
              <a:rPr lang="es-ES_tradnl" sz="2000" dirty="0" err="1" smtClean="0"/>
              <a:t>missing</a:t>
            </a:r>
            <a:r>
              <a:rPr lang="es-ES_tradnl" sz="2000" dirty="0" smtClean="0"/>
              <a:t>. </a:t>
            </a:r>
          </a:p>
          <a:p>
            <a:pPr marL="2154238" indent="-2154238">
              <a:spcAft>
                <a:spcPts val="1200"/>
              </a:spcAft>
            </a:pPr>
            <a:r>
              <a:rPr lang="es-ES_tradnl" sz="2000" dirty="0" smtClean="0">
                <a:solidFill>
                  <a:srgbClr val="FF0000"/>
                </a:solidFill>
              </a:rPr>
              <a:t>LOWCASE (argumento) </a:t>
            </a:r>
            <a:r>
              <a:rPr lang="es-ES_tradnl" sz="2000" dirty="0" smtClean="0"/>
              <a:t>Convierte todos los caracteres del argumento en minúsculas. </a:t>
            </a:r>
            <a:endParaRPr lang="es-ES" sz="2000" dirty="0" smtClean="0"/>
          </a:p>
          <a:p>
            <a:pPr marL="2154238" indent="-2154238">
              <a:spcAft>
                <a:spcPts val="1200"/>
              </a:spcAft>
              <a:tabLst>
                <a:tab pos="263525" algn="l"/>
              </a:tabLst>
            </a:pPr>
            <a:r>
              <a:rPr lang="es-ES_tradnl" sz="2000" dirty="0" smtClean="0">
                <a:solidFill>
                  <a:srgbClr val="FF0000"/>
                </a:solidFill>
              </a:rPr>
              <a:t>UPCASE (argumento)  </a:t>
            </a:r>
            <a:r>
              <a:rPr lang="es-ES_tradnl" sz="2000" dirty="0" smtClean="0"/>
              <a:t>   Convierte todos los caracteres del argumento en mayúsculas.</a:t>
            </a:r>
          </a:p>
          <a:p>
            <a:pPr marL="2154238" indent="-2154238">
              <a:spcAft>
                <a:spcPts val="1200"/>
              </a:spcAft>
              <a:tabLst>
                <a:tab pos="263525" algn="l"/>
              </a:tabLst>
            </a:pPr>
            <a:r>
              <a:rPr lang="es-ES_tradnl" sz="2000" dirty="0" smtClean="0">
                <a:solidFill>
                  <a:srgbClr val="FF0000"/>
                </a:solidFill>
              </a:rPr>
              <a:t>LEFT (argumento)</a:t>
            </a:r>
            <a:r>
              <a:rPr lang="es-ES_tradnl" sz="2000" dirty="0" smtClean="0"/>
              <a:t>	alinea el argumento a la izquierda </a:t>
            </a:r>
          </a:p>
          <a:p>
            <a:pPr marL="2154238" indent="-2154238">
              <a:spcAft>
                <a:spcPts val="1200"/>
              </a:spcAft>
              <a:tabLst>
                <a:tab pos="263525" algn="l"/>
              </a:tabLst>
            </a:pPr>
            <a:r>
              <a:rPr lang="es-ES_tradnl" sz="2000" dirty="0" smtClean="0">
                <a:solidFill>
                  <a:srgbClr val="FF0000"/>
                </a:solidFill>
              </a:rPr>
              <a:t>RIGHT (argumento)</a:t>
            </a:r>
            <a:r>
              <a:rPr lang="es-ES_tradnl" sz="2000" dirty="0" smtClean="0"/>
              <a:t>   alinea el argumento a la derecha</a:t>
            </a:r>
          </a:p>
          <a:p>
            <a:pPr marL="2154238" indent="-2154238">
              <a:spcAft>
                <a:spcPts val="1200"/>
              </a:spcAft>
              <a:tabLst>
                <a:tab pos="263525" algn="l"/>
              </a:tabLst>
            </a:pPr>
            <a:endParaRPr lang="es-ES_tradnl" sz="2000" dirty="0" smtClean="0"/>
          </a:p>
          <a:p>
            <a:pPr marL="2154238" indent="-2154238">
              <a:spcAft>
                <a:spcPts val="1200"/>
              </a:spcAft>
              <a:tabLst>
                <a:tab pos="263525" algn="l"/>
              </a:tabLst>
            </a:pPr>
            <a:endParaRPr lang="es-ES" sz="2400" dirty="0" smtClean="0"/>
          </a:p>
          <a:p>
            <a:endParaRPr lang="es-ES" dirty="0"/>
          </a:p>
        </p:txBody>
      </p:sp>
      <p:pic>
        <p:nvPicPr>
          <p:cNvPr id="165891" name="Picture 3"/>
          <p:cNvPicPr>
            <a:picLocks noChangeAspect="1" noChangeArrowheads="1"/>
          </p:cNvPicPr>
          <p:nvPr/>
        </p:nvPicPr>
        <p:blipFill>
          <a:blip r:embed="rId2" cstate="print"/>
          <a:srcRect/>
          <a:stretch>
            <a:fillRect/>
          </a:stretch>
        </p:blipFill>
        <p:spPr bwMode="auto">
          <a:xfrm>
            <a:off x="1471129" y="3573016"/>
            <a:ext cx="4973079" cy="2160240"/>
          </a:xfrm>
          <a:prstGeom prst="rect">
            <a:avLst/>
          </a:prstGeom>
          <a:noFill/>
          <a:ln w="9525">
            <a:noFill/>
            <a:miter lim="800000"/>
            <a:headEnd/>
            <a:tailEnd/>
          </a:ln>
        </p:spPr>
      </p:pic>
      <p:pic>
        <p:nvPicPr>
          <p:cNvPr id="165892" name="Picture 4"/>
          <p:cNvPicPr>
            <a:picLocks noChangeAspect="1" noChangeArrowheads="1"/>
          </p:cNvPicPr>
          <p:nvPr/>
        </p:nvPicPr>
        <p:blipFill>
          <a:blip r:embed="rId3" cstate="print"/>
          <a:srcRect/>
          <a:stretch>
            <a:fillRect/>
          </a:stretch>
        </p:blipFill>
        <p:spPr bwMode="auto">
          <a:xfrm>
            <a:off x="1979712" y="5911999"/>
            <a:ext cx="6962842" cy="757361"/>
          </a:xfrm>
          <a:prstGeom prst="rect">
            <a:avLst/>
          </a:prstGeom>
          <a:noFill/>
          <a:ln w="9525">
            <a:noFill/>
            <a:miter lim="800000"/>
            <a:headEnd/>
            <a:tailEnd/>
          </a:ln>
        </p:spPr>
      </p:pic>
    </p:spTree>
    <p:extLst>
      <p:ext uri="{BB962C8B-B14F-4D97-AF65-F5344CB8AC3E}">
        <p14:creationId xmlns:p14="http://schemas.microsoft.com/office/powerpoint/2010/main" val="115529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65891"/>
                                        </p:tgtEl>
                                        <p:attrNameLst>
                                          <p:attrName>style.visibility</p:attrName>
                                        </p:attrNameLst>
                                      </p:cBhvr>
                                      <p:to>
                                        <p:strVal val="visible"/>
                                      </p:to>
                                    </p:set>
                                    <p:animEffect transition="in" filter="box(in)">
                                      <p:cBhvr>
                                        <p:cTn id="7" dur="500"/>
                                        <p:tgtEl>
                                          <p:spTgt spid="16589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5892"/>
                                        </p:tgtEl>
                                        <p:attrNameLst>
                                          <p:attrName>style.visibility</p:attrName>
                                        </p:attrNameLst>
                                      </p:cBhvr>
                                      <p:to>
                                        <p:strVal val="visible"/>
                                      </p:to>
                                    </p:set>
                                    <p:anim calcmode="lin" valueType="num">
                                      <p:cBhvr additive="base">
                                        <p:cTn id="12" dur="500" fill="hold"/>
                                        <p:tgtEl>
                                          <p:spTgt spid="165892"/>
                                        </p:tgtEl>
                                        <p:attrNameLst>
                                          <p:attrName>ppt_x</p:attrName>
                                        </p:attrNameLst>
                                      </p:cBhvr>
                                      <p:tavLst>
                                        <p:tav tm="0">
                                          <p:val>
                                            <p:strVal val="#ppt_x"/>
                                          </p:val>
                                        </p:tav>
                                        <p:tav tm="100000">
                                          <p:val>
                                            <p:strVal val="#ppt_x"/>
                                          </p:val>
                                        </p:tav>
                                      </p:tavLst>
                                    </p:anim>
                                    <p:anim calcmode="lin" valueType="num">
                                      <p:cBhvr additive="base">
                                        <p:cTn id="13" dur="500" fill="hold"/>
                                        <p:tgtEl>
                                          <p:spTgt spid="1658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677108"/>
          </a:xfrm>
          <a:prstGeom prst="rect">
            <a:avLst/>
          </a:prstGeom>
          <a:solidFill>
            <a:schemeClr val="accent1">
              <a:lumMod val="60000"/>
              <a:lumOff val="40000"/>
            </a:schemeClr>
          </a:solidFill>
        </p:spPr>
        <p:txBody>
          <a:bodyPr wrap="square" rtlCol="0">
            <a:spAutoFit/>
          </a:bodyPr>
          <a:lstStyle/>
          <a:p>
            <a:pPr algn="ctr"/>
            <a:r>
              <a:rPr lang="es-ES" sz="3800" b="1" dirty="0" smtClean="0"/>
              <a:t>SENTENCIAS COMUNES DEL PASO PROC</a:t>
            </a:r>
            <a:endParaRPr lang="es-ES" sz="3800" b="1" dirty="0"/>
          </a:p>
        </p:txBody>
      </p:sp>
      <p:sp>
        <p:nvSpPr>
          <p:cNvPr id="665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5" name="4 CuadroTexto"/>
          <p:cNvSpPr txBox="1"/>
          <p:nvPr/>
        </p:nvSpPr>
        <p:spPr>
          <a:xfrm>
            <a:off x="395536" y="836712"/>
            <a:ext cx="8496944" cy="5632311"/>
          </a:xfrm>
          <a:prstGeom prst="rect">
            <a:avLst/>
          </a:prstGeom>
          <a:noFill/>
        </p:spPr>
        <p:txBody>
          <a:bodyPr wrap="square" rtlCol="0">
            <a:spAutoFit/>
          </a:bodyPr>
          <a:lstStyle/>
          <a:p>
            <a:pPr marL="1339850" indent="-1339850"/>
            <a:r>
              <a:rPr lang="es-ES_tradnl" sz="2400" b="1" dirty="0" smtClean="0">
                <a:solidFill>
                  <a:srgbClr val="FF0000"/>
                </a:solidFill>
              </a:rPr>
              <a:t>BY    variable(s)  </a:t>
            </a:r>
            <a:r>
              <a:rPr lang="es-ES_tradnl" sz="2400" dirty="0" smtClean="0"/>
              <a:t>   	Especifica que el conjunto de  datos  se analizará de forma independiente para cada valor  de la variable incluida en esta sentencia. Si hay más de una variable, el análisis se realizará para cada combinación de los valores de las variables implicadas. Requiere que el conjunto de datos esté ordenado </a:t>
            </a:r>
          </a:p>
          <a:p>
            <a:pPr marL="1339850" indent="-1339850"/>
            <a:r>
              <a:rPr lang="es-ES_tradnl" sz="2400" b="1" dirty="0" smtClean="0">
                <a:solidFill>
                  <a:srgbClr val="FF0000"/>
                </a:solidFill>
              </a:rPr>
              <a:t>CLASS  variable(s)</a:t>
            </a:r>
            <a:r>
              <a:rPr lang="es-ES_tradnl" sz="2400" b="1" dirty="0" smtClean="0"/>
              <a:t>    </a:t>
            </a:r>
            <a:r>
              <a:rPr lang="es-ES_tradnl" sz="2400" dirty="0" smtClean="0"/>
              <a:t>	Identifica variables carácter. A veces realiza un análisis diferente para cada combinación de variables incluidas en esta sentencia. </a:t>
            </a:r>
          </a:p>
          <a:p>
            <a:pPr marL="1339850" indent="-1339850"/>
            <a:r>
              <a:rPr lang="es-ES_tradnl" sz="2400" b="1" dirty="0" smtClean="0">
                <a:solidFill>
                  <a:srgbClr val="FF0000"/>
                </a:solidFill>
              </a:rPr>
              <a:t>FREQ </a:t>
            </a:r>
            <a:r>
              <a:rPr lang="es-ES_tradnl" sz="2400" b="1" dirty="0" smtClean="0"/>
              <a:t>  </a:t>
            </a:r>
            <a:r>
              <a:rPr lang="es-ES_tradnl" sz="2400" b="1" dirty="0" smtClean="0">
                <a:solidFill>
                  <a:srgbClr val="FF0000"/>
                </a:solidFill>
              </a:rPr>
              <a:t>variable</a:t>
            </a:r>
            <a:r>
              <a:rPr lang="es-ES_tradnl" sz="2400" b="1" dirty="0" smtClean="0"/>
              <a:t>    </a:t>
            </a:r>
            <a:r>
              <a:rPr lang="es-ES_tradnl" sz="2400" dirty="0" smtClean="0"/>
              <a:t>	Identifica  una  variable  que  representa  el número de veces que se repite la observación. </a:t>
            </a:r>
            <a:endParaRPr lang="es-ES" sz="2400" dirty="0" smtClean="0"/>
          </a:p>
          <a:p>
            <a:r>
              <a:rPr lang="es-ES_tradnl" sz="2400" b="1" dirty="0" smtClean="0">
                <a:solidFill>
                  <a:srgbClr val="FF0000"/>
                </a:solidFill>
              </a:rPr>
              <a:t>ID</a:t>
            </a:r>
            <a:r>
              <a:rPr lang="es-ES_tradnl" sz="2400" b="1" dirty="0" smtClean="0"/>
              <a:t> </a:t>
            </a:r>
            <a:r>
              <a:rPr lang="es-ES_tradnl" sz="2400" b="1" dirty="0" smtClean="0">
                <a:solidFill>
                  <a:srgbClr val="FF0000"/>
                </a:solidFill>
              </a:rPr>
              <a:t>variable</a:t>
            </a:r>
            <a:r>
              <a:rPr lang="es-ES_tradnl" sz="2400" b="1" dirty="0" smtClean="0"/>
              <a:t>     </a:t>
            </a:r>
            <a:r>
              <a:rPr lang="es-ES_tradnl" sz="2400" dirty="0" smtClean="0"/>
              <a:t>	</a:t>
            </a:r>
            <a:r>
              <a:rPr lang="es-ES_tradnl" sz="2400" dirty="0" err="1" smtClean="0"/>
              <a:t>Variable</a:t>
            </a:r>
            <a:r>
              <a:rPr lang="es-ES_tradnl" sz="2400" dirty="0" smtClean="0"/>
              <a:t>  identificadora de una observación</a:t>
            </a:r>
            <a:endParaRPr lang="es-ES" sz="2400" dirty="0" smtClean="0"/>
          </a:p>
          <a:p>
            <a:pPr marL="1528763" indent="-1528763"/>
            <a:r>
              <a:rPr lang="es-ES_tradnl" sz="2400" b="1" dirty="0" smtClean="0">
                <a:solidFill>
                  <a:srgbClr val="FF0000"/>
                </a:solidFill>
              </a:rPr>
              <a:t>OUTPUT</a:t>
            </a:r>
            <a:r>
              <a:rPr lang="es-ES_tradnl" sz="2400" dirty="0" smtClean="0">
                <a:solidFill>
                  <a:srgbClr val="FF0000"/>
                </a:solidFill>
              </a:rPr>
              <a:t> </a:t>
            </a:r>
            <a:r>
              <a:rPr lang="es-ES_tradnl" sz="2400" dirty="0" smtClean="0"/>
              <a:t>    	Crea un conjunto de datos con los resultados de los análisis realizados por el procedimiento. </a:t>
            </a:r>
            <a:endParaRPr lang="es-ES" sz="2400" dirty="0" smtClean="0"/>
          </a:p>
          <a:p>
            <a:endParaRPr lang="es-ES" sz="2400" dirty="0"/>
          </a:p>
        </p:txBody>
      </p:sp>
    </p:spTree>
    <p:extLst>
      <p:ext uri="{BB962C8B-B14F-4D97-AF65-F5344CB8AC3E}">
        <p14:creationId xmlns:p14="http://schemas.microsoft.com/office/powerpoint/2010/main" val="275888977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677108"/>
          </a:xfrm>
          <a:prstGeom prst="rect">
            <a:avLst/>
          </a:prstGeom>
          <a:solidFill>
            <a:schemeClr val="accent1">
              <a:lumMod val="60000"/>
              <a:lumOff val="40000"/>
            </a:schemeClr>
          </a:solidFill>
        </p:spPr>
        <p:txBody>
          <a:bodyPr wrap="square" rtlCol="0">
            <a:spAutoFit/>
          </a:bodyPr>
          <a:lstStyle/>
          <a:p>
            <a:pPr algn="ctr"/>
            <a:r>
              <a:rPr lang="es-ES" sz="3800" b="1" dirty="0" smtClean="0"/>
              <a:t>SENTENCIAS COMUNES DEL PASO PROC</a:t>
            </a:r>
            <a:endParaRPr lang="es-ES" sz="3800" b="1" dirty="0"/>
          </a:p>
        </p:txBody>
      </p:sp>
      <p:sp>
        <p:nvSpPr>
          <p:cNvPr id="665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66915" name="Picture 3"/>
          <p:cNvPicPr>
            <a:picLocks noChangeAspect="1" noChangeArrowheads="1"/>
          </p:cNvPicPr>
          <p:nvPr/>
        </p:nvPicPr>
        <p:blipFill>
          <a:blip r:embed="rId2" cstate="print"/>
          <a:srcRect/>
          <a:stretch>
            <a:fillRect/>
          </a:stretch>
        </p:blipFill>
        <p:spPr bwMode="auto">
          <a:xfrm>
            <a:off x="1403648" y="5301208"/>
            <a:ext cx="6863194" cy="1264791"/>
          </a:xfrm>
          <a:prstGeom prst="rect">
            <a:avLst/>
          </a:prstGeom>
          <a:noFill/>
          <a:ln w="9525">
            <a:noFill/>
            <a:miter lim="800000"/>
            <a:headEnd/>
            <a:tailEnd/>
          </a:ln>
        </p:spPr>
      </p:pic>
      <p:pic>
        <p:nvPicPr>
          <p:cNvPr id="166916" name="Picture 4"/>
          <p:cNvPicPr>
            <a:picLocks noChangeAspect="1" noChangeArrowheads="1"/>
          </p:cNvPicPr>
          <p:nvPr/>
        </p:nvPicPr>
        <p:blipFill>
          <a:blip r:embed="rId3" cstate="print"/>
          <a:srcRect/>
          <a:stretch>
            <a:fillRect/>
          </a:stretch>
        </p:blipFill>
        <p:spPr bwMode="auto">
          <a:xfrm>
            <a:off x="179512" y="620688"/>
            <a:ext cx="4219575" cy="3314700"/>
          </a:xfrm>
          <a:prstGeom prst="rect">
            <a:avLst/>
          </a:prstGeom>
          <a:noFill/>
          <a:ln w="9525">
            <a:noFill/>
            <a:miter lim="800000"/>
            <a:headEnd/>
            <a:tailEnd/>
          </a:ln>
        </p:spPr>
      </p:pic>
      <p:pic>
        <p:nvPicPr>
          <p:cNvPr id="166918" name="Picture 6"/>
          <p:cNvPicPr>
            <a:picLocks noChangeAspect="1" noChangeArrowheads="1"/>
          </p:cNvPicPr>
          <p:nvPr/>
        </p:nvPicPr>
        <p:blipFill>
          <a:blip r:embed="rId4" cstate="print"/>
          <a:srcRect/>
          <a:stretch>
            <a:fillRect/>
          </a:stretch>
        </p:blipFill>
        <p:spPr bwMode="auto">
          <a:xfrm>
            <a:off x="4355976" y="620688"/>
            <a:ext cx="4629150" cy="1704975"/>
          </a:xfrm>
          <a:prstGeom prst="rect">
            <a:avLst/>
          </a:prstGeom>
          <a:noFill/>
          <a:ln w="9525">
            <a:noFill/>
            <a:miter lim="800000"/>
            <a:headEnd/>
            <a:tailEnd/>
          </a:ln>
        </p:spPr>
      </p:pic>
      <p:pic>
        <p:nvPicPr>
          <p:cNvPr id="166919" name="Picture 7"/>
          <p:cNvPicPr>
            <a:picLocks noChangeAspect="1" noChangeArrowheads="1"/>
          </p:cNvPicPr>
          <p:nvPr/>
        </p:nvPicPr>
        <p:blipFill>
          <a:blip r:embed="rId5" cstate="print"/>
          <a:srcRect/>
          <a:stretch>
            <a:fillRect/>
          </a:stretch>
        </p:blipFill>
        <p:spPr bwMode="auto">
          <a:xfrm>
            <a:off x="2483768" y="2339330"/>
            <a:ext cx="6677025" cy="1809750"/>
          </a:xfrm>
          <a:prstGeom prst="rect">
            <a:avLst/>
          </a:prstGeom>
          <a:noFill/>
          <a:ln w="9525">
            <a:noFill/>
            <a:miter lim="800000"/>
            <a:headEnd/>
            <a:tailEnd/>
          </a:ln>
        </p:spPr>
      </p:pic>
      <p:pic>
        <p:nvPicPr>
          <p:cNvPr id="166920" name="Picture 8"/>
          <p:cNvPicPr>
            <a:picLocks noChangeAspect="1" noChangeArrowheads="1"/>
          </p:cNvPicPr>
          <p:nvPr/>
        </p:nvPicPr>
        <p:blipFill>
          <a:blip r:embed="rId6" cstate="print"/>
          <a:srcRect/>
          <a:stretch>
            <a:fillRect/>
          </a:stretch>
        </p:blipFill>
        <p:spPr bwMode="auto">
          <a:xfrm>
            <a:off x="827584" y="4005064"/>
            <a:ext cx="3651609" cy="1300411"/>
          </a:xfrm>
          <a:prstGeom prst="rect">
            <a:avLst/>
          </a:prstGeom>
          <a:noFill/>
          <a:ln w="9525">
            <a:noFill/>
            <a:miter lim="800000"/>
            <a:headEnd/>
            <a:tailEnd/>
          </a:ln>
        </p:spPr>
      </p:pic>
      <p:sp>
        <p:nvSpPr>
          <p:cNvPr id="12" name="11 Flecha abajo"/>
          <p:cNvSpPr/>
          <p:nvPr/>
        </p:nvSpPr>
        <p:spPr>
          <a:xfrm>
            <a:off x="3635896" y="4437112"/>
            <a:ext cx="648072"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52871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66918"/>
                                        </p:tgtEl>
                                        <p:attrNameLst>
                                          <p:attrName>style.visibility</p:attrName>
                                        </p:attrNameLst>
                                      </p:cBhvr>
                                      <p:to>
                                        <p:strVal val="visible"/>
                                      </p:to>
                                    </p:set>
                                    <p:animEffect transition="in" filter="box(in)">
                                      <p:cBhvr>
                                        <p:cTn id="7" dur="500"/>
                                        <p:tgtEl>
                                          <p:spTgt spid="166918"/>
                                        </p:tgtEl>
                                      </p:cBhvr>
                                    </p:animEffect>
                                  </p:childTnLst>
                                </p:cTn>
                              </p:par>
                              <p:par>
                                <p:cTn id="8" presetID="4" presetClass="entr" presetSubtype="16" fill="hold" nodeType="withEffect">
                                  <p:stCondLst>
                                    <p:cond delay="0"/>
                                  </p:stCondLst>
                                  <p:childTnLst>
                                    <p:set>
                                      <p:cBhvr>
                                        <p:cTn id="9" dur="1" fill="hold">
                                          <p:stCondLst>
                                            <p:cond delay="0"/>
                                          </p:stCondLst>
                                        </p:cTn>
                                        <p:tgtEl>
                                          <p:spTgt spid="166919"/>
                                        </p:tgtEl>
                                        <p:attrNameLst>
                                          <p:attrName>style.visibility</p:attrName>
                                        </p:attrNameLst>
                                      </p:cBhvr>
                                      <p:to>
                                        <p:strVal val="visible"/>
                                      </p:to>
                                    </p:set>
                                    <p:animEffect transition="in" filter="box(in)">
                                      <p:cBhvr>
                                        <p:cTn id="10" dur="500"/>
                                        <p:tgtEl>
                                          <p:spTgt spid="166919"/>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166920"/>
                                        </p:tgtEl>
                                        <p:attrNameLst>
                                          <p:attrName>style.visibility</p:attrName>
                                        </p:attrNameLst>
                                      </p:cBhvr>
                                      <p:to>
                                        <p:strVal val="visible"/>
                                      </p:to>
                                    </p:set>
                                    <p:animEffect transition="in" filter="box(in)">
                                      <p:cBhvr>
                                        <p:cTn id="15" dur="500"/>
                                        <p:tgtEl>
                                          <p:spTgt spid="166920"/>
                                        </p:tgtEl>
                                      </p:cBhvr>
                                    </p:animEffect>
                                  </p:childTnLst>
                                </p:cTn>
                              </p:par>
                              <p:par>
                                <p:cTn id="16" presetID="2" presetClass="entr" presetSubtype="4" fill="hold" nodeType="withEffect">
                                  <p:stCondLst>
                                    <p:cond delay="0"/>
                                  </p:stCondLst>
                                  <p:childTnLst>
                                    <p:set>
                                      <p:cBhvr>
                                        <p:cTn id="17" dur="1" fill="hold">
                                          <p:stCondLst>
                                            <p:cond delay="0"/>
                                          </p:stCondLst>
                                        </p:cTn>
                                        <p:tgtEl>
                                          <p:spTgt spid="166915"/>
                                        </p:tgtEl>
                                        <p:attrNameLst>
                                          <p:attrName>style.visibility</p:attrName>
                                        </p:attrNameLst>
                                      </p:cBhvr>
                                      <p:to>
                                        <p:strVal val="visible"/>
                                      </p:to>
                                    </p:set>
                                    <p:anim calcmode="lin" valueType="num">
                                      <p:cBhvr additive="base">
                                        <p:cTn id="18" dur="500" fill="hold"/>
                                        <p:tgtEl>
                                          <p:spTgt spid="166915"/>
                                        </p:tgtEl>
                                        <p:attrNameLst>
                                          <p:attrName>ppt_x</p:attrName>
                                        </p:attrNameLst>
                                      </p:cBhvr>
                                      <p:tavLst>
                                        <p:tav tm="0">
                                          <p:val>
                                            <p:strVal val="#ppt_x"/>
                                          </p:val>
                                        </p:tav>
                                        <p:tav tm="100000">
                                          <p:val>
                                            <p:strVal val="#ppt_x"/>
                                          </p:val>
                                        </p:tav>
                                      </p:tavLst>
                                    </p:anim>
                                    <p:anim calcmode="lin" valueType="num">
                                      <p:cBhvr additive="base">
                                        <p:cTn id="19" dur="500" fill="hold"/>
                                        <p:tgtEl>
                                          <p:spTgt spid="166915"/>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677108"/>
          </a:xfrm>
          <a:prstGeom prst="rect">
            <a:avLst/>
          </a:prstGeom>
          <a:solidFill>
            <a:schemeClr val="accent1">
              <a:lumMod val="60000"/>
              <a:lumOff val="40000"/>
            </a:schemeClr>
          </a:solidFill>
        </p:spPr>
        <p:txBody>
          <a:bodyPr wrap="square" rtlCol="0">
            <a:spAutoFit/>
          </a:bodyPr>
          <a:lstStyle/>
          <a:p>
            <a:pPr algn="ctr"/>
            <a:r>
              <a:rPr lang="es-ES" sz="3800" b="1" dirty="0" smtClean="0"/>
              <a:t>SENTENCIAS COMUNES DEL PASO PROC</a:t>
            </a:r>
            <a:endParaRPr lang="es-ES" sz="3800" b="1" dirty="0"/>
          </a:p>
        </p:txBody>
      </p:sp>
      <p:sp>
        <p:nvSpPr>
          <p:cNvPr id="665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 name="5 CuadroTexto"/>
          <p:cNvSpPr txBox="1"/>
          <p:nvPr/>
        </p:nvSpPr>
        <p:spPr>
          <a:xfrm>
            <a:off x="539552" y="980728"/>
            <a:ext cx="8604448" cy="4801314"/>
          </a:xfrm>
          <a:prstGeom prst="rect">
            <a:avLst/>
          </a:prstGeom>
          <a:noFill/>
        </p:spPr>
        <p:txBody>
          <a:bodyPr wrap="square" rtlCol="0">
            <a:spAutoFit/>
          </a:bodyPr>
          <a:lstStyle/>
          <a:p>
            <a:pPr marL="1339850" indent="-1339850"/>
            <a:r>
              <a:rPr lang="es-ES_tradnl" sz="2400" b="1" dirty="0" smtClean="0">
                <a:solidFill>
                  <a:srgbClr val="FF0000"/>
                </a:solidFill>
              </a:rPr>
              <a:t>VAR variable(s)</a:t>
            </a:r>
            <a:r>
              <a:rPr lang="es-ES_tradnl" sz="2400" b="1" dirty="0" smtClean="0"/>
              <a:t>        </a:t>
            </a:r>
            <a:r>
              <a:rPr lang="es-ES_tradnl" sz="2400" dirty="0" smtClean="0"/>
              <a:t>Variables intervalo que  serán  analizadas  en  el procedimiento.</a:t>
            </a:r>
            <a:endParaRPr lang="es-ES" sz="2400" dirty="0" smtClean="0"/>
          </a:p>
          <a:p>
            <a:pPr marL="1339850" indent="-1339850"/>
            <a:r>
              <a:rPr lang="es-ES_tradnl" sz="2400" b="1" dirty="0" smtClean="0">
                <a:solidFill>
                  <a:srgbClr val="FF0000"/>
                </a:solidFill>
              </a:rPr>
              <a:t>WEIGHT variable</a:t>
            </a:r>
            <a:r>
              <a:rPr lang="es-ES_tradnl" sz="2400" dirty="0" smtClean="0"/>
              <a:t>	Identifica la variable que contiene el peso (o la ponderación) que tendrá cada observación. </a:t>
            </a:r>
          </a:p>
          <a:p>
            <a:pPr marL="1339850" indent="-1339850"/>
            <a:r>
              <a:rPr lang="es-ES_tradnl" sz="2000" b="1" dirty="0" smtClean="0">
                <a:solidFill>
                  <a:srgbClr val="FF0000"/>
                </a:solidFill>
              </a:rPr>
              <a:t>WHERE</a:t>
            </a:r>
            <a:r>
              <a:rPr lang="es-ES_tradnl" dirty="0" smtClean="0"/>
              <a:t>	</a:t>
            </a:r>
            <a:r>
              <a:rPr lang="es-ES_tradnl" sz="2400" dirty="0" smtClean="0"/>
              <a:t>Única  sentencia de programación a utilizar en procedimientos.  Determina subconjuntos del conjunto de datos para los que se realizarán los análisis. </a:t>
            </a:r>
          </a:p>
          <a:p>
            <a:pPr marL="1339850" indent="-1339850"/>
            <a:r>
              <a:rPr lang="es-ES_tradnl" sz="2400" b="1" dirty="0" smtClean="0">
                <a:solidFill>
                  <a:srgbClr val="FF0000"/>
                </a:solidFill>
              </a:rPr>
              <a:t>FORMAT</a:t>
            </a:r>
            <a:r>
              <a:rPr lang="es-ES_tradnl" sz="2400" dirty="0" smtClean="0"/>
              <a:t>   	Asignación de Formatos a variables para el procedimiento</a:t>
            </a:r>
          </a:p>
          <a:p>
            <a:pPr marL="1339850" indent="-1339850"/>
            <a:r>
              <a:rPr lang="es-ES_tradnl" sz="2400" b="1" dirty="0" smtClean="0">
                <a:solidFill>
                  <a:srgbClr val="FF0000"/>
                </a:solidFill>
              </a:rPr>
              <a:t>LABEL</a:t>
            </a:r>
            <a:r>
              <a:rPr lang="es-ES_tradnl" sz="2400" dirty="0" smtClean="0"/>
              <a:t>      	Etiquetas para denominar a variables  exclusivamente en la salida del procedimiento. </a:t>
            </a:r>
            <a:endParaRPr lang="es-ES" sz="2400" dirty="0" smtClean="0"/>
          </a:p>
          <a:p>
            <a:pPr marL="1339850" indent="-1339850"/>
            <a:endParaRPr lang="es-ES" sz="2400" dirty="0" smtClean="0"/>
          </a:p>
          <a:p>
            <a:pPr marL="1339850" indent="-1339850"/>
            <a:endParaRPr lang="es-ES" dirty="0"/>
          </a:p>
        </p:txBody>
      </p:sp>
    </p:spTree>
    <p:extLst>
      <p:ext uri="{BB962C8B-B14F-4D97-AF65-F5344CB8AC3E}">
        <p14:creationId xmlns:p14="http://schemas.microsoft.com/office/powerpoint/2010/main" val="170651602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677108"/>
          </a:xfrm>
          <a:prstGeom prst="rect">
            <a:avLst/>
          </a:prstGeom>
          <a:solidFill>
            <a:schemeClr val="accent1">
              <a:lumMod val="60000"/>
              <a:lumOff val="40000"/>
            </a:schemeClr>
          </a:solidFill>
        </p:spPr>
        <p:txBody>
          <a:bodyPr wrap="square" rtlCol="0">
            <a:spAutoFit/>
          </a:bodyPr>
          <a:lstStyle/>
          <a:p>
            <a:pPr algn="ctr"/>
            <a:r>
              <a:rPr lang="es-ES" sz="3800" b="1" dirty="0" smtClean="0"/>
              <a:t>SENTENCIAS COMUNES DEL PASO PROC</a:t>
            </a:r>
            <a:endParaRPr lang="es-ES" sz="3800" b="1" dirty="0"/>
          </a:p>
        </p:txBody>
      </p:sp>
      <p:sp>
        <p:nvSpPr>
          <p:cNvPr id="665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67939" name="Picture 3"/>
          <p:cNvPicPr>
            <a:picLocks noChangeAspect="1" noChangeArrowheads="1"/>
          </p:cNvPicPr>
          <p:nvPr/>
        </p:nvPicPr>
        <p:blipFill>
          <a:blip r:embed="rId2" cstate="print"/>
          <a:srcRect/>
          <a:stretch>
            <a:fillRect/>
          </a:stretch>
        </p:blipFill>
        <p:spPr bwMode="auto">
          <a:xfrm>
            <a:off x="323528" y="980728"/>
            <a:ext cx="5581252" cy="3384376"/>
          </a:xfrm>
          <a:prstGeom prst="rect">
            <a:avLst/>
          </a:prstGeom>
          <a:noFill/>
          <a:ln w="9525">
            <a:noFill/>
            <a:miter lim="800000"/>
            <a:headEnd/>
            <a:tailEnd/>
          </a:ln>
        </p:spPr>
      </p:pic>
      <p:pic>
        <p:nvPicPr>
          <p:cNvPr id="167940" name="Picture 4"/>
          <p:cNvPicPr>
            <a:picLocks noChangeAspect="1" noChangeArrowheads="1"/>
          </p:cNvPicPr>
          <p:nvPr/>
        </p:nvPicPr>
        <p:blipFill>
          <a:blip r:embed="rId3" cstate="print"/>
          <a:srcRect/>
          <a:stretch>
            <a:fillRect/>
          </a:stretch>
        </p:blipFill>
        <p:spPr bwMode="auto">
          <a:xfrm>
            <a:off x="2267744" y="4581128"/>
            <a:ext cx="6470386" cy="1872208"/>
          </a:xfrm>
          <a:prstGeom prst="rect">
            <a:avLst/>
          </a:prstGeom>
          <a:noFill/>
          <a:ln w="9525">
            <a:noFill/>
            <a:miter lim="800000"/>
            <a:headEnd/>
            <a:tailEnd/>
          </a:ln>
        </p:spPr>
      </p:pic>
    </p:spTree>
    <p:extLst>
      <p:ext uri="{BB962C8B-B14F-4D97-AF65-F5344CB8AC3E}">
        <p14:creationId xmlns:p14="http://schemas.microsoft.com/office/powerpoint/2010/main" val="283084952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677108"/>
          </a:xfrm>
          <a:prstGeom prst="rect">
            <a:avLst/>
          </a:prstGeom>
          <a:solidFill>
            <a:schemeClr val="accent1">
              <a:lumMod val="60000"/>
              <a:lumOff val="40000"/>
            </a:schemeClr>
          </a:solidFill>
        </p:spPr>
        <p:txBody>
          <a:bodyPr wrap="square" rtlCol="0">
            <a:spAutoFit/>
          </a:bodyPr>
          <a:lstStyle/>
          <a:p>
            <a:pPr algn="ctr"/>
            <a:r>
              <a:rPr lang="es-ES" sz="3800" b="1" dirty="0" smtClean="0"/>
              <a:t>SENTENCIAS USADAS EN CUALQUIER LUGAR</a:t>
            </a:r>
            <a:endParaRPr lang="es-ES" sz="3800" b="1" dirty="0"/>
          </a:p>
        </p:txBody>
      </p:sp>
      <p:sp>
        <p:nvSpPr>
          <p:cNvPr id="665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 name="5 CuadroTexto"/>
          <p:cNvSpPr txBox="1"/>
          <p:nvPr/>
        </p:nvSpPr>
        <p:spPr>
          <a:xfrm>
            <a:off x="539552" y="980728"/>
            <a:ext cx="8136904" cy="5539978"/>
          </a:xfrm>
          <a:prstGeom prst="rect">
            <a:avLst/>
          </a:prstGeom>
          <a:noFill/>
        </p:spPr>
        <p:txBody>
          <a:bodyPr wrap="square" rtlCol="0">
            <a:spAutoFit/>
          </a:bodyPr>
          <a:lstStyle/>
          <a:p>
            <a:pPr marL="1616075" indent="-1616075"/>
            <a:r>
              <a:rPr lang="es-ES_tradnl" sz="2400" b="1" dirty="0" smtClean="0">
                <a:solidFill>
                  <a:srgbClr val="FF0000"/>
                </a:solidFill>
              </a:rPr>
              <a:t>FILENAME 	</a:t>
            </a:r>
            <a:r>
              <a:rPr lang="es-ES_tradnl" sz="2400" dirty="0" smtClean="0"/>
              <a:t>Sirve para asociar un nombre de referencia con un fichero externo.</a:t>
            </a:r>
          </a:p>
          <a:p>
            <a:pPr marL="1616075" indent="-1616075"/>
            <a:r>
              <a:rPr lang="es-ES_tradnl" sz="2400" dirty="0" smtClean="0">
                <a:solidFill>
                  <a:srgbClr val="0070C0"/>
                </a:solidFill>
              </a:rPr>
              <a:t>		FILENAME  nuevo  ‘c:\programa\ejer\nuevo.sav’;</a:t>
            </a:r>
            <a:endParaRPr lang="es-ES" sz="2400" dirty="0" smtClean="0"/>
          </a:p>
          <a:p>
            <a:pPr marL="1703388" indent="-1703388"/>
            <a:r>
              <a:rPr lang="es-ES_tradnl" sz="2400" b="1" dirty="0" err="1" smtClean="0">
                <a:solidFill>
                  <a:srgbClr val="FF0000"/>
                </a:solidFill>
              </a:rPr>
              <a:t>FOOTNOTEn</a:t>
            </a:r>
            <a:r>
              <a:rPr lang="es-ES_tradnl" sz="2400" dirty="0" smtClean="0"/>
              <a:t>	Sirve para indicar que el texto que va a ir a continuación entre comillas será una nota a pie de página, escrita en la línea n contada desde el final de la página.</a:t>
            </a:r>
            <a:endParaRPr lang="es-ES" sz="2400" dirty="0" smtClean="0"/>
          </a:p>
          <a:p>
            <a:pPr marL="1703388" indent="-1703388"/>
            <a:r>
              <a:rPr lang="es-ES_tradnl" sz="2400" dirty="0" err="1" smtClean="0">
                <a:solidFill>
                  <a:srgbClr val="FF0000"/>
                </a:solidFill>
              </a:rPr>
              <a:t>TITLEn</a:t>
            </a:r>
            <a:r>
              <a:rPr lang="es-ES_tradnl" sz="2400" dirty="0" smtClean="0">
                <a:solidFill>
                  <a:srgbClr val="FF0000"/>
                </a:solidFill>
              </a:rPr>
              <a:t>	</a:t>
            </a:r>
            <a:r>
              <a:rPr lang="es-ES_tradnl" sz="2400" dirty="0" smtClean="0"/>
              <a:t>Sirve para indicar que el texto que va a ir a continuación entre comillas será un encabezamiento,  escrito en la línea n contada desde el principio de la página.</a:t>
            </a:r>
            <a:endParaRPr lang="es-ES" sz="2400" dirty="0" smtClean="0"/>
          </a:p>
          <a:p>
            <a:pPr marL="1703388" indent="-1703388"/>
            <a:r>
              <a:rPr lang="es-ES_tradnl" sz="2400" dirty="0" smtClean="0"/>
              <a:t> </a:t>
            </a:r>
            <a:r>
              <a:rPr lang="es-ES_tradnl" sz="2400" dirty="0" smtClean="0">
                <a:solidFill>
                  <a:srgbClr val="FF0000"/>
                </a:solidFill>
              </a:rPr>
              <a:t>%INCLUDE	</a:t>
            </a:r>
            <a:r>
              <a:rPr lang="es-ES_tradnl" sz="2400" dirty="0" smtClean="0"/>
              <a:t>Ejecuta un fichero externo (puede ser un programa </a:t>
            </a:r>
            <a:r>
              <a:rPr lang="es-ES_tradnl" sz="2400" dirty="0" err="1" smtClean="0"/>
              <a:t>sas</a:t>
            </a:r>
            <a:r>
              <a:rPr lang="es-ES_tradnl" sz="2400" dirty="0" smtClean="0"/>
              <a:t>)</a:t>
            </a:r>
          </a:p>
          <a:p>
            <a:pPr marL="1339850" indent="-1339850"/>
            <a:endParaRPr lang="es-ES" sz="2400" dirty="0" smtClean="0"/>
          </a:p>
          <a:p>
            <a:pPr marL="1339850" indent="-1339850"/>
            <a:endParaRPr lang="es-ES" dirty="0"/>
          </a:p>
        </p:txBody>
      </p:sp>
    </p:spTree>
    <p:extLst>
      <p:ext uri="{BB962C8B-B14F-4D97-AF65-F5344CB8AC3E}">
        <p14:creationId xmlns:p14="http://schemas.microsoft.com/office/powerpoint/2010/main" val="61455807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677108"/>
          </a:xfrm>
          <a:prstGeom prst="rect">
            <a:avLst/>
          </a:prstGeom>
          <a:solidFill>
            <a:schemeClr val="accent1">
              <a:lumMod val="60000"/>
              <a:lumOff val="40000"/>
            </a:schemeClr>
          </a:solidFill>
        </p:spPr>
        <p:txBody>
          <a:bodyPr wrap="square" rtlCol="0">
            <a:spAutoFit/>
          </a:bodyPr>
          <a:lstStyle/>
          <a:p>
            <a:pPr algn="ctr"/>
            <a:r>
              <a:rPr lang="es-ES" sz="3800" b="1" dirty="0" smtClean="0"/>
              <a:t>SENTENCIAS USADAS EN CUALQUIER LUGAR</a:t>
            </a:r>
            <a:endParaRPr lang="es-ES" sz="3800" b="1" dirty="0"/>
          </a:p>
        </p:txBody>
      </p:sp>
      <p:sp>
        <p:nvSpPr>
          <p:cNvPr id="665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 name="5 CuadroTexto"/>
          <p:cNvSpPr txBox="1"/>
          <p:nvPr/>
        </p:nvSpPr>
        <p:spPr>
          <a:xfrm>
            <a:off x="539552" y="980728"/>
            <a:ext cx="8136904" cy="1846659"/>
          </a:xfrm>
          <a:prstGeom prst="rect">
            <a:avLst/>
          </a:prstGeom>
          <a:noFill/>
        </p:spPr>
        <p:txBody>
          <a:bodyPr wrap="square" rtlCol="0">
            <a:spAutoFit/>
          </a:bodyPr>
          <a:lstStyle/>
          <a:p>
            <a:pPr marL="1528763" indent="-1528763"/>
            <a:r>
              <a:rPr lang="es-ES_tradnl" sz="2400" b="1" dirty="0" smtClean="0">
                <a:solidFill>
                  <a:srgbClr val="FF0000"/>
                </a:solidFill>
              </a:rPr>
              <a:t>LIBNAME</a:t>
            </a:r>
            <a:r>
              <a:rPr lang="es-ES_tradnl" sz="2400" dirty="0" smtClean="0"/>
              <a:t>	Define uno o más directorios que se utilizarán para guardar </a:t>
            </a:r>
            <a:r>
              <a:rPr lang="es-ES_tradnl" sz="2400" dirty="0" err="1" smtClean="0"/>
              <a:t>c.datos</a:t>
            </a:r>
            <a:r>
              <a:rPr lang="es-ES_tradnl" sz="2400" dirty="0" smtClean="0"/>
              <a:t> SAS de forma permanente. </a:t>
            </a:r>
            <a:endParaRPr lang="es-ES" sz="2400" dirty="0" smtClean="0"/>
          </a:p>
          <a:p>
            <a:pPr marL="1528763" indent="-1528763"/>
            <a:r>
              <a:rPr lang="es-ES_tradnl" sz="2400" b="1" dirty="0" smtClean="0">
                <a:solidFill>
                  <a:srgbClr val="FF0000"/>
                </a:solidFill>
              </a:rPr>
              <a:t> OPTIONS</a:t>
            </a:r>
            <a:r>
              <a:rPr lang="es-ES_tradnl" sz="2400" dirty="0" smtClean="0">
                <a:solidFill>
                  <a:srgbClr val="FF0000"/>
                </a:solidFill>
              </a:rPr>
              <a:t>	</a:t>
            </a:r>
            <a:r>
              <a:rPr lang="es-ES_tradnl" sz="2400" dirty="0" smtClean="0"/>
              <a:t>	Cambia temporalmente una o más opciones del sistema SAS. </a:t>
            </a:r>
            <a:endParaRPr lang="es-ES" sz="2400" dirty="0" smtClean="0"/>
          </a:p>
          <a:p>
            <a:pPr marL="1339850" indent="-1339850"/>
            <a:endParaRPr lang="es-ES" dirty="0"/>
          </a:p>
        </p:txBody>
      </p:sp>
    </p:spTree>
    <p:extLst>
      <p:ext uri="{BB962C8B-B14F-4D97-AF65-F5344CB8AC3E}">
        <p14:creationId xmlns:p14="http://schemas.microsoft.com/office/powerpoint/2010/main" val="177905944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755650" y="260350"/>
            <a:ext cx="7772400" cy="1470025"/>
          </a:xfrm>
        </p:spPr>
        <p:txBody>
          <a:bodyPr/>
          <a:lstStyle/>
          <a:p>
            <a:r>
              <a:rPr lang="es-ES" dirty="0" smtClean="0"/>
              <a:t>333</a:t>
            </a:r>
          </a:p>
        </p:txBody>
      </p:sp>
      <p:sp>
        <p:nvSpPr>
          <p:cNvPr id="34819" name="Rectangle 3"/>
          <p:cNvSpPr>
            <a:spLocks noGrp="1" noChangeArrowheads="1"/>
          </p:cNvSpPr>
          <p:nvPr>
            <p:ph type="subTitle" idx="1"/>
          </p:nvPr>
        </p:nvSpPr>
        <p:spPr/>
        <p:txBody>
          <a:bodyPr/>
          <a:lstStyle/>
          <a:p>
            <a:endParaRPr lang="es-ES" smtClean="0"/>
          </a:p>
        </p:txBody>
      </p:sp>
      <p:sp>
        <p:nvSpPr>
          <p:cNvPr id="34820" name="Rectangle 4"/>
          <p:cNvSpPr>
            <a:spLocks noChangeArrowheads="1"/>
          </p:cNvSpPr>
          <p:nvPr/>
        </p:nvSpPr>
        <p:spPr bwMode="auto">
          <a:xfrm>
            <a:off x="-15875" y="0"/>
            <a:ext cx="9159875" cy="6877050"/>
          </a:xfrm>
          <a:prstGeom prst="rect">
            <a:avLst/>
          </a:prstGeom>
          <a:solidFill>
            <a:srgbClr val="000080"/>
          </a:solidFill>
          <a:ln w="9525">
            <a:noFill/>
            <a:miter lim="800000"/>
            <a:headEnd/>
            <a:tailEnd/>
          </a:ln>
        </p:spPr>
        <p:txBody>
          <a:bodyPr/>
          <a:lstStyle/>
          <a:p>
            <a:r>
              <a:rPr lang="es-ES" dirty="0" smtClean="0">
                <a:solidFill>
                  <a:srgbClr val="FFFFCC"/>
                </a:solidFill>
                <a:latin typeface="Arial Unicode MS" pitchFamily="34" charset="-128"/>
              </a:rPr>
              <a:t>3333</a:t>
            </a:r>
            <a:endParaRPr lang="es-ES" dirty="0">
              <a:solidFill>
                <a:srgbClr val="FFFFCC"/>
              </a:solidFill>
              <a:latin typeface="Arial Unicode MS" pitchFamily="34" charset="-128"/>
            </a:endParaRPr>
          </a:p>
        </p:txBody>
      </p:sp>
      <p:sp>
        <p:nvSpPr>
          <p:cNvPr id="34821" name="Rectangle 5"/>
          <p:cNvSpPr>
            <a:spLocks noChangeArrowheads="1"/>
          </p:cNvSpPr>
          <p:nvPr/>
        </p:nvSpPr>
        <p:spPr bwMode="auto">
          <a:xfrm>
            <a:off x="687388" y="765175"/>
            <a:ext cx="7783512" cy="1149350"/>
          </a:xfrm>
          <a:prstGeom prst="rect">
            <a:avLst/>
          </a:prstGeom>
          <a:noFill/>
          <a:ln w="9525">
            <a:noFill/>
            <a:miter lim="800000"/>
            <a:headEnd/>
            <a:tailEnd/>
          </a:ln>
        </p:spPr>
        <p:txBody>
          <a:bodyPr/>
          <a:lstStyle/>
          <a:p>
            <a:endParaRPr lang="es-ES"/>
          </a:p>
        </p:txBody>
      </p:sp>
      <p:sp>
        <p:nvSpPr>
          <p:cNvPr id="34822" name="Text Box 6"/>
          <p:cNvSpPr txBox="1">
            <a:spLocks noChangeArrowheads="1"/>
          </p:cNvSpPr>
          <p:nvPr/>
        </p:nvSpPr>
        <p:spPr bwMode="auto">
          <a:xfrm>
            <a:off x="0" y="0"/>
            <a:ext cx="9144000" cy="1415772"/>
          </a:xfrm>
          <a:prstGeom prst="rect">
            <a:avLst/>
          </a:prstGeom>
          <a:solidFill>
            <a:srgbClr val="000080"/>
          </a:solidFill>
          <a:ln w="9525">
            <a:noFill/>
            <a:miter lim="800000"/>
            <a:headEnd/>
            <a:tailEnd/>
          </a:ln>
        </p:spPr>
        <p:txBody>
          <a:bodyPr>
            <a:spAutoFit/>
          </a:bodyPr>
          <a:lstStyle/>
          <a:p>
            <a:endParaRPr lang="es-ES_tradnl" sz="1800" u="sng" dirty="0">
              <a:solidFill>
                <a:srgbClr val="FFFF00"/>
              </a:solidFill>
              <a:latin typeface="Arial Unicode MS" pitchFamily="34" charset="-128"/>
            </a:endParaRPr>
          </a:p>
          <a:p>
            <a:pPr algn="ctr"/>
            <a:r>
              <a:rPr lang="es-ES_tradnl" sz="4000" b="1" u="sng" dirty="0" smtClean="0">
                <a:solidFill>
                  <a:srgbClr val="FFFF00"/>
                </a:solidFill>
                <a:latin typeface="Arial Unicode MS" pitchFamily="34" charset="-128"/>
              </a:rPr>
              <a:t>SOFTWARE  I </a:t>
            </a:r>
          </a:p>
          <a:p>
            <a:pPr algn="ctr"/>
            <a:r>
              <a:rPr lang="es-ES_tradnl" sz="2800" dirty="0" smtClean="0">
                <a:solidFill>
                  <a:srgbClr val="FFFF00"/>
                </a:solidFill>
                <a:latin typeface="Arial Unicode MS" pitchFamily="34" charset="-128"/>
              </a:rPr>
              <a:t>PROFESOR</a:t>
            </a:r>
            <a:r>
              <a:rPr lang="es-ES_tradnl" sz="2800" dirty="0">
                <a:solidFill>
                  <a:srgbClr val="FFFF00"/>
                </a:solidFill>
                <a:latin typeface="Arial Unicode MS" pitchFamily="34" charset="-128"/>
              </a:rPr>
              <a:t>: JOSE LUIS VALENCIA DELFA</a:t>
            </a:r>
            <a:endParaRPr lang="es-ES_tradnl" sz="2000" dirty="0">
              <a:solidFill>
                <a:srgbClr val="FFFF00"/>
              </a:solidFill>
              <a:latin typeface="Arial Unicode MS" pitchFamily="34" charset="-128"/>
            </a:endParaRPr>
          </a:p>
        </p:txBody>
      </p:sp>
      <p:sp>
        <p:nvSpPr>
          <p:cNvPr id="34823" name="Rectangle 7"/>
          <p:cNvSpPr>
            <a:spLocks noChangeArrowheads="1"/>
          </p:cNvSpPr>
          <p:nvPr/>
        </p:nvSpPr>
        <p:spPr bwMode="auto">
          <a:xfrm>
            <a:off x="457200" y="5876925"/>
            <a:ext cx="8686800" cy="615950"/>
          </a:xfrm>
          <a:prstGeom prst="rect">
            <a:avLst/>
          </a:prstGeom>
          <a:noFill/>
          <a:ln w="9525">
            <a:noFill/>
            <a:miter lim="800000"/>
            <a:headEnd/>
            <a:tailEnd/>
          </a:ln>
        </p:spPr>
        <p:txBody>
          <a:bodyPr lIns="0" tIns="0" rIns="0" bIns="0">
            <a:spAutoFit/>
          </a:bodyPr>
          <a:lstStyle/>
          <a:p>
            <a:r>
              <a:rPr lang="es-ES_tradnl" sz="2000" dirty="0">
                <a:solidFill>
                  <a:srgbClr val="FFFF66"/>
                </a:solidFill>
                <a:latin typeface="Arial Unicode MS" pitchFamily="34" charset="-128"/>
              </a:rPr>
              <a:t>FACULTAD DE ESTUDIOS ESTADÍSTICOS</a:t>
            </a:r>
          </a:p>
          <a:p>
            <a:r>
              <a:rPr lang="es-ES_tradnl" sz="2000" dirty="0">
                <a:solidFill>
                  <a:srgbClr val="FFFF66"/>
                </a:solidFill>
                <a:latin typeface="Arial Unicode MS" pitchFamily="34" charset="-128"/>
              </a:rPr>
              <a:t>UNIVERSIDAD COMPLUTENSE DE MADRID</a:t>
            </a:r>
          </a:p>
        </p:txBody>
      </p:sp>
      <p:pic>
        <p:nvPicPr>
          <p:cNvPr id="34824" name="Picture 8" descr="Complutense"/>
          <p:cNvPicPr>
            <a:picLocks noChangeAspect="1" noChangeArrowheads="1"/>
          </p:cNvPicPr>
          <p:nvPr/>
        </p:nvPicPr>
        <p:blipFill>
          <a:blip r:embed="rId3" cstate="print"/>
          <a:srcRect/>
          <a:stretch>
            <a:fillRect/>
          </a:stretch>
        </p:blipFill>
        <p:spPr bwMode="auto">
          <a:xfrm>
            <a:off x="3981935" y="3212976"/>
            <a:ext cx="1814201" cy="2160240"/>
          </a:xfrm>
          <a:prstGeom prst="rect">
            <a:avLst/>
          </a:prstGeom>
          <a:noFill/>
          <a:ln w="9525">
            <a:noFill/>
            <a:miter lim="800000"/>
            <a:headEnd/>
            <a:tailEnd/>
          </a:ln>
        </p:spPr>
      </p:pic>
      <p:sp>
        <p:nvSpPr>
          <p:cNvPr id="9" name="8 CuadroTexto"/>
          <p:cNvSpPr txBox="1"/>
          <p:nvPr/>
        </p:nvSpPr>
        <p:spPr>
          <a:xfrm>
            <a:off x="179512" y="1412776"/>
            <a:ext cx="8964488" cy="830997"/>
          </a:xfrm>
          <a:prstGeom prst="rect">
            <a:avLst/>
          </a:prstGeom>
          <a:noFill/>
        </p:spPr>
        <p:txBody>
          <a:bodyPr wrap="square" rtlCol="0">
            <a:spAutoFit/>
          </a:bodyPr>
          <a:lstStyle/>
          <a:p>
            <a:r>
              <a:rPr lang="es-ES" sz="4800" dirty="0" smtClean="0">
                <a:solidFill>
                  <a:srgbClr val="FF0000"/>
                </a:solidFill>
              </a:rPr>
              <a:t>TEMA 2 SENTENCIAS Y FUNCIONES</a:t>
            </a:r>
            <a:endParaRPr lang="es-ES" sz="4800" dirty="0">
              <a:solidFill>
                <a:srgbClr val="FF0000"/>
              </a:solidFill>
            </a:endParaRPr>
          </a:p>
        </p:txBody>
      </p:sp>
    </p:spTree>
    <p:extLst>
      <p:ext uri="{BB962C8B-B14F-4D97-AF65-F5344CB8AC3E}">
        <p14:creationId xmlns:p14="http://schemas.microsoft.com/office/powerpoint/2010/main" val="204754955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S"/>
          </a:p>
        </p:txBody>
      </p:sp>
      <p:sp>
        <p:nvSpPr>
          <p:cNvPr id="3" name="2 Subtítulo"/>
          <p:cNvSpPr>
            <a:spLocks noGrp="1"/>
          </p:cNvSpPr>
          <p:nvPr>
            <p:ph type="subTitle" idx="1"/>
          </p:nvPr>
        </p:nvSpPr>
        <p:spPr/>
        <p:txBody>
          <a:bodyPr/>
          <a:lstStyle/>
          <a:p>
            <a:endParaRPr lang="es-ES"/>
          </a:p>
        </p:txBody>
      </p:sp>
    </p:spTree>
    <p:extLst>
      <p:ext uri="{BB962C8B-B14F-4D97-AF65-F5344CB8AC3E}">
        <p14:creationId xmlns:p14="http://schemas.microsoft.com/office/powerpoint/2010/main" val="37207705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51520" y="44624"/>
            <a:ext cx="8712968" cy="707886"/>
          </a:xfrm>
          <a:prstGeom prst="rect">
            <a:avLst/>
          </a:prstGeom>
          <a:solidFill>
            <a:schemeClr val="accent1">
              <a:lumMod val="60000"/>
              <a:lumOff val="40000"/>
            </a:schemeClr>
          </a:solidFill>
        </p:spPr>
        <p:txBody>
          <a:bodyPr wrap="square" rtlCol="0">
            <a:spAutoFit/>
          </a:bodyPr>
          <a:lstStyle/>
          <a:p>
            <a:pPr algn="ctr"/>
            <a:r>
              <a:rPr lang="es-ES" sz="4000" b="1" dirty="0" smtClean="0"/>
              <a:t>SENTENCIAS PASO DATA: INFILE</a:t>
            </a:r>
            <a:endParaRPr lang="es-ES" sz="4000" b="1" dirty="0"/>
          </a:p>
        </p:txBody>
      </p:sp>
      <p:pic>
        <p:nvPicPr>
          <p:cNvPr id="3074" name="Picture 2"/>
          <p:cNvPicPr>
            <a:picLocks noChangeAspect="1" noChangeArrowheads="1"/>
          </p:cNvPicPr>
          <p:nvPr/>
        </p:nvPicPr>
        <p:blipFill>
          <a:blip r:embed="rId2" cstate="print"/>
          <a:srcRect b="35257"/>
          <a:stretch>
            <a:fillRect/>
          </a:stretch>
        </p:blipFill>
        <p:spPr bwMode="auto">
          <a:xfrm>
            <a:off x="6516216" y="908719"/>
            <a:ext cx="864096" cy="1153294"/>
          </a:xfrm>
          <a:prstGeom prst="rect">
            <a:avLst/>
          </a:prstGeom>
          <a:noFill/>
          <a:ln w="9525">
            <a:noFill/>
            <a:miter lim="800000"/>
            <a:headEnd/>
            <a:tailEnd/>
          </a:ln>
        </p:spPr>
      </p:pic>
      <p:sp>
        <p:nvSpPr>
          <p:cNvPr id="8" name="7 CuadroTexto"/>
          <p:cNvSpPr txBox="1"/>
          <p:nvPr/>
        </p:nvSpPr>
        <p:spPr>
          <a:xfrm>
            <a:off x="251520" y="908720"/>
            <a:ext cx="5040560" cy="923330"/>
          </a:xfrm>
          <a:prstGeom prst="rect">
            <a:avLst/>
          </a:prstGeom>
          <a:noFill/>
        </p:spPr>
        <p:txBody>
          <a:bodyPr wrap="square" rtlCol="0">
            <a:spAutoFit/>
          </a:bodyPr>
          <a:lstStyle/>
          <a:p>
            <a:r>
              <a:rPr lang="es-ES" dirty="0" smtClean="0"/>
              <a:t>Tenemos dos ficheros externos:</a:t>
            </a:r>
          </a:p>
          <a:p>
            <a:pPr marL="285750" indent="-285750">
              <a:buFont typeface="Arial" panose="020B0604020202020204" pitchFamily="34" charset="0"/>
              <a:buChar char="•"/>
            </a:pPr>
            <a:r>
              <a:rPr lang="es-ES" dirty="0" smtClean="0"/>
              <a:t> categorias.csv , guardado en c:\mis documentos </a:t>
            </a:r>
          </a:p>
          <a:p>
            <a:pPr marL="285750" indent="-285750">
              <a:buFont typeface="Arial" panose="020B0604020202020204" pitchFamily="34" charset="0"/>
              <a:buChar char="•"/>
            </a:pPr>
            <a:r>
              <a:rPr lang="es-ES" dirty="0"/>
              <a:t> </a:t>
            </a:r>
            <a:r>
              <a:rPr lang="es-ES" dirty="0" smtClean="0"/>
              <a:t>cate.txt guardado en e.\mis datos. </a:t>
            </a:r>
            <a:endParaRPr lang="es-ES" dirty="0"/>
          </a:p>
        </p:txBody>
      </p:sp>
      <p:cxnSp>
        <p:nvCxnSpPr>
          <p:cNvPr id="10" name="9 Conector recto de flecha"/>
          <p:cNvCxnSpPr/>
          <p:nvPr/>
        </p:nvCxnSpPr>
        <p:spPr>
          <a:xfrm flipV="1">
            <a:off x="5580112" y="1340769"/>
            <a:ext cx="864096" cy="1681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a:off x="4139952" y="1628800"/>
            <a:ext cx="597615" cy="923330"/>
          </a:xfrm>
          <a:prstGeom prst="rect">
            <a:avLst/>
          </a:prstGeom>
          <a:solidFill>
            <a:srgbClr val="FFFF00"/>
          </a:solidFill>
        </p:spPr>
        <p:txBody>
          <a:bodyPr wrap="square" rtlCol="0">
            <a:spAutoFit/>
          </a:bodyPr>
          <a:lstStyle/>
          <a:p>
            <a:pPr marL="342900" indent="-342900">
              <a:buAutoNum type="arabicPlain"/>
            </a:pPr>
            <a:r>
              <a:rPr lang="es-ES" dirty="0" smtClean="0"/>
              <a:t>3</a:t>
            </a:r>
          </a:p>
          <a:p>
            <a:pPr marL="342900" indent="-342900">
              <a:buAutoNum type="arabicPlain"/>
            </a:pPr>
            <a:r>
              <a:rPr lang="es-ES" dirty="0" smtClean="0"/>
              <a:t>5</a:t>
            </a:r>
          </a:p>
          <a:p>
            <a:pPr marL="342900" indent="-342900">
              <a:buAutoNum type="arabicPlain"/>
            </a:pPr>
            <a:r>
              <a:rPr lang="es-ES" dirty="0" smtClean="0"/>
              <a:t>7</a:t>
            </a:r>
            <a:endParaRPr lang="es-ES" dirty="0"/>
          </a:p>
        </p:txBody>
      </p:sp>
      <p:cxnSp>
        <p:nvCxnSpPr>
          <p:cNvPr id="15" name="14 Conector recto de flecha"/>
          <p:cNvCxnSpPr>
            <a:endCxn id="11" idx="1"/>
          </p:cNvCxnSpPr>
          <p:nvPr/>
        </p:nvCxnSpPr>
        <p:spPr>
          <a:xfrm>
            <a:off x="3707904" y="1772816"/>
            <a:ext cx="432048" cy="3176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8" name="17 Tabla"/>
          <p:cNvGraphicFramePr>
            <a:graphicFrameLocks noGrp="1"/>
          </p:cNvGraphicFramePr>
          <p:nvPr/>
        </p:nvGraphicFramePr>
        <p:xfrm>
          <a:off x="4283968" y="3937208"/>
          <a:ext cx="1728192" cy="2804160"/>
        </p:xfrm>
        <a:graphic>
          <a:graphicData uri="http://schemas.openxmlformats.org/drawingml/2006/table">
            <a:tbl>
              <a:tblPr/>
              <a:tblGrid>
                <a:gridCol w="842868"/>
                <a:gridCol w="885324"/>
              </a:tblGrid>
              <a:tr h="261029">
                <a:tc>
                  <a:txBody>
                    <a:bodyPr/>
                    <a:lstStyle/>
                    <a:p>
                      <a:pPr algn="ctr">
                        <a:lnSpc>
                          <a:spcPct val="115000"/>
                        </a:lnSpc>
                        <a:spcAft>
                          <a:spcPts val="0"/>
                        </a:spcAft>
                      </a:pPr>
                      <a:r>
                        <a:rPr lang="es-ES" sz="2000" dirty="0">
                          <a:solidFill>
                            <a:srgbClr val="0070C0"/>
                          </a:solidFill>
                          <a:latin typeface="Calibri"/>
                          <a:ea typeface="Calibri"/>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000" dirty="0">
                          <a:solidFill>
                            <a:srgbClr val="0070C0"/>
                          </a:solidFill>
                          <a:latin typeface="Calibri"/>
                          <a:ea typeface="Calibri"/>
                          <a:cs typeface="Times New Roman"/>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029">
                <a:tc>
                  <a:txBody>
                    <a:bodyPr/>
                    <a:lstStyle/>
                    <a:p>
                      <a:pPr algn="ctr">
                        <a:lnSpc>
                          <a:spcPct val="115000"/>
                        </a:lnSpc>
                        <a:spcAft>
                          <a:spcPts val="0"/>
                        </a:spcAft>
                      </a:pPr>
                      <a:r>
                        <a:rPr lang="es-ES" sz="200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000" dirty="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029">
                <a:tc>
                  <a:txBody>
                    <a:bodyPr/>
                    <a:lstStyle/>
                    <a:p>
                      <a:pPr algn="ctr">
                        <a:lnSpc>
                          <a:spcPct val="115000"/>
                        </a:lnSpc>
                        <a:spcAft>
                          <a:spcPts val="0"/>
                        </a:spcAft>
                      </a:pPr>
                      <a:r>
                        <a:rPr lang="es-ES" sz="20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000" dirty="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029">
                <a:tc>
                  <a:txBody>
                    <a:bodyPr/>
                    <a:lstStyle/>
                    <a:p>
                      <a:pPr algn="ctr">
                        <a:lnSpc>
                          <a:spcPct val="115000"/>
                        </a:lnSpc>
                        <a:spcAft>
                          <a:spcPts val="0"/>
                        </a:spcAft>
                      </a:pPr>
                      <a:r>
                        <a:rPr lang="es-ES" sz="20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000" dirty="0">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029">
                <a:tc>
                  <a:txBody>
                    <a:bodyPr/>
                    <a:lstStyle/>
                    <a:p>
                      <a:pPr algn="ctr">
                        <a:lnSpc>
                          <a:spcPct val="115000"/>
                        </a:lnSpc>
                        <a:spcAft>
                          <a:spcPts val="0"/>
                        </a:spcAft>
                      </a:pPr>
                      <a:r>
                        <a:rPr lang="es-ES" sz="200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000" dirty="0">
                          <a:latin typeface="Calibri"/>
                          <a:ea typeface="Calibri"/>
                          <a:cs typeface="Times New Roma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029">
                <a:tc>
                  <a:txBody>
                    <a:bodyPr/>
                    <a:lstStyle/>
                    <a:p>
                      <a:pPr algn="ctr">
                        <a:lnSpc>
                          <a:spcPct val="115000"/>
                        </a:lnSpc>
                        <a:spcAft>
                          <a:spcPts val="0"/>
                        </a:spcAft>
                      </a:pPr>
                      <a:r>
                        <a:rPr lang="es-ES" sz="200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000" dirty="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029">
                <a:tc>
                  <a:txBody>
                    <a:bodyPr/>
                    <a:lstStyle/>
                    <a:p>
                      <a:pPr algn="ctr">
                        <a:lnSpc>
                          <a:spcPct val="115000"/>
                        </a:lnSpc>
                        <a:spcAft>
                          <a:spcPts val="0"/>
                        </a:spcAft>
                      </a:pPr>
                      <a:r>
                        <a:rPr lang="es-ES" sz="20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000" dirty="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029">
                <a:tc>
                  <a:txBody>
                    <a:bodyPr/>
                    <a:lstStyle/>
                    <a:p>
                      <a:pPr algn="ctr">
                        <a:lnSpc>
                          <a:spcPct val="115000"/>
                        </a:lnSpc>
                        <a:spcAft>
                          <a:spcPts val="0"/>
                        </a:spcAft>
                      </a:pPr>
                      <a:r>
                        <a:rPr lang="es-ES" sz="20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000" dirty="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525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2571996"/>
            <a:ext cx="8679617" cy="1289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11 Conector recto de flecha"/>
          <p:cNvCxnSpPr/>
          <p:nvPr/>
        </p:nvCxnSpPr>
        <p:spPr>
          <a:xfrm>
            <a:off x="2915816" y="3429000"/>
            <a:ext cx="108012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11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699</TotalTime>
  <Words>3259</Words>
  <Application>Microsoft Office PowerPoint</Application>
  <PresentationFormat>Presentación en pantalla (4:3)</PresentationFormat>
  <Paragraphs>1441</Paragraphs>
  <Slides>88</Slides>
  <Notes>2</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88</vt:i4>
      </vt:variant>
    </vt:vector>
  </HeadingPairs>
  <TitlesOfParts>
    <vt:vector size="90" baseType="lpstr">
      <vt:lpstr>Tema de Office</vt:lpstr>
      <vt:lpstr>Equation</vt:lpstr>
      <vt:lpstr>333</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Ejemplos distribuciones discretas</vt:lpstr>
      <vt:lpstr>Presentación de PowerPoint</vt:lpstr>
      <vt:lpstr>Ejemplos distribuciones discretas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333</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65</cp:revision>
  <dcterms:created xsi:type="dcterms:W3CDTF">2017-03-22T21:31:02Z</dcterms:created>
  <dcterms:modified xsi:type="dcterms:W3CDTF">2019-03-06T22:30:36Z</dcterms:modified>
</cp:coreProperties>
</file>